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2"/>
  </p:notesMasterIdLst>
  <p:sldIdLst>
    <p:sldId id="362" r:id="rId3"/>
    <p:sldId id="421" r:id="rId4"/>
    <p:sldId id="394" r:id="rId5"/>
    <p:sldId id="395" r:id="rId6"/>
    <p:sldId id="422" r:id="rId7"/>
    <p:sldId id="397" r:id="rId8"/>
    <p:sldId id="423" r:id="rId9"/>
    <p:sldId id="398" r:id="rId10"/>
    <p:sldId id="424" r:id="rId11"/>
    <p:sldId id="402" r:id="rId12"/>
    <p:sldId id="403" r:id="rId13"/>
    <p:sldId id="426" r:id="rId14"/>
    <p:sldId id="425" r:id="rId15"/>
    <p:sldId id="406" r:id="rId16"/>
    <p:sldId id="434" r:id="rId17"/>
    <p:sldId id="429" r:id="rId18"/>
    <p:sldId id="405" r:id="rId19"/>
    <p:sldId id="420" r:id="rId20"/>
    <p:sldId id="430" r:id="rId21"/>
    <p:sldId id="431" r:id="rId22"/>
    <p:sldId id="413" r:id="rId23"/>
    <p:sldId id="414" r:id="rId24"/>
    <p:sldId id="411" r:id="rId25"/>
    <p:sldId id="432" r:id="rId26"/>
    <p:sldId id="433" r:id="rId27"/>
    <p:sldId id="435" r:id="rId28"/>
    <p:sldId id="427" r:id="rId29"/>
    <p:sldId id="409" r:id="rId30"/>
    <p:sldId id="410" r:id="rId31"/>
  </p:sldIdLst>
  <p:sldSz cx="12192000" cy="6858000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3366"/>
    <a:srgbClr val="663300"/>
    <a:srgbClr val="003300"/>
    <a:srgbClr val="996633"/>
    <a:srgbClr val="336600"/>
    <a:srgbClr val="5F5F5F"/>
    <a:srgbClr val="666699"/>
    <a:srgbClr val="FF6600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Світлий стиль 1 –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ітлий стиль 2 –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із теми 1 –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із теми 2 –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Без стилю та сі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ітлий стиль 1 –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88" autoAdjust="0"/>
    <p:restoredTop sz="94195" autoAdjust="0"/>
  </p:normalViewPr>
  <p:slideViewPr>
    <p:cSldViewPr snapToGrid="0">
      <p:cViewPr>
        <p:scale>
          <a:sx n="80" d="100"/>
          <a:sy n="80" d="100"/>
        </p:scale>
        <p:origin x="528" y="-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86C09A4-9255-4BFE-8A54-4B8E961D4154}" type="datetimeFigureOut">
              <a:rPr lang="uk-UA"/>
              <a:pPr>
                <a:defRPr/>
              </a:pPr>
              <a:t>18.08.2026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/>
              <a:t>Клацніть, щоб відредагувати стилі зразків тексту</a:t>
            </a:r>
          </a:p>
          <a:p>
            <a:pPr lvl="1"/>
            <a:r>
              <a:rPr lang="uk-UA" noProof="0"/>
              <a:t>Другий рівень</a:t>
            </a:r>
          </a:p>
          <a:p>
            <a:pPr lvl="2"/>
            <a:r>
              <a:rPr lang="uk-UA" noProof="0"/>
              <a:t>Третій рівень</a:t>
            </a:r>
          </a:p>
          <a:p>
            <a:pPr lvl="3"/>
            <a:r>
              <a:rPr lang="uk-UA" noProof="0"/>
              <a:t>Четвертий рівень</a:t>
            </a:r>
          </a:p>
          <a:p>
            <a:pPr lvl="4"/>
            <a:r>
              <a:rPr lang="uk-UA" noProof="0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C5B576D-11E5-4815-AAEA-580BF4C093F4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8D0F24B-90A1-443C-86A8-F6375BBA499A}" type="slidenum">
              <a:rPr lang="ru-RU" altLang="uk-UA" sz="1200">
                <a:solidFill>
                  <a:srgbClr val="000000"/>
                </a:solidFill>
              </a:rPr>
              <a:pPr algn="r"/>
              <a:t>5</a:t>
            </a:fld>
            <a:endParaRPr lang="ru-RU" altLang="uk-UA" sz="1200">
              <a:solidFill>
                <a:srgbClr val="000000"/>
              </a:solidFill>
            </a:endParaRPr>
          </a:p>
        </p:txBody>
      </p:sp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uk-UA" altLang="uk-UA"/>
              <a:t>   </a:t>
            </a:r>
          </a:p>
        </p:txBody>
      </p:sp>
      <p:sp>
        <p:nvSpPr>
          <p:cNvPr id="31748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BA86F4A0-8337-455B-9A57-0DA2F4927F24}" type="slidenum">
              <a:rPr lang="uk-UA" altLang="uk-UA" sz="1200">
                <a:solidFill>
                  <a:srgbClr val="000000"/>
                </a:solidFill>
                <a:latin typeface="Times New Roman" pitchFamily="18" charset="0"/>
              </a:rPr>
              <a:pPr algn="r" eaLnBrk="0" hangingPunct="0"/>
              <a:t>5</a:t>
            </a:fld>
            <a:endParaRPr lang="uk-UA" altLang="uk-UA" sz="12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Місце для зображення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uk-UA"/>
          </a:p>
        </p:txBody>
      </p:sp>
      <p:sp>
        <p:nvSpPr>
          <p:cNvPr id="48131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0BFC11-78D8-4C16-AD2F-8A1C2E7DC50F}" type="slidenum">
              <a:rPr lang="uk-UA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uk-UA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Місце для зображення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uk-UA"/>
          </a:p>
        </p:txBody>
      </p:sp>
      <p:sp>
        <p:nvSpPr>
          <p:cNvPr id="50179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A456D2-8E16-429D-9176-989D663B8B7C}" type="slidenum">
              <a:rPr lang="uk-UA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uk-UA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5B576D-11E5-4815-AAEA-580BF4C093F4}" type="slidenum">
              <a:rPr lang="uk-UA" smtClean="0"/>
              <a:pPr>
                <a:defRPr/>
              </a:pPr>
              <a:t>25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901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7DCBD-8121-4974-9D06-F7D7956F66C9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4652B-3D78-41C7-98D7-10E3B0AA068F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A799E-6E95-46AA-9177-67252EB63138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A4067-67AF-4D82-87E6-4CB638BBF5BB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18977-77D9-4C87-B851-D4941A41630D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BFE0A-AFB0-4E2C-9DDB-7F3060459FBF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43CF8-9A2A-4D7B-8585-CB4BE9D57328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CA376-76A9-4519-9A75-99F1A737CC1D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76A35-1FED-4AEA-B4D7-5ED28AD8B476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A272E-2855-4C1A-BB9B-7AE818BE9412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628CC-5856-467F-95B9-6FD3CE47AE55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BB4D2-C8FF-4EFE-BD65-64B7208932CC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7E4E3-0F20-447A-8FBB-FE5ECC50554D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99DE2-5CBD-4208-802C-A67B9102063E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A0214-689E-4293-ACF8-F36B27ED0BF0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DC3D5-101C-4F5F-9023-958D97CE77BD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2BAE5-A956-4DDD-B20D-D3FE05198CCD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30552-1C85-410A-9A9C-591E98A3A5F4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90C83D-4B04-4849-A88A-37087A51C89E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5CB5B-D8C6-49A9-A71C-6102D91ABBEE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22304-4799-4649-93C3-1D4D0C3E7CB4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EB321-91EA-49C8-8344-CFB7474DAB2A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 b="-3333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94A028F-5D30-463B-868F-C095D8E44E68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 b="-3333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alt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1ACAE6A7-8C18-4B79-A479-02D68495C41D}" type="slidenum">
              <a:rPr lang="ru-RU" altLang="uk-UA"/>
              <a:pPr>
                <a:defRPr/>
              </a:pPr>
              <a:t>‹№›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5"/>
          <p:cNvSpPr>
            <a:spLocks noChangeArrowheads="1"/>
          </p:cNvSpPr>
          <p:nvPr/>
        </p:nvSpPr>
        <p:spPr bwMode="auto">
          <a:xfrm>
            <a:off x="2141538" y="341313"/>
            <a:ext cx="9855200" cy="573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uk-UA" altLang="uk-UA" sz="4000" b="1">
                <a:solidFill>
                  <a:srgbClr val="800000"/>
                </a:solidFill>
              </a:rPr>
              <a:t>З В І Т</a:t>
            </a:r>
          </a:p>
          <a:p>
            <a:pPr algn="ctr"/>
            <a:endParaRPr lang="uk-UA" altLang="uk-UA" sz="4000" b="1">
              <a:solidFill>
                <a:srgbClr val="800000"/>
              </a:solidFill>
            </a:endParaRPr>
          </a:p>
          <a:p>
            <a:pPr algn="ctr"/>
            <a:r>
              <a:rPr lang="uk-UA" altLang="uk-UA" sz="3000" b="1" i="1">
                <a:solidFill>
                  <a:srgbClr val="003300"/>
                </a:solidFill>
              </a:rPr>
              <a:t>про виконання бюджету </a:t>
            </a:r>
          </a:p>
          <a:p>
            <a:pPr algn="ctr"/>
            <a:r>
              <a:rPr lang="uk-UA" altLang="uk-UA" sz="3000" b="1" i="1">
                <a:solidFill>
                  <a:srgbClr val="003300"/>
                </a:solidFill>
              </a:rPr>
              <a:t>Чортківської міської територіальної громади</a:t>
            </a:r>
          </a:p>
          <a:p>
            <a:pPr algn="ctr"/>
            <a:endParaRPr lang="uk-UA" altLang="uk-UA" sz="3200" b="1" i="1">
              <a:solidFill>
                <a:srgbClr val="003300"/>
              </a:solidFill>
            </a:endParaRPr>
          </a:p>
          <a:p>
            <a:pPr algn="ctr"/>
            <a:r>
              <a:rPr lang="uk-UA" altLang="uk-UA" sz="3000" b="1">
                <a:solidFill>
                  <a:srgbClr val="663300"/>
                </a:solidFill>
              </a:rPr>
              <a:t>за І півріччя  2026 року</a:t>
            </a:r>
            <a:endParaRPr lang="ru-RU" altLang="uk-UA" sz="3000" b="1">
              <a:solidFill>
                <a:srgbClr val="6633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AutoShape 2" descr="Download Free png Abstract Geometric Graphic Element Png ...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27650" name="AutoShape 34" descr="Download Free png Abstract Geometric Graphic Element Png ..."/>
          <p:cNvSpPr>
            <a:spLocks noChangeAspect="1" noChangeArrowheads="1"/>
          </p:cNvSpPr>
          <p:nvPr/>
        </p:nvSpPr>
        <p:spPr bwMode="auto">
          <a:xfrm>
            <a:off x="6096000" y="3581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27651" name="object 3"/>
          <p:cNvSpPr>
            <a:spLocks/>
          </p:cNvSpPr>
          <p:nvPr/>
        </p:nvSpPr>
        <p:spPr bwMode="auto">
          <a:xfrm>
            <a:off x="3540125" y="134938"/>
            <a:ext cx="8356600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256159" rIns="0" bIns="0">
            <a:spAutoFit/>
          </a:bodyPr>
          <a:lstStyle/>
          <a:p>
            <a:pPr marL="84138" indent="-84138" defTabSz="179388">
              <a:spcBef>
                <a:spcPts val="100"/>
              </a:spcBef>
              <a:tabLst>
                <a:tab pos="2963863" algn="l"/>
              </a:tabLst>
            </a:pPr>
            <a:r>
              <a:rPr lang="uk-UA" altLang="uk-UA" sz="2600" b="1">
                <a:solidFill>
                  <a:srgbClr val="336699"/>
                </a:solidFill>
              </a:rPr>
              <a:t>      </a:t>
            </a:r>
            <a:r>
              <a:rPr lang="uk-UA" altLang="uk-UA" sz="2600" b="1">
                <a:solidFill>
                  <a:srgbClr val="003300"/>
                </a:solidFill>
              </a:rPr>
              <a:t>СТРУКТУРА  ДОХОДІВ  БЮДЖЕТУ</a:t>
            </a:r>
            <a:endParaRPr lang="uk-UA" altLang="uk-UA" sz="2600" b="1" i="1" u="sng">
              <a:solidFill>
                <a:srgbClr val="003300"/>
              </a:solidFill>
            </a:endParaRPr>
          </a:p>
        </p:txBody>
      </p:sp>
      <p:graphicFrame>
        <p:nvGraphicFramePr>
          <p:cNvPr id="27699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69557"/>
              </p:ext>
            </p:extLst>
          </p:nvPr>
        </p:nvGraphicFramePr>
        <p:xfrm>
          <a:off x="6075363" y="1227137"/>
          <a:ext cx="5035550" cy="1282701"/>
        </p:xfrm>
        <a:graphic>
          <a:graphicData uri="http://schemas.openxmlformats.org/drawingml/2006/table">
            <a:tbl>
              <a:tblPr/>
              <a:tblGrid>
                <a:gridCol w="365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ЗАГАЛЬНИЙ ФОНД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252 801,5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ВЛАСНІ ДОХОДИ</a:t>
                      </a:r>
                      <a:endParaRPr kumimoji="0" lang="uk-UA" altLang="uk-UA" sz="1400" b="1" i="1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140 550,1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ОФІЦІЙНІ ТРАНСФЕРТИ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112 251,4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7678" name="Group 30"/>
          <p:cNvGraphicFramePr>
            <a:graphicFrameLocks noGrp="1"/>
          </p:cNvGraphicFramePr>
          <p:nvPr/>
        </p:nvGraphicFramePr>
        <p:xfrm>
          <a:off x="6088063" y="2836863"/>
          <a:ext cx="5022850" cy="2411413"/>
        </p:xfrm>
        <a:graphic>
          <a:graphicData uri="http://schemas.openxmlformats.org/drawingml/2006/table">
            <a:tbl>
              <a:tblPr/>
              <a:tblGrid>
                <a:gridCol w="3646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6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СПЕЦІАЛЬНИЙ ФОНД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8 126,1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Власні надходження бюджетних установ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800" b="1" i="1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7 392,6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Доходи бюджету розвитку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276,7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Інші податки і збори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186,8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Офіційні трансферти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270,0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670" name="Rectangle 4"/>
          <p:cNvSpPr>
            <a:spLocks noChangeArrowheads="1"/>
          </p:cNvSpPr>
          <p:nvPr/>
        </p:nvSpPr>
        <p:spPr bwMode="auto">
          <a:xfrm>
            <a:off x="2355850" y="5764212"/>
            <a:ext cx="9380538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defTabSz="642938" eaLnBrk="0" hangingPunct="0"/>
            <a:r>
              <a:rPr lang="uk-UA" altLang="uk-UA" b="1" i="1" dirty="0">
                <a:solidFill>
                  <a:srgbClr val="333333"/>
                </a:solidFill>
              </a:rPr>
              <a:t>В порівнянні з І півріччям 2025 року власні надходження загального фонду </a:t>
            </a:r>
          </a:p>
          <a:p>
            <a:pPr algn="ctr" defTabSz="642938" eaLnBrk="0" hangingPunct="0"/>
            <a:r>
              <a:rPr lang="uk-UA" altLang="uk-UA" b="1" i="1" dirty="0">
                <a:solidFill>
                  <a:srgbClr val="333333"/>
                </a:solidFill>
              </a:rPr>
              <a:t>зросли на 11,4 %  або  + 17 309,7 тис. грн.</a:t>
            </a:r>
            <a:r>
              <a:rPr lang="uk-UA" altLang="uk-UA" sz="1600" b="1" i="1" dirty="0">
                <a:solidFill>
                  <a:srgbClr val="333333"/>
                </a:solidFill>
              </a:rPr>
              <a:t>      </a:t>
            </a:r>
            <a:endParaRPr lang="ru-RU" altLang="uk-UA" sz="1600" b="1" i="1" dirty="0">
              <a:solidFill>
                <a:srgbClr val="333333"/>
              </a:solidFill>
            </a:endParaRPr>
          </a:p>
        </p:txBody>
      </p:sp>
      <p:sp>
        <p:nvSpPr>
          <p:cNvPr id="27671" name="AutoShape 73" descr="Пергамент"/>
          <p:cNvSpPr>
            <a:spLocks noChangeArrowheads="1"/>
          </p:cNvSpPr>
          <p:nvPr/>
        </p:nvSpPr>
        <p:spPr bwMode="auto">
          <a:xfrm>
            <a:off x="2755900" y="1765300"/>
            <a:ext cx="2184400" cy="2403475"/>
          </a:xfrm>
          <a:prstGeom prst="verticalScroll">
            <a:avLst>
              <a:gd name="adj" fmla="val 12500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rgbClr val="0022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27672" name="Rectangle 74"/>
          <p:cNvSpPr>
            <a:spLocks noChangeArrowheads="1"/>
          </p:cNvSpPr>
          <p:nvPr/>
        </p:nvSpPr>
        <p:spPr bwMode="auto">
          <a:xfrm>
            <a:off x="3024187" y="2582316"/>
            <a:ext cx="18494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altLang="uk-UA" sz="2600" b="1" dirty="0">
                <a:solidFill>
                  <a:srgbClr val="800000"/>
                </a:solidFill>
              </a:rPr>
              <a:t>260 927,6</a:t>
            </a:r>
            <a:r>
              <a:rPr lang="uk-UA" altLang="uk-UA" sz="2600" b="1" dirty="0">
                <a:solidFill>
                  <a:srgbClr val="660033"/>
                </a:solidFill>
              </a:rPr>
              <a:t> </a:t>
            </a:r>
          </a:p>
          <a:p>
            <a:pPr algn="ctr"/>
            <a:r>
              <a:rPr lang="uk-UA" altLang="uk-UA" b="1" i="1" dirty="0">
                <a:solidFill>
                  <a:srgbClr val="003300"/>
                </a:solidFill>
              </a:rPr>
              <a:t>тис. грн.</a:t>
            </a:r>
            <a:endParaRPr lang="uk-UA" b="1" i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 idx="4294967295"/>
          </p:nvPr>
        </p:nvSpPr>
        <p:spPr>
          <a:xfrm>
            <a:off x="3201988" y="160338"/>
            <a:ext cx="8686800" cy="525462"/>
          </a:xfrm>
        </p:spPr>
        <p:txBody>
          <a:bodyPr lIns="64291" tIns="32146" rIns="64291" bIns="32146"/>
          <a:lstStyle/>
          <a:p>
            <a:pPr algn="l" eaLnBrk="1" hangingPunct="1"/>
            <a:r>
              <a:rPr lang="uk-UA" altLang="en-US" sz="2600" b="1">
                <a:solidFill>
                  <a:srgbClr val="003300"/>
                </a:solidFill>
              </a:rPr>
              <a:t>ВИКОНАННЯ ДОХОДІВ ЗАГАЛЬНОГО ФОНДУ</a:t>
            </a:r>
            <a:r>
              <a:rPr lang="uk-UA" altLang="en-US" sz="4000" b="1">
                <a:solidFill>
                  <a:srgbClr val="CC3300"/>
                </a:solidFill>
              </a:rPr>
              <a:t> </a:t>
            </a:r>
            <a:endParaRPr lang="en-GB" altLang="en-US" sz="4000" b="1">
              <a:solidFill>
                <a:srgbClr val="CC3300"/>
              </a:solidFill>
            </a:endParaRPr>
          </a:p>
        </p:txBody>
      </p:sp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2371725" y="981490"/>
            <a:ext cx="9955213" cy="895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defTabSz="642938" eaLnBrk="0" hangingPunct="0"/>
            <a:r>
              <a:rPr lang="uk-UA" altLang="uk-UA" b="1" i="1" dirty="0">
                <a:solidFill>
                  <a:srgbClr val="333333"/>
                </a:solidFill>
              </a:rPr>
              <a:t>Планові показники за власними доходами  виконано на 103,2%. </a:t>
            </a:r>
          </a:p>
          <a:p>
            <a:pPr algn="ctr" defTabSz="642938" eaLnBrk="0" hangingPunct="0"/>
            <a:r>
              <a:rPr lang="uk-UA" altLang="uk-UA" b="1" i="1" dirty="0">
                <a:solidFill>
                  <a:srgbClr val="333333"/>
                </a:solidFill>
              </a:rPr>
              <a:t>При плані </a:t>
            </a:r>
            <a:r>
              <a:rPr lang="uk-UA" altLang="uk-UA" b="1" i="1" u="sng" dirty="0">
                <a:solidFill>
                  <a:srgbClr val="333333"/>
                </a:solidFill>
              </a:rPr>
              <a:t>136 146,2</a:t>
            </a:r>
            <a:r>
              <a:rPr lang="uk-UA" altLang="uk-UA" b="1" i="1" dirty="0">
                <a:solidFill>
                  <a:srgbClr val="333333"/>
                </a:solidFill>
              </a:rPr>
              <a:t> </a:t>
            </a:r>
            <a:r>
              <a:rPr lang="uk-UA" altLang="uk-UA" sz="1600" b="1" i="1" dirty="0">
                <a:solidFill>
                  <a:srgbClr val="333333"/>
                </a:solidFill>
              </a:rPr>
              <a:t>тис. грн.</a:t>
            </a:r>
            <a:r>
              <a:rPr lang="uk-UA" altLang="uk-UA" b="1" i="1" dirty="0">
                <a:solidFill>
                  <a:srgbClr val="333333"/>
                </a:solidFill>
              </a:rPr>
              <a:t> надійшло </a:t>
            </a:r>
            <a:r>
              <a:rPr lang="uk-UA" altLang="uk-UA" b="1" i="1" u="sng" dirty="0">
                <a:solidFill>
                  <a:srgbClr val="333333"/>
                </a:solidFill>
              </a:rPr>
              <a:t>140 550,1</a:t>
            </a:r>
            <a:r>
              <a:rPr lang="uk-UA" altLang="uk-UA" b="1" i="1" dirty="0">
                <a:solidFill>
                  <a:srgbClr val="333333"/>
                </a:solidFill>
              </a:rPr>
              <a:t> </a:t>
            </a:r>
            <a:r>
              <a:rPr lang="uk-UA" altLang="uk-UA" sz="1600" b="1" i="1" dirty="0">
                <a:solidFill>
                  <a:srgbClr val="333333"/>
                </a:solidFill>
              </a:rPr>
              <a:t>тис. грн.</a:t>
            </a:r>
            <a:r>
              <a:rPr lang="uk-UA" altLang="uk-UA" b="1" i="1" dirty="0">
                <a:solidFill>
                  <a:srgbClr val="333333"/>
                </a:solidFill>
              </a:rPr>
              <a:t>,</a:t>
            </a:r>
            <a:r>
              <a:rPr lang="en-US" altLang="uk-UA" b="1" i="1" dirty="0">
                <a:solidFill>
                  <a:srgbClr val="333333"/>
                </a:solidFill>
              </a:rPr>
              <a:t> </a:t>
            </a:r>
            <a:endParaRPr lang="uk-UA" altLang="uk-UA" b="1" i="1" dirty="0">
              <a:solidFill>
                <a:srgbClr val="333333"/>
              </a:solidFill>
            </a:endParaRPr>
          </a:p>
          <a:p>
            <a:pPr algn="ctr" defTabSz="642938" eaLnBrk="0" hangingPunct="0"/>
            <a:r>
              <a:rPr lang="uk-UA" altLang="uk-UA" b="1" i="1" dirty="0">
                <a:solidFill>
                  <a:srgbClr val="333333"/>
                </a:solidFill>
              </a:rPr>
              <a:t>що на 4 403,9 </a:t>
            </a:r>
            <a:r>
              <a:rPr lang="uk-UA" altLang="uk-UA" sz="1600" b="1" i="1" dirty="0">
                <a:solidFill>
                  <a:srgbClr val="333333"/>
                </a:solidFill>
              </a:rPr>
              <a:t>тис. грн.</a:t>
            </a:r>
            <a:r>
              <a:rPr lang="uk-UA" altLang="uk-UA" sz="1600" b="1" i="1" dirty="0">
                <a:solidFill>
                  <a:srgbClr val="006699"/>
                </a:solidFill>
              </a:rPr>
              <a:t> </a:t>
            </a:r>
            <a:r>
              <a:rPr lang="uk-UA" altLang="uk-UA" b="1" i="1" dirty="0">
                <a:solidFill>
                  <a:srgbClr val="333333"/>
                </a:solidFill>
              </a:rPr>
              <a:t>більше плану</a:t>
            </a:r>
            <a:r>
              <a:rPr lang="uk-UA" altLang="uk-UA" b="1" i="1" dirty="0">
                <a:solidFill>
                  <a:srgbClr val="006699"/>
                </a:solidFill>
              </a:rPr>
              <a:t> </a:t>
            </a:r>
            <a:endParaRPr lang="ru-RU" altLang="uk-UA" b="1" i="1" dirty="0">
              <a:solidFill>
                <a:srgbClr val="006699"/>
              </a:solidFill>
            </a:endParaRPr>
          </a:p>
        </p:txBody>
      </p:sp>
      <p:graphicFrame>
        <p:nvGraphicFramePr>
          <p:cNvPr id="28744" name="Group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736745"/>
              </p:ext>
            </p:extLst>
          </p:nvPr>
        </p:nvGraphicFramePr>
        <p:xfrm>
          <a:off x="2857500" y="2173098"/>
          <a:ext cx="8810625" cy="4431284"/>
        </p:xfrm>
        <a:graphic>
          <a:graphicData uri="http://schemas.openxmlformats.org/drawingml/2006/table">
            <a:tbl>
              <a:tblPr/>
              <a:tblGrid>
                <a:gridCol w="382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1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6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83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64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Власні доходи бюджету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План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Факт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(+/-)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Податок на доходи фізичних осіб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79 493,2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83 385,7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3 892,5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104,9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0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Рентна плата за використання природних ресурсів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180,5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177,6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-2,9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98,4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Акцизний податок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19 582,0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19 918,2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336,2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Місцеві податки: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33 707,0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33 856,9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149,9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2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податок на нерухоме майно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2 318,0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2 344,5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26,5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2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плата за землю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9 707,0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9 773,8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66,8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2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транспортний податок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42,0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41,7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-0,3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99,3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2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туристичний збір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5,0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-0,3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94,0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3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єдиний податок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21 635,0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21 692,2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57,2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74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Плата за надання адміністративних послуг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1 685,5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1 691,0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Інші надходження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1 498,0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1 520,7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22,7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56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РАЗОМ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136 146,2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140 550,1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4 403,9        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 idx="4294967295"/>
          </p:nvPr>
        </p:nvSpPr>
        <p:spPr>
          <a:xfrm>
            <a:off x="3889375" y="182563"/>
            <a:ext cx="8026400" cy="609600"/>
          </a:xfrm>
        </p:spPr>
        <p:txBody>
          <a:bodyPr lIns="64291" tIns="32146" rIns="64291" bIns="32146"/>
          <a:lstStyle/>
          <a:p>
            <a:pPr algn="l" eaLnBrk="1" hangingPunct="1"/>
            <a:r>
              <a:rPr lang="uk-UA" altLang="en-US" sz="2600" b="1">
                <a:solidFill>
                  <a:srgbClr val="003300"/>
                </a:solidFill>
              </a:rPr>
              <a:t>     ДОХОДИ ЗАГАЛЬНОГО ФОНДУ</a:t>
            </a:r>
            <a:endParaRPr lang="en-GB" altLang="en-US" sz="2600" b="1">
              <a:solidFill>
                <a:srgbClr val="003300"/>
              </a:solidFill>
              <a:latin typeface="Times New Roman" pitchFamily="18" charset="0"/>
            </a:endParaRPr>
          </a:p>
        </p:txBody>
      </p:sp>
      <p:graphicFrame>
        <p:nvGraphicFramePr>
          <p:cNvPr id="29735" name="Group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047360"/>
              </p:ext>
            </p:extLst>
          </p:nvPr>
        </p:nvGraphicFramePr>
        <p:xfrm>
          <a:off x="2786063" y="1546225"/>
          <a:ext cx="9020175" cy="3827019"/>
        </p:xfrm>
        <a:graphic>
          <a:graphicData uri="http://schemas.openxmlformats.org/drawingml/2006/table">
            <a:tbl>
              <a:tblPr/>
              <a:tblGrid>
                <a:gridCol w="452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6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6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7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03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2026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2025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(+/-)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у вигляді заробітної плати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78 148,7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68 077,8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10 070,9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із доходів інших ніж заробітна плата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2 640,4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2 336,7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303,7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із доходів за результатами річного декларування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1 427,4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1 938,3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-510,9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авансовий внесок платників, які здійснюють роздрібну торгівлю пальним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1 152,0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768,0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384,0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у вигляді мінімального податкового зобов’язання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52,1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-37,0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із доходів спеціалістів резидента Дія Сіті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РАЗОМ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83 385,7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73 172,9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10 212,8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4137" name="Rectangle 4"/>
          <p:cNvSpPr>
            <a:spLocks noChangeArrowheads="1"/>
          </p:cNvSpPr>
          <p:nvPr/>
        </p:nvSpPr>
        <p:spPr bwMode="auto">
          <a:xfrm>
            <a:off x="4572000" y="990600"/>
            <a:ext cx="4648200" cy="372696"/>
          </a:xfrm>
          <a:prstGeom prst="rect">
            <a:avLst/>
          </a:prstGeom>
          <a:noFill/>
          <a:ln>
            <a:noFill/>
          </a:ln>
        </p:spPr>
        <p:txBody>
          <a:bodyPr lIns="64291" tIns="32146" rIns="64291" bIns="32146">
            <a:spAutoFit/>
          </a:bodyPr>
          <a:lstStyle/>
          <a:p>
            <a:pPr defTabSz="642938" eaLnBrk="0" hangingPunct="0">
              <a:defRPr/>
            </a:pPr>
            <a:r>
              <a:rPr lang="uk-UA" altLang="uk-UA" sz="2000" b="1" i="1" u="sng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Податок на доходи фізичних осіб</a:t>
            </a:r>
            <a:r>
              <a:rPr lang="uk-UA" altLang="uk-UA" sz="1600" b="1" i="1" dirty="0">
                <a:solidFill>
                  <a:srgbClr val="003366"/>
                </a:solidFill>
              </a:rPr>
              <a:t>       </a:t>
            </a:r>
            <a:endParaRPr lang="ru-RU" altLang="uk-UA" sz="1600" i="1" dirty="0">
              <a:solidFill>
                <a:srgbClr val="003366"/>
              </a:solidFill>
            </a:endParaRPr>
          </a:p>
        </p:txBody>
      </p:sp>
      <p:sp>
        <p:nvSpPr>
          <p:cNvPr id="29733" name="Rectangle 4"/>
          <p:cNvSpPr>
            <a:spLocks noChangeArrowheads="1"/>
          </p:cNvSpPr>
          <p:nvPr/>
        </p:nvSpPr>
        <p:spPr bwMode="auto">
          <a:xfrm>
            <a:off x="3570288" y="5743575"/>
            <a:ext cx="6961187" cy="61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defTabSz="642938" eaLnBrk="0" hangingPunct="0"/>
            <a:r>
              <a:rPr lang="uk-UA" altLang="uk-UA" b="1" i="1" dirty="0">
                <a:solidFill>
                  <a:srgbClr val="333333"/>
                </a:solidFill>
              </a:rPr>
              <a:t>При плані 79 493,2  тис. грн. надійшло 83 385,7 тис. грн., що становить 104,9 % або 3 892,5 тис. грн. більше плану       </a:t>
            </a:r>
            <a:endParaRPr lang="ru-RU" altLang="uk-UA" i="1" dirty="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8" name="Rectangle 4"/>
          <p:cNvSpPr>
            <a:spLocks noChangeArrowheads="1"/>
          </p:cNvSpPr>
          <p:nvPr/>
        </p:nvSpPr>
        <p:spPr bwMode="auto">
          <a:xfrm>
            <a:off x="5832475" y="990600"/>
            <a:ext cx="3048000" cy="372696"/>
          </a:xfrm>
          <a:prstGeom prst="rect">
            <a:avLst/>
          </a:prstGeom>
          <a:noFill/>
          <a:ln>
            <a:noFill/>
          </a:ln>
        </p:spPr>
        <p:txBody>
          <a:bodyPr lIns="64291" tIns="32146" rIns="64291" bIns="32146">
            <a:spAutoFit/>
          </a:bodyPr>
          <a:lstStyle/>
          <a:p>
            <a:pPr defTabSz="642938" eaLnBrk="0" hangingPunct="0">
              <a:defRPr/>
            </a:pPr>
            <a:r>
              <a:rPr lang="uk-UA" altLang="uk-UA" sz="2000" b="1" i="1" u="sng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Акцизний податок</a:t>
            </a:r>
            <a:r>
              <a:rPr lang="uk-UA" altLang="uk-UA" sz="1600" b="1" i="1" dirty="0">
                <a:solidFill>
                  <a:srgbClr val="003366"/>
                </a:solidFill>
              </a:rPr>
              <a:t>       </a:t>
            </a:r>
            <a:endParaRPr lang="ru-RU" altLang="uk-UA" sz="1600" i="1" dirty="0">
              <a:solidFill>
                <a:srgbClr val="003366"/>
              </a:solidFill>
            </a:endParaRPr>
          </a:p>
        </p:txBody>
      </p:sp>
      <p:sp>
        <p:nvSpPr>
          <p:cNvPr id="30722" name="Title 1"/>
          <p:cNvSpPr>
            <a:spLocks/>
          </p:cNvSpPr>
          <p:nvPr/>
        </p:nvSpPr>
        <p:spPr bwMode="auto">
          <a:xfrm>
            <a:off x="3886200" y="168275"/>
            <a:ext cx="80168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 anchor="ctr"/>
          <a:lstStyle/>
          <a:p>
            <a:r>
              <a:rPr lang="uk-UA" altLang="en-US" sz="2600" b="1">
                <a:solidFill>
                  <a:srgbClr val="003300"/>
                </a:solidFill>
              </a:rPr>
              <a:t>ДОХОДИ ЗАГАЛЬНОГО ФОНДУ</a:t>
            </a:r>
            <a:endParaRPr lang="en-GB" altLang="en-US" sz="2600" b="1">
              <a:solidFill>
                <a:srgbClr val="003300"/>
              </a:solidFill>
              <a:latin typeface="Times New Roman" pitchFamily="18" charset="0"/>
            </a:endParaRPr>
          </a:p>
        </p:txBody>
      </p:sp>
      <p:graphicFrame>
        <p:nvGraphicFramePr>
          <p:cNvPr id="30768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220734"/>
              </p:ext>
            </p:extLst>
          </p:nvPr>
        </p:nvGraphicFramePr>
        <p:xfrm>
          <a:off x="2329656" y="1769245"/>
          <a:ext cx="6700837" cy="3493008"/>
        </p:xfrm>
        <a:graphic>
          <a:graphicData uri="http://schemas.openxmlformats.org/drawingml/2006/table">
            <a:tbl>
              <a:tblPr/>
              <a:tblGrid>
                <a:gridCol w="2690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4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380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2026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2025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(+/-)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 виробленого в Україні пального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1 273,1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1 364,8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-91,7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66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 ввезеного на митну територію України пального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11 155,5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6 929,7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4 225,8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 роздрібної торгівлі підакцизними товарами: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7 489,6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5 965,6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1 524,0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3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тютюнові вироби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alt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горілчані вироби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0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3 738,0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altLang="uk-UA" sz="1600" b="0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3 751,6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3 204,7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alt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2 760,9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533,3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alt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990,7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3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РАЗОМ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19 918,2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14 260,1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5 658,1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0753" name="Rectangle 4"/>
          <p:cNvSpPr>
            <a:spLocks noChangeArrowheads="1"/>
          </p:cNvSpPr>
          <p:nvPr/>
        </p:nvSpPr>
        <p:spPr bwMode="auto">
          <a:xfrm>
            <a:off x="2930525" y="5772977"/>
            <a:ext cx="8643938" cy="61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defTabSz="642938" eaLnBrk="0" hangingPunct="0"/>
            <a:r>
              <a:rPr lang="uk-UA" altLang="uk-UA" b="1" i="1" dirty="0">
                <a:solidFill>
                  <a:srgbClr val="333333"/>
                </a:solidFill>
              </a:rPr>
              <a:t>При плані 19 582,0 тис. грн. надійшло 19 918,2 тис. грн., що становить 101,7 % або на 336,2 тис. грн. більше плану</a:t>
            </a:r>
            <a:r>
              <a:rPr lang="uk-UA" altLang="uk-UA" b="1" i="1" dirty="0">
                <a:solidFill>
                  <a:srgbClr val="006699"/>
                </a:solidFill>
              </a:rPr>
              <a:t>       </a:t>
            </a:r>
            <a:endParaRPr lang="ru-RU" altLang="uk-UA" b="1" i="1" dirty="0">
              <a:solidFill>
                <a:srgbClr val="006699"/>
              </a:solidFill>
            </a:endParaRPr>
          </a:p>
        </p:txBody>
      </p:sp>
      <p:graphicFrame>
        <p:nvGraphicFramePr>
          <p:cNvPr id="30772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009931"/>
              </p:ext>
            </p:extLst>
          </p:nvPr>
        </p:nvGraphicFramePr>
        <p:xfrm>
          <a:off x="8610599" y="2441167"/>
          <a:ext cx="3381375" cy="2368611"/>
        </p:xfrm>
        <a:graphic>
          <a:graphicData uri="http://schemas.openxmlformats.org/drawingml/2006/table">
            <a:tbl>
              <a:tblPr/>
              <a:tblGrid>
                <a:gridCol w="24985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2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364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Найбільші платники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(роздрібна торгівля</a:t>
                      </a:r>
                      <a:r>
                        <a:rPr kumimoji="0" 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16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ТОВ АТБ маркет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1 054,2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8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ТОВ Рома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1 040,3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Гадз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Петро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266,6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6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ТОВ ОТК Європлюс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259,0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3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ТОВ Заправка АТ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163,7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/>
          </p:cNvSpPr>
          <p:nvPr/>
        </p:nvSpPr>
        <p:spPr bwMode="auto">
          <a:xfrm>
            <a:off x="5162550" y="182563"/>
            <a:ext cx="6756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 anchor="ctr"/>
          <a:lstStyle/>
          <a:p>
            <a:r>
              <a:rPr lang="uk-UA" altLang="en-US" sz="2600" b="1">
                <a:solidFill>
                  <a:srgbClr val="003300"/>
                </a:solidFill>
              </a:rPr>
              <a:t>ДОХОДИ ЗАГАЛЬНОГО ФОНДУ</a:t>
            </a:r>
            <a:endParaRPr lang="en-GB" altLang="en-US" sz="2600" b="1">
              <a:solidFill>
                <a:srgbClr val="003300"/>
              </a:solidFill>
              <a:latin typeface="Times New Roman" pitchFamily="18" charset="0"/>
            </a:endParaRPr>
          </a:p>
        </p:txBody>
      </p:sp>
      <p:sp>
        <p:nvSpPr>
          <p:cNvPr id="48135" name="Rectangle 4"/>
          <p:cNvSpPr>
            <a:spLocks noChangeArrowheads="1"/>
          </p:cNvSpPr>
          <p:nvPr/>
        </p:nvSpPr>
        <p:spPr bwMode="auto">
          <a:xfrm>
            <a:off x="2182813" y="994853"/>
            <a:ext cx="10009187" cy="1588414"/>
          </a:xfrm>
          <a:prstGeom prst="rect">
            <a:avLst/>
          </a:prstGeom>
          <a:noFill/>
          <a:ln>
            <a:noFill/>
          </a:ln>
        </p:spPr>
        <p:txBody>
          <a:bodyPr wrap="square" lIns="64291" tIns="32146" rIns="64291" bIns="32146">
            <a:spAutoFit/>
          </a:bodyPr>
          <a:lstStyle/>
          <a:p>
            <a:pPr defTabSz="642938" eaLnBrk="0" hangingPunct="0">
              <a:defRPr/>
            </a:pPr>
            <a:r>
              <a:rPr lang="uk-UA" altLang="uk-UA" b="1" i="1" dirty="0">
                <a:solidFill>
                  <a:srgbClr val="663300"/>
                </a:solidFill>
              </a:rPr>
              <a:t> </a:t>
            </a:r>
            <a:r>
              <a:rPr lang="uk-UA" altLang="uk-UA" sz="2000" b="1" i="1" dirty="0">
                <a:solidFill>
                  <a:srgbClr val="663300"/>
                </a:solidFill>
              </a:rPr>
              <a:t>Місцеві податки і збори</a:t>
            </a:r>
          </a:p>
          <a:p>
            <a:pPr algn="ctr" defTabSz="642938" eaLnBrk="0" hangingPunct="0">
              <a:defRPr/>
            </a:pPr>
            <a:r>
              <a:rPr lang="uk-UA" altLang="uk-UA" b="1" i="1" dirty="0">
                <a:solidFill>
                  <a:srgbClr val="333333"/>
                </a:solidFill>
              </a:rPr>
              <a:t>В загальній сумі власних надходжень місцеві податки і збори становлять 24,1 %. За І півріччя надійшло 33 856,9 </a:t>
            </a:r>
            <a:r>
              <a:rPr lang="uk-UA" altLang="uk-UA" sz="1600" b="1" i="1" dirty="0">
                <a:solidFill>
                  <a:srgbClr val="333333"/>
                </a:solidFill>
              </a:rPr>
              <a:t>тис. грн.</a:t>
            </a:r>
            <a:r>
              <a:rPr lang="uk-UA" altLang="uk-UA" b="1" i="1" dirty="0">
                <a:solidFill>
                  <a:srgbClr val="333333"/>
                </a:solidFill>
              </a:rPr>
              <a:t>, що становить 100,4 %  або + 149,9 </a:t>
            </a:r>
            <a:r>
              <a:rPr lang="uk-UA" altLang="uk-UA" sz="1600" b="1" i="1" dirty="0">
                <a:solidFill>
                  <a:srgbClr val="333333"/>
                </a:solidFill>
              </a:rPr>
              <a:t>тис. грн. </a:t>
            </a:r>
            <a:r>
              <a:rPr lang="uk-UA" altLang="uk-UA" b="1" i="1" dirty="0">
                <a:solidFill>
                  <a:srgbClr val="333333"/>
                </a:solidFill>
              </a:rPr>
              <a:t>Найбільшу питому займає єдиний податок – 64,1 %  та плата за землю 28,9 %.</a:t>
            </a:r>
            <a:r>
              <a:rPr lang="uk-UA" altLang="uk-UA" i="1" dirty="0">
                <a:solidFill>
                  <a:srgbClr val="333333"/>
                </a:solidFill>
              </a:rPr>
              <a:t>       </a:t>
            </a:r>
          </a:p>
          <a:p>
            <a:pPr algn="ctr" defTabSz="642938" eaLnBrk="0" hangingPunct="0">
              <a:defRPr/>
            </a:pPr>
            <a:endParaRPr lang="uk-UA" altLang="uk-UA" sz="500" i="1" dirty="0">
              <a:solidFill>
                <a:srgbClr val="333333"/>
              </a:solidFill>
            </a:endParaRPr>
          </a:p>
          <a:p>
            <a:pPr algn="ctr" defTabSz="642938" eaLnBrk="0" hangingPunct="0">
              <a:defRPr/>
            </a:pPr>
            <a:r>
              <a:rPr lang="uk-UA" altLang="uk-UA" sz="2000" b="1" i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uk-UA" altLang="uk-UA" sz="2000" b="1" i="1" u="sng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Єдиний податок</a:t>
            </a:r>
            <a:endParaRPr lang="ru-RU" altLang="uk-UA" sz="2000" b="1" i="1" u="sng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2807" name="Group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467466"/>
              </p:ext>
            </p:extLst>
          </p:nvPr>
        </p:nvGraphicFramePr>
        <p:xfrm>
          <a:off x="2278063" y="2692512"/>
          <a:ext cx="6494462" cy="3151187"/>
        </p:xfrm>
        <a:graphic>
          <a:graphicData uri="http://schemas.openxmlformats.org/drawingml/2006/table">
            <a:tbl>
              <a:tblPr/>
              <a:tblGrid>
                <a:gridCol w="2433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04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(+/-)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Єдиний податок з фізичних осіб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19 547,8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17 872,1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1 675,7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Єдиний податок з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с/г товаровиробників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1 401,8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530,9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870,9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Єдиний податок з юридичних осіб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742,6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884,2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-141,6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4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РАЗОМ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21 692,2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19 287,2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2 405,0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2938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405702"/>
              </p:ext>
            </p:extLst>
          </p:nvPr>
        </p:nvGraphicFramePr>
        <p:xfrm>
          <a:off x="8772525" y="3262265"/>
          <a:ext cx="3162300" cy="2011680"/>
        </p:xfrm>
        <a:graphic>
          <a:graphicData uri="http://schemas.openxmlformats.org/drawingml/2006/table">
            <a:tbl>
              <a:tblPr/>
              <a:tblGrid>
                <a:gridCol w="2325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6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1041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Найбільші платники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ТОВ Агро Простір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810,2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0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Гетьман Ігор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503,7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0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Лотоцька Софія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397,3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0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Садовський Микола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340,4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ТОВ Калина </a:t>
                      </a:r>
                      <a:r>
                        <a:rPr kumimoji="0" 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Фармінг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282,4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805" name="Rectangle 4"/>
          <p:cNvSpPr>
            <a:spLocks noChangeArrowheads="1"/>
          </p:cNvSpPr>
          <p:nvPr/>
        </p:nvSpPr>
        <p:spPr bwMode="auto">
          <a:xfrm>
            <a:off x="2959100" y="6107113"/>
            <a:ext cx="8643938" cy="61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defTabSz="642938" eaLnBrk="0" hangingPunct="0"/>
            <a:r>
              <a:rPr lang="uk-UA" altLang="uk-UA" b="1" i="1" dirty="0">
                <a:solidFill>
                  <a:srgbClr val="333333"/>
                </a:solidFill>
              </a:rPr>
              <a:t>При плані 21 635,0 тис. грн. надійшло 21 692,2 тис. грн., що становить 100,3 % або на 57,2 тис. грн. більше плану</a:t>
            </a:r>
            <a:r>
              <a:rPr lang="uk-UA" altLang="uk-UA" b="1" i="1" dirty="0">
                <a:solidFill>
                  <a:srgbClr val="006699"/>
                </a:solidFill>
              </a:rPr>
              <a:t>       </a:t>
            </a:r>
            <a:endParaRPr lang="ru-RU" altLang="uk-UA" i="1" dirty="0">
              <a:solidFill>
                <a:srgbClr val="00669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/>
          </p:cNvSpPr>
          <p:nvPr/>
        </p:nvSpPr>
        <p:spPr bwMode="auto">
          <a:xfrm>
            <a:off x="5140325" y="182563"/>
            <a:ext cx="67214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 anchor="ctr"/>
          <a:lstStyle/>
          <a:p>
            <a:r>
              <a:rPr lang="uk-UA" altLang="en-US" sz="2600" b="1">
                <a:solidFill>
                  <a:srgbClr val="003300"/>
                </a:solidFill>
              </a:rPr>
              <a:t>ДОХОДИ ЗАГАЛЬНОГО ФОНДУ</a:t>
            </a:r>
            <a:endParaRPr lang="en-GB" altLang="en-US" sz="2600" b="1">
              <a:solidFill>
                <a:srgbClr val="003300"/>
              </a:solidFill>
              <a:latin typeface="Times New Roman" pitchFamily="18" charset="0"/>
            </a:endParaRPr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2314575" y="838200"/>
            <a:ext cx="8048625" cy="926694"/>
          </a:xfrm>
          <a:prstGeom prst="rect">
            <a:avLst/>
          </a:prstGeom>
          <a:noFill/>
          <a:ln>
            <a:noFill/>
          </a:ln>
        </p:spPr>
        <p:txBody>
          <a:bodyPr lIns="64291" tIns="32146" rIns="64291" bIns="32146">
            <a:spAutoFit/>
          </a:bodyPr>
          <a:lstStyle/>
          <a:p>
            <a:pPr defTabSz="642938" eaLnBrk="0" hangingPunct="0">
              <a:defRPr/>
            </a:pPr>
            <a:r>
              <a:rPr lang="uk-UA" altLang="uk-UA" b="1" i="1" dirty="0">
                <a:solidFill>
                  <a:srgbClr val="663300"/>
                </a:solidFill>
              </a:rPr>
              <a:t>   </a:t>
            </a:r>
            <a:r>
              <a:rPr lang="uk-UA" altLang="uk-UA" sz="2000" b="1" i="1" dirty="0">
                <a:solidFill>
                  <a:srgbClr val="663300"/>
                </a:solidFill>
              </a:rPr>
              <a:t>Місцеві податки і збори</a:t>
            </a:r>
          </a:p>
          <a:p>
            <a:pPr algn="ctr" defTabSz="642938" eaLnBrk="0" hangingPunct="0">
              <a:lnSpc>
                <a:spcPct val="90000"/>
              </a:lnSpc>
              <a:defRPr/>
            </a:pPr>
            <a:endParaRPr lang="uk-UA" altLang="uk-UA" sz="2000" b="1" i="1" dirty="0">
              <a:solidFill>
                <a:srgbClr val="0066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defTabSz="642938" eaLnBrk="0" hangingPunct="0">
              <a:lnSpc>
                <a:spcPct val="90000"/>
              </a:lnSpc>
              <a:defRPr/>
            </a:pPr>
            <a:r>
              <a:rPr lang="uk-UA" altLang="uk-UA" sz="2000" b="1" i="1" dirty="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</a:t>
            </a:r>
            <a:r>
              <a:rPr lang="uk-UA" altLang="uk-UA" sz="2000" b="1" i="1" u="sng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Плата за землю</a:t>
            </a:r>
            <a:endParaRPr lang="ru-RU" altLang="uk-UA" sz="2000" b="1" i="1" u="sng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3836" name="Group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765361"/>
              </p:ext>
            </p:extLst>
          </p:nvPr>
        </p:nvGraphicFramePr>
        <p:xfrm>
          <a:off x="2303463" y="2101850"/>
          <a:ext cx="6329362" cy="3888106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7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63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4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2026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2025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(+/-)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Орендна плата з юридичних осіб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3 565,2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4 686,9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-1 121,7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Земельний податок з юридичних осіб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3 515,0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2 720,0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795,0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Орендна плата з фізичних осіб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1 829,2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2 005,0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-175,8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6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Земельний податок з фізичних осіб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864,4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352,4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512,0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РАЗОМ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9 773,8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9 764,3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3821" name="Rectangle 4"/>
          <p:cNvSpPr>
            <a:spLocks noChangeArrowheads="1"/>
          </p:cNvSpPr>
          <p:nvPr/>
        </p:nvSpPr>
        <p:spPr bwMode="auto">
          <a:xfrm>
            <a:off x="2627313" y="6148493"/>
            <a:ext cx="8550275" cy="61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defTabSz="642938" eaLnBrk="0" hangingPunct="0"/>
            <a:r>
              <a:rPr lang="uk-UA" altLang="uk-UA" b="1" i="1" dirty="0">
                <a:solidFill>
                  <a:srgbClr val="333333"/>
                </a:solidFill>
              </a:rPr>
              <a:t>При плані 9 707,0 тис. грн. надійшло 9 773,9 тис. грн., що становить 100,7 % або на 66,9 тис. грн. більше плану       </a:t>
            </a:r>
            <a:endParaRPr lang="ru-RU" altLang="uk-UA" b="1" i="1" dirty="0">
              <a:solidFill>
                <a:srgbClr val="333333"/>
              </a:solidFill>
            </a:endParaRPr>
          </a:p>
        </p:txBody>
      </p:sp>
      <p:graphicFrame>
        <p:nvGraphicFramePr>
          <p:cNvPr id="3383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055616"/>
              </p:ext>
            </p:extLst>
          </p:nvPr>
        </p:nvGraphicFramePr>
        <p:xfrm>
          <a:off x="8413750" y="2743770"/>
          <a:ext cx="3529013" cy="2279487"/>
        </p:xfrm>
        <a:graphic>
          <a:graphicData uri="http://schemas.openxmlformats.org/drawingml/2006/table">
            <a:tbl>
              <a:tblPr/>
              <a:tblGrid>
                <a:gridCol w="281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895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Найбільші платники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ПАП Дзвін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796,3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1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 Укрзалізниця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772,9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8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ТОВ </a:t>
                      </a:r>
                      <a:r>
                        <a:rPr kumimoji="0" 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Укравіт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Сайенс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парк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349,0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69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ТОВ Тера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347,5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8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ПРАТ Агро - продукт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336,4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/>
          </p:cNvSpPr>
          <p:nvPr/>
        </p:nvSpPr>
        <p:spPr bwMode="auto">
          <a:xfrm>
            <a:off x="5329238" y="168275"/>
            <a:ext cx="656113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 anchor="ctr"/>
          <a:lstStyle/>
          <a:p>
            <a:r>
              <a:rPr lang="uk-UA" altLang="en-US" sz="2600" b="1">
                <a:solidFill>
                  <a:srgbClr val="003300"/>
                </a:solidFill>
              </a:rPr>
              <a:t>ДОХОДИ ЗАГАЛЬНОГО ФОНДУ</a:t>
            </a:r>
            <a:endParaRPr lang="en-GB" altLang="en-US" sz="2600" b="1">
              <a:solidFill>
                <a:srgbClr val="003300"/>
              </a:solidFill>
              <a:latin typeface="Times New Roman" pitchFamily="18" charset="0"/>
            </a:endParaRPr>
          </a:p>
        </p:txBody>
      </p:sp>
      <p:sp>
        <p:nvSpPr>
          <p:cNvPr id="49158" name="Rectangle 4"/>
          <p:cNvSpPr>
            <a:spLocks noChangeArrowheads="1"/>
          </p:cNvSpPr>
          <p:nvPr/>
        </p:nvSpPr>
        <p:spPr bwMode="auto">
          <a:xfrm>
            <a:off x="2286000" y="838200"/>
            <a:ext cx="9372600" cy="926694"/>
          </a:xfrm>
          <a:prstGeom prst="rect">
            <a:avLst/>
          </a:prstGeom>
          <a:noFill/>
          <a:ln>
            <a:noFill/>
          </a:ln>
        </p:spPr>
        <p:txBody>
          <a:bodyPr lIns="64291" tIns="32146" rIns="64291" bIns="32146">
            <a:spAutoFit/>
          </a:bodyPr>
          <a:lstStyle/>
          <a:p>
            <a:pPr defTabSz="642938" eaLnBrk="0" hangingPunct="0">
              <a:defRPr/>
            </a:pPr>
            <a:r>
              <a:rPr lang="uk-UA" altLang="uk-UA" b="1" i="1" dirty="0">
                <a:solidFill>
                  <a:srgbClr val="663300"/>
                </a:solidFill>
              </a:rPr>
              <a:t>  </a:t>
            </a:r>
            <a:r>
              <a:rPr lang="uk-UA" altLang="uk-UA" sz="2000" b="1" i="1" dirty="0">
                <a:solidFill>
                  <a:srgbClr val="663300"/>
                </a:solidFill>
              </a:rPr>
              <a:t>Місцеві податки і збори</a:t>
            </a:r>
          </a:p>
          <a:p>
            <a:pPr algn="ctr" defTabSz="642938" eaLnBrk="0" hangingPunct="0">
              <a:lnSpc>
                <a:spcPct val="90000"/>
              </a:lnSpc>
              <a:defRPr/>
            </a:pPr>
            <a:endParaRPr lang="uk-UA" altLang="uk-UA" sz="2000" i="1" dirty="0">
              <a:solidFill>
                <a:srgbClr val="663300"/>
              </a:solidFill>
            </a:endParaRPr>
          </a:p>
          <a:p>
            <a:pPr algn="ctr" defTabSz="642938" eaLnBrk="0" hangingPunct="0">
              <a:lnSpc>
                <a:spcPct val="90000"/>
              </a:lnSpc>
              <a:defRPr/>
            </a:pPr>
            <a:r>
              <a:rPr lang="uk-UA" altLang="uk-UA" sz="2000" b="1" i="1" u="sng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Податок на нерухомість</a:t>
            </a:r>
            <a:endParaRPr lang="ru-RU" altLang="uk-UA" sz="2000" b="1" i="1" u="sng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5014" name="Group 1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23928"/>
              </p:ext>
            </p:extLst>
          </p:nvPr>
        </p:nvGraphicFramePr>
        <p:xfrm>
          <a:off x="3125788" y="2032000"/>
          <a:ext cx="8250237" cy="3633790"/>
        </p:xfrm>
        <a:graphic>
          <a:graphicData uri="http://schemas.openxmlformats.org/drawingml/2006/table">
            <a:tbl>
              <a:tblPr/>
              <a:tblGrid>
                <a:gridCol w="339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0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3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7075">
                  <a:extLst>
                    <a:ext uri="{9D8B030D-6E8A-4147-A177-3AD203B41FA5}">
                      <a16:colId xmlns:a16="http://schemas.microsoft.com/office/drawing/2014/main" val="320556326"/>
                    </a:ext>
                  </a:extLst>
                </a:gridCol>
              </a:tblGrid>
              <a:tr h="6524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2025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(+/-)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700"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Сплачений юридичними особами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1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нежитлова нерухомість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1 473,7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1 712,3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-238,6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800" b="1" i="1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житлова нерухомість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72,9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30,8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42,1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213"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Сплачений фізичними особами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нежитлова нерухомість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498,5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1 585,7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- 1 087,2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800" b="1" i="1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житлова нерухомість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299,4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1 102,4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- 803,1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РАЗОМ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2 344,5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4 431,2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-2 086,7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4849" name="Rectangle 4"/>
          <p:cNvSpPr>
            <a:spLocks noChangeArrowheads="1"/>
          </p:cNvSpPr>
          <p:nvPr/>
        </p:nvSpPr>
        <p:spPr bwMode="auto">
          <a:xfrm>
            <a:off x="3698875" y="6019800"/>
            <a:ext cx="7358063" cy="61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defTabSz="642938" eaLnBrk="0" hangingPunct="0"/>
            <a:r>
              <a:rPr lang="uk-UA" altLang="uk-UA" b="1" i="1" dirty="0">
                <a:solidFill>
                  <a:srgbClr val="333333"/>
                </a:solidFill>
              </a:rPr>
              <a:t>При плані 2 318,0 тис. грн. надійшло 2 344,5 тис. грн., що становить 101,1 % або на 26,5 тис. грн. більше плану</a:t>
            </a:r>
            <a:r>
              <a:rPr lang="uk-UA" altLang="uk-UA" b="1" i="1" dirty="0">
                <a:solidFill>
                  <a:srgbClr val="006699"/>
                </a:solidFill>
              </a:rPr>
              <a:t>       </a:t>
            </a:r>
            <a:endParaRPr lang="ru-RU" altLang="uk-UA" i="1" dirty="0">
              <a:solidFill>
                <a:srgbClr val="006699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/>
          </p:cNvSpPr>
          <p:nvPr/>
        </p:nvSpPr>
        <p:spPr bwMode="auto">
          <a:xfrm>
            <a:off x="4254500" y="196850"/>
            <a:ext cx="7670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 anchor="ctr"/>
          <a:lstStyle/>
          <a:p>
            <a:r>
              <a:rPr lang="uk-UA" altLang="en-US" sz="2600" b="1">
                <a:solidFill>
                  <a:srgbClr val="003300"/>
                </a:solidFill>
              </a:rPr>
              <a:t>ДОХОДИ ЗАГАЛЬНОГО ФОНДУ</a:t>
            </a:r>
            <a:endParaRPr lang="en-GB" altLang="en-US" sz="2600" b="1">
              <a:solidFill>
                <a:srgbClr val="003300"/>
              </a:solidFill>
              <a:latin typeface="Times New Roman" pitchFamily="18" charset="0"/>
            </a:endParaRPr>
          </a:p>
        </p:txBody>
      </p:sp>
      <p:sp>
        <p:nvSpPr>
          <p:cNvPr id="51206" name="Rectangle 4"/>
          <p:cNvSpPr>
            <a:spLocks noChangeArrowheads="1"/>
          </p:cNvSpPr>
          <p:nvPr/>
        </p:nvSpPr>
        <p:spPr bwMode="auto">
          <a:xfrm>
            <a:off x="3468688" y="1033463"/>
            <a:ext cx="7162800" cy="372696"/>
          </a:xfrm>
          <a:prstGeom prst="rect">
            <a:avLst/>
          </a:prstGeom>
          <a:noFill/>
          <a:ln>
            <a:noFill/>
          </a:ln>
        </p:spPr>
        <p:txBody>
          <a:bodyPr lIns="64291" tIns="32146" rIns="64291" bIns="32146">
            <a:spAutoFit/>
          </a:bodyPr>
          <a:lstStyle/>
          <a:p>
            <a:pPr algn="ctr" defTabSz="642938" eaLnBrk="0" hangingPunct="0">
              <a:defRPr/>
            </a:pPr>
            <a:r>
              <a:rPr lang="uk-UA" altLang="uk-UA" sz="2000" b="1" i="1" u="sng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Інші надходження бюджету</a:t>
            </a:r>
            <a:r>
              <a:rPr lang="uk-UA" altLang="uk-UA" sz="1600" b="1" i="1" dirty="0">
                <a:solidFill>
                  <a:srgbClr val="003366"/>
                </a:solidFill>
              </a:rPr>
              <a:t>       </a:t>
            </a:r>
            <a:endParaRPr lang="ru-RU" altLang="uk-UA" sz="1600" i="1" dirty="0">
              <a:solidFill>
                <a:srgbClr val="003366"/>
              </a:solidFill>
            </a:endParaRPr>
          </a:p>
        </p:txBody>
      </p:sp>
      <p:graphicFrame>
        <p:nvGraphicFramePr>
          <p:cNvPr id="35898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941393"/>
              </p:ext>
            </p:extLst>
          </p:nvPr>
        </p:nvGraphicFramePr>
        <p:xfrm>
          <a:off x="2447926" y="1504950"/>
          <a:ext cx="9477376" cy="5032503"/>
        </p:xfrm>
        <a:graphic>
          <a:graphicData uri="http://schemas.openxmlformats.org/drawingml/2006/table">
            <a:tbl>
              <a:tblPr/>
              <a:tblGrid>
                <a:gridCol w="5215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8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5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4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0" i="0" u="none" strike="noStrike" cap="none" normalizeH="0" baseline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(+/-)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rowSpan="1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500" b="1" i="0" u="none" strike="noStrike" cap="none" normalizeH="0" baseline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Плата за надання адміністративних послуг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1 691,0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1 282,7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408,3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Реклама, одноразова торгівля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678,3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253,9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424,4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Адміністративні штрафи та інші санкції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609,8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331,6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278,2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Рентна плата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177,6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193,7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-16,1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5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Орендна плата за користування майном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105,4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102,3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3,1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Державне мито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55,8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57,1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-1,3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Податок на прибуток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47,2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14,7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32,5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Транспортний податок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41,7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39,9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1,8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Частина чистого прибутку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20,2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42,8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-22,6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Туристичний збір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4,7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6,1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-1,4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Кошти від реалізації безхазяйного майна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4,0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4,0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РАЗОМ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3 435,7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2 324,8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1 110,9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8"/>
          <p:cNvSpPr txBox="1">
            <a:spLocks noChangeArrowheads="1"/>
          </p:cNvSpPr>
          <p:nvPr/>
        </p:nvSpPr>
        <p:spPr bwMode="auto">
          <a:xfrm>
            <a:off x="2146300" y="1028700"/>
            <a:ext cx="3552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1400" b="1" i="1">
                <a:solidFill>
                  <a:srgbClr val="663300"/>
                </a:solidFill>
              </a:rPr>
              <a:t> ТОВ Се Борднетце Україна</a:t>
            </a:r>
            <a:r>
              <a:rPr lang="uk-UA" altLang="uk-UA" b="1" i="1">
                <a:solidFill>
                  <a:srgbClr val="663300"/>
                </a:solidFill>
              </a:rPr>
              <a:t> </a:t>
            </a:r>
          </a:p>
        </p:txBody>
      </p:sp>
      <p:sp>
        <p:nvSpPr>
          <p:cNvPr id="36866" name="Text Box 19"/>
          <p:cNvSpPr txBox="1">
            <a:spLocks noChangeArrowheads="1"/>
          </p:cNvSpPr>
          <p:nvPr/>
        </p:nvSpPr>
        <p:spPr bwMode="auto">
          <a:xfrm>
            <a:off x="2184400" y="20193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1400" b="1" i="1">
                <a:solidFill>
                  <a:srgbClr val="663300"/>
                </a:solidFill>
              </a:rPr>
              <a:t>ТОВ Калина Фармінг</a:t>
            </a:r>
          </a:p>
        </p:txBody>
      </p:sp>
      <p:sp>
        <p:nvSpPr>
          <p:cNvPr id="36867" name="Text Box 22"/>
          <p:cNvSpPr txBox="1">
            <a:spLocks noChangeArrowheads="1"/>
          </p:cNvSpPr>
          <p:nvPr/>
        </p:nvSpPr>
        <p:spPr bwMode="auto">
          <a:xfrm>
            <a:off x="2228850" y="150495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1400" b="1" i="1">
                <a:solidFill>
                  <a:srgbClr val="663300"/>
                </a:solidFill>
              </a:rPr>
              <a:t>АТ Укрзалізниця</a:t>
            </a:r>
            <a:r>
              <a:rPr lang="uk-UA" altLang="uk-UA" b="1">
                <a:solidFill>
                  <a:srgbClr val="003366"/>
                </a:solidFill>
              </a:rPr>
              <a:t> </a:t>
            </a:r>
            <a:r>
              <a:rPr lang="uk-UA" altLang="uk-UA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6868" name="Text Box 24"/>
          <p:cNvSpPr txBox="1">
            <a:spLocks noChangeArrowheads="1"/>
          </p:cNvSpPr>
          <p:nvPr/>
        </p:nvSpPr>
        <p:spPr bwMode="auto">
          <a:xfrm>
            <a:off x="2197100" y="2476500"/>
            <a:ext cx="1998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1400" b="1" i="1">
                <a:solidFill>
                  <a:srgbClr val="663300"/>
                </a:solidFill>
              </a:rPr>
              <a:t>ТОВ АТБ - маркет</a:t>
            </a:r>
            <a:r>
              <a:rPr lang="uk-UA" altLang="uk-UA" sz="1400" b="1">
                <a:solidFill>
                  <a:srgbClr val="003366"/>
                </a:solidFill>
              </a:rPr>
              <a:t> </a:t>
            </a:r>
          </a:p>
        </p:txBody>
      </p:sp>
      <p:sp>
        <p:nvSpPr>
          <p:cNvPr id="36869" name="Text Box 25"/>
          <p:cNvSpPr txBox="1">
            <a:spLocks noChangeArrowheads="1"/>
          </p:cNvSpPr>
          <p:nvPr/>
        </p:nvSpPr>
        <p:spPr bwMode="auto">
          <a:xfrm>
            <a:off x="2216150" y="2870200"/>
            <a:ext cx="2703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1400" b="1" i="1">
                <a:solidFill>
                  <a:srgbClr val="663300"/>
                </a:solidFill>
              </a:rPr>
              <a:t>ВАТ Тернопільобленерго</a:t>
            </a:r>
            <a:r>
              <a:rPr lang="uk-UA" altLang="uk-UA" b="1" i="1">
                <a:solidFill>
                  <a:srgbClr val="003366"/>
                </a:solidFill>
              </a:rPr>
              <a:t> </a:t>
            </a:r>
            <a:endParaRPr lang="uk-UA" altLang="uk-UA" sz="1600" b="1" i="1">
              <a:solidFill>
                <a:srgbClr val="003366"/>
              </a:solidFill>
            </a:endParaRPr>
          </a:p>
        </p:txBody>
      </p:sp>
      <p:sp>
        <p:nvSpPr>
          <p:cNvPr id="36870" name="Text Box 26"/>
          <p:cNvSpPr txBox="1">
            <a:spLocks noChangeArrowheads="1"/>
          </p:cNvSpPr>
          <p:nvPr/>
        </p:nvSpPr>
        <p:spPr bwMode="auto">
          <a:xfrm>
            <a:off x="2197100" y="5219700"/>
            <a:ext cx="297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1400" b="1" i="1">
                <a:solidFill>
                  <a:srgbClr val="663300"/>
                </a:solidFill>
              </a:rPr>
              <a:t>ТОВ Газорозподільні мережі</a:t>
            </a:r>
          </a:p>
        </p:txBody>
      </p:sp>
      <p:sp>
        <p:nvSpPr>
          <p:cNvPr id="36871" name="AutoShape 33"/>
          <p:cNvSpPr>
            <a:spLocks noChangeArrowheads="1"/>
          </p:cNvSpPr>
          <p:nvPr/>
        </p:nvSpPr>
        <p:spPr bwMode="auto">
          <a:xfrm>
            <a:off x="2270125" y="1816100"/>
            <a:ext cx="4721225" cy="101600"/>
          </a:xfrm>
          <a:prstGeom prst="flowChartProcess">
            <a:avLst/>
          </a:prstGeom>
          <a:solidFill>
            <a:srgbClr val="66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872" name="AutoShape 36"/>
          <p:cNvSpPr>
            <a:spLocks noChangeArrowheads="1"/>
          </p:cNvSpPr>
          <p:nvPr/>
        </p:nvSpPr>
        <p:spPr bwMode="auto">
          <a:xfrm>
            <a:off x="2273300" y="2271713"/>
            <a:ext cx="2762250" cy="112712"/>
          </a:xfrm>
          <a:prstGeom prst="flowChartProcess">
            <a:avLst/>
          </a:prstGeom>
          <a:solidFill>
            <a:srgbClr val="66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873" name="AutoShape 39"/>
          <p:cNvSpPr>
            <a:spLocks noChangeArrowheads="1"/>
          </p:cNvSpPr>
          <p:nvPr/>
        </p:nvSpPr>
        <p:spPr bwMode="auto">
          <a:xfrm>
            <a:off x="2273300" y="2743200"/>
            <a:ext cx="2660650" cy="96838"/>
          </a:xfrm>
          <a:prstGeom prst="flowChartProcess">
            <a:avLst/>
          </a:prstGeom>
          <a:solidFill>
            <a:srgbClr val="66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874" name="AutoShape 45"/>
          <p:cNvSpPr>
            <a:spLocks noChangeArrowheads="1"/>
          </p:cNvSpPr>
          <p:nvPr/>
        </p:nvSpPr>
        <p:spPr bwMode="auto">
          <a:xfrm>
            <a:off x="2292350" y="3187700"/>
            <a:ext cx="2476500" cy="95250"/>
          </a:xfrm>
          <a:prstGeom prst="flowChartProcess">
            <a:avLst/>
          </a:prstGeom>
          <a:solidFill>
            <a:srgbClr val="66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875" name="AutoShape 48"/>
          <p:cNvSpPr>
            <a:spLocks noChangeArrowheads="1"/>
          </p:cNvSpPr>
          <p:nvPr/>
        </p:nvSpPr>
        <p:spPr bwMode="auto">
          <a:xfrm>
            <a:off x="2286000" y="3657600"/>
            <a:ext cx="1968500" cy="93663"/>
          </a:xfrm>
          <a:prstGeom prst="flowChartProcess">
            <a:avLst/>
          </a:prstGeom>
          <a:solidFill>
            <a:srgbClr val="66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876" name="AutoShape 51"/>
          <p:cNvSpPr>
            <a:spLocks noChangeArrowheads="1"/>
          </p:cNvSpPr>
          <p:nvPr/>
        </p:nvSpPr>
        <p:spPr bwMode="auto">
          <a:xfrm>
            <a:off x="2279650" y="4114800"/>
            <a:ext cx="1847850" cy="93663"/>
          </a:xfrm>
          <a:prstGeom prst="flowChartProcess">
            <a:avLst/>
          </a:prstGeom>
          <a:solidFill>
            <a:srgbClr val="66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877" name="AutoShape 54"/>
          <p:cNvSpPr>
            <a:spLocks noChangeArrowheads="1"/>
          </p:cNvSpPr>
          <p:nvPr/>
        </p:nvSpPr>
        <p:spPr bwMode="auto">
          <a:xfrm>
            <a:off x="2279650" y="4572000"/>
            <a:ext cx="1778000" cy="101600"/>
          </a:xfrm>
          <a:prstGeom prst="flowChartProcess">
            <a:avLst/>
          </a:prstGeom>
          <a:solidFill>
            <a:srgbClr val="66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878" name="Rectangle 74"/>
          <p:cNvSpPr>
            <a:spLocks noChangeArrowheads="1"/>
          </p:cNvSpPr>
          <p:nvPr/>
        </p:nvSpPr>
        <p:spPr bwMode="auto">
          <a:xfrm>
            <a:off x="2100263" y="187325"/>
            <a:ext cx="100917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uk-UA" sz="2200" b="1">
                <a:solidFill>
                  <a:srgbClr val="660033"/>
                </a:solidFill>
              </a:rPr>
              <a:t> </a:t>
            </a:r>
            <a:r>
              <a:rPr lang="ru-RU" altLang="uk-UA" sz="2400" b="1">
                <a:solidFill>
                  <a:srgbClr val="002200"/>
                </a:solidFill>
              </a:rPr>
              <a:t>Пере</a:t>
            </a:r>
            <a:r>
              <a:rPr lang="uk-UA" altLang="uk-UA" sz="2400" b="1">
                <a:solidFill>
                  <a:srgbClr val="002200"/>
                </a:solidFill>
              </a:rPr>
              <a:t>лік найбільших платників податків  </a:t>
            </a:r>
          </a:p>
          <a:p>
            <a:pPr algn="ctr"/>
            <a:r>
              <a:rPr lang="uk-UA" altLang="uk-UA" sz="2000" b="1">
                <a:solidFill>
                  <a:srgbClr val="002200"/>
                </a:solidFill>
              </a:rPr>
              <a:t>у І півріччі</a:t>
            </a:r>
            <a:endParaRPr lang="ru-RU" altLang="uk-UA" sz="2000" b="1">
              <a:solidFill>
                <a:srgbClr val="002200"/>
              </a:solidFill>
            </a:endParaRPr>
          </a:p>
        </p:txBody>
      </p:sp>
      <p:sp>
        <p:nvSpPr>
          <p:cNvPr id="36879" name="Text Box 59"/>
          <p:cNvSpPr txBox="1">
            <a:spLocks noChangeArrowheads="1"/>
          </p:cNvSpPr>
          <p:nvPr/>
        </p:nvSpPr>
        <p:spPr bwMode="auto">
          <a:xfrm>
            <a:off x="11212513" y="1203325"/>
            <a:ext cx="10207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003300"/>
                </a:solidFill>
              </a:rPr>
              <a:t>11 438,8</a:t>
            </a:r>
          </a:p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663300"/>
                </a:solidFill>
              </a:rPr>
              <a:t>13 896,7</a:t>
            </a:r>
            <a:endParaRPr lang="uk-UA" altLang="uk-UA" sz="1400" u="sng" dirty="0">
              <a:solidFill>
                <a:srgbClr val="663300"/>
              </a:solidFill>
            </a:endParaRPr>
          </a:p>
        </p:txBody>
      </p:sp>
      <p:sp>
        <p:nvSpPr>
          <p:cNvPr id="36880" name="Text Box 59"/>
          <p:cNvSpPr txBox="1">
            <a:spLocks noChangeArrowheads="1"/>
          </p:cNvSpPr>
          <p:nvPr/>
        </p:nvSpPr>
        <p:spPr bwMode="auto">
          <a:xfrm>
            <a:off x="7693025" y="1698625"/>
            <a:ext cx="819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003300"/>
                </a:solidFill>
              </a:rPr>
              <a:t>4 995,0</a:t>
            </a:r>
          </a:p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663300"/>
                </a:solidFill>
              </a:rPr>
              <a:t>3 341,8</a:t>
            </a:r>
          </a:p>
        </p:txBody>
      </p:sp>
      <p:sp>
        <p:nvSpPr>
          <p:cNvPr id="36881" name="Text Box 63"/>
          <p:cNvSpPr txBox="1">
            <a:spLocks noChangeArrowheads="1"/>
          </p:cNvSpPr>
          <p:nvPr/>
        </p:nvSpPr>
        <p:spPr bwMode="auto">
          <a:xfrm>
            <a:off x="7442200" y="2188369"/>
            <a:ext cx="9017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003300"/>
                </a:solidFill>
              </a:rPr>
              <a:t>2 381,1</a:t>
            </a:r>
          </a:p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663300"/>
                </a:solidFill>
              </a:rPr>
              <a:t>2 809,5</a:t>
            </a:r>
          </a:p>
        </p:txBody>
      </p:sp>
      <p:sp>
        <p:nvSpPr>
          <p:cNvPr id="36882" name="Text Box 63"/>
          <p:cNvSpPr txBox="1">
            <a:spLocks noChangeArrowheads="1"/>
          </p:cNvSpPr>
          <p:nvPr/>
        </p:nvSpPr>
        <p:spPr bwMode="auto">
          <a:xfrm>
            <a:off x="7212013" y="2654300"/>
            <a:ext cx="8699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003300"/>
                </a:solidFill>
              </a:rPr>
              <a:t>2 299,8</a:t>
            </a:r>
          </a:p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663300"/>
                </a:solidFill>
              </a:rPr>
              <a:t>1 533,9</a:t>
            </a:r>
            <a:endParaRPr lang="uk-UA" altLang="uk-UA" sz="1400" u="sng" dirty="0">
              <a:solidFill>
                <a:srgbClr val="663300"/>
              </a:solidFill>
            </a:endParaRPr>
          </a:p>
        </p:txBody>
      </p:sp>
      <p:sp>
        <p:nvSpPr>
          <p:cNvPr id="36883" name="Text Box 63"/>
          <p:cNvSpPr txBox="1">
            <a:spLocks noChangeArrowheads="1"/>
          </p:cNvSpPr>
          <p:nvPr/>
        </p:nvSpPr>
        <p:spPr bwMode="auto">
          <a:xfrm>
            <a:off x="6950075" y="3092450"/>
            <a:ext cx="812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003300"/>
                </a:solidFill>
              </a:rPr>
              <a:t>2 008,5</a:t>
            </a:r>
          </a:p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663300"/>
                </a:solidFill>
              </a:rPr>
              <a:t>1 768,9</a:t>
            </a:r>
            <a:endParaRPr lang="uk-UA" altLang="uk-UA" sz="1400" u="sng" dirty="0">
              <a:solidFill>
                <a:srgbClr val="663300"/>
              </a:solidFill>
            </a:endParaRPr>
          </a:p>
        </p:txBody>
      </p:sp>
      <p:sp>
        <p:nvSpPr>
          <p:cNvPr id="36884" name="Text Box 67"/>
          <p:cNvSpPr txBox="1">
            <a:spLocks noChangeArrowheads="1"/>
          </p:cNvSpPr>
          <p:nvPr/>
        </p:nvSpPr>
        <p:spPr bwMode="auto">
          <a:xfrm>
            <a:off x="6051550" y="4851400"/>
            <a:ext cx="812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003300"/>
                </a:solidFill>
              </a:rPr>
              <a:t>1 299,1</a:t>
            </a:r>
          </a:p>
          <a:p>
            <a:pPr>
              <a:lnSpc>
                <a:spcPct val="90000"/>
              </a:lnSpc>
            </a:pPr>
            <a:r>
              <a:rPr lang="uk-UA" altLang="uk-UA" sz="1400" b="1" dirty="0">
                <a:solidFill>
                  <a:srgbClr val="003366"/>
                </a:solidFill>
              </a:rPr>
              <a:t>     </a:t>
            </a:r>
            <a:r>
              <a:rPr lang="uk-UA" altLang="uk-UA" sz="1400" b="1" u="sng" dirty="0">
                <a:solidFill>
                  <a:srgbClr val="663300"/>
                </a:solidFill>
              </a:rPr>
              <a:t>93,1</a:t>
            </a:r>
            <a:endParaRPr lang="uk-UA" altLang="uk-UA" sz="1400" u="sng" dirty="0">
              <a:solidFill>
                <a:srgbClr val="663300"/>
              </a:solidFill>
            </a:endParaRPr>
          </a:p>
        </p:txBody>
      </p:sp>
      <p:sp>
        <p:nvSpPr>
          <p:cNvPr id="36885" name="AutoShape 54"/>
          <p:cNvSpPr>
            <a:spLocks noChangeArrowheads="1"/>
          </p:cNvSpPr>
          <p:nvPr/>
        </p:nvSpPr>
        <p:spPr bwMode="auto">
          <a:xfrm>
            <a:off x="2298700" y="5029200"/>
            <a:ext cx="1682750" cy="101600"/>
          </a:xfrm>
          <a:prstGeom prst="flowChartProcess">
            <a:avLst/>
          </a:prstGeom>
          <a:solidFill>
            <a:srgbClr val="66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886" name="Text Box 67"/>
          <p:cNvSpPr txBox="1">
            <a:spLocks noChangeArrowheads="1"/>
          </p:cNvSpPr>
          <p:nvPr/>
        </p:nvSpPr>
        <p:spPr bwMode="auto">
          <a:xfrm>
            <a:off x="6318250" y="4403725"/>
            <a:ext cx="8604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003300"/>
                </a:solidFill>
              </a:rPr>
              <a:t>1 309,6</a:t>
            </a:r>
          </a:p>
          <a:p>
            <a:pPr>
              <a:lnSpc>
                <a:spcPct val="90000"/>
              </a:lnSpc>
            </a:pPr>
            <a:r>
              <a:rPr lang="uk-UA" altLang="uk-UA" sz="1400" b="1" dirty="0">
                <a:solidFill>
                  <a:srgbClr val="003366"/>
                </a:solidFill>
              </a:rPr>
              <a:t>   </a:t>
            </a:r>
            <a:r>
              <a:rPr lang="uk-UA" altLang="uk-UA" sz="1400" b="1" u="sng" dirty="0">
                <a:solidFill>
                  <a:srgbClr val="663300"/>
                </a:solidFill>
              </a:rPr>
              <a:t>686,9</a:t>
            </a:r>
            <a:endParaRPr lang="uk-UA" altLang="uk-UA" sz="1400" u="sng" dirty="0">
              <a:solidFill>
                <a:srgbClr val="663300"/>
              </a:solidFill>
            </a:endParaRPr>
          </a:p>
        </p:txBody>
      </p:sp>
      <p:sp>
        <p:nvSpPr>
          <p:cNvPr id="36887" name="Text Box 25"/>
          <p:cNvSpPr txBox="1">
            <a:spLocks noChangeArrowheads="1"/>
          </p:cNvSpPr>
          <p:nvPr/>
        </p:nvSpPr>
        <p:spPr bwMode="auto">
          <a:xfrm>
            <a:off x="2228850" y="5683250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1400" b="1" i="1">
                <a:solidFill>
                  <a:srgbClr val="663300"/>
                </a:solidFill>
              </a:rPr>
              <a:t>ПАП Дзвін</a:t>
            </a:r>
          </a:p>
        </p:txBody>
      </p:sp>
      <p:sp>
        <p:nvSpPr>
          <p:cNvPr id="36888" name="Text Box 26"/>
          <p:cNvSpPr txBox="1">
            <a:spLocks noChangeArrowheads="1"/>
          </p:cNvSpPr>
          <p:nvPr/>
        </p:nvSpPr>
        <p:spPr bwMode="auto">
          <a:xfrm>
            <a:off x="2197100" y="385445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1400" b="1" i="1">
                <a:solidFill>
                  <a:srgbClr val="663300"/>
                </a:solidFill>
              </a:rPr>
              <a:t>ТОВ Біллербек Україна</a:t>
            </a:r>
          </a:p>
        </p:txBody>
      </p:sp>
      <p:sp>
        <p:nvSpPr>
          <p:cNvPr id="36889" name="Text Box 67"/>
          <p:cNvSpPr txBox="1">
            <a:spLocks noChangeArrowheads="1"/>
          </p:cNvSpPr>
          <p:nvPr/>
        </p:nvSpPr>
        <p:spPr bwMode="auto">
          <a:xfrm>
            <a:off x="6524625" y="3971925"/>
            <a:ext cx="9175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003300"/>
                </a:solidFill>
              </a:rPr>
              <a:t>1 323,5</a:t>
            </a:r>
          </a:p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663300"/>
                </a:solidFill>
              </a:rPr>
              <a:t>1 022,8</a:t>
            </a:r>
            <a:endParaRPr lang="uk-UA" altLang="uk-UA" sz="1400" u="sng" dirty="0">
              <a:solidFill>
                <a:srgbClr val="663300"/>
              </a:solidFill>
            </a:endParaRPr>
          </a:p>
        </p:txBody>
      </p: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2192338" y="4329113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1400" b="1" i="1">
                <a:solidFill>
                  <a:srgbClr val="663300"/>
                </a:solidFill>
              </a:rPr>
              <a:t>Подільський лісовий офіс</a:t>
            </a:r>
          </a:p>
        </p:txBody>
      </p:sp>
      <p:sp>
        <p:nvSpPr>
          <p:cNvPr id="36891" name="AutoShape 54"/>
          <p:cNvSpPr>
            <a:spLocks noChangeArrowheads="1"/>
          </p:cNvSpPr>
          <p:nvPr/>
        </p:nvSpPr>
        <p:spPr bwMode="auto">
          <a:xfrm>
            <a:off x="2292350" y="5486400"/>
            <a:ext cx="1612900" cy="103188"/>
          </a:xfrm>
          <a:prstGeom prst="flowChartProcess">
            <a:avLst/>
          </a:prstGeom>
          <a:solidFill>
            <a:srgbClr val="66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666633"/>
              </a:solidFill>
            </a:endParaRPr>
          </a:p>
        </p:txBody>
      </p:sp>
      <p:sp>
        <p:nvSpPr>
          <p:cNvPr id="36892" name="AutoShape 54"/>
          <p:cNvSpPr>
            <a:spLocks noChangeArrowheads="1"/>
          </p:cNvSpPr>
          <p:nvPr/>
        </p:nvSpPr>
        <p:spPr bwMode="auto">
          <a:xfrm>
            <a:off x="2311400" y="5943600"/>
            <a:ext cx="1447800" cy="101600"/>
          </a:xfrm>
          <a:prstGeom prst="flowChartProcess">
            <a:avLst/>
          </a:prstGeom>
          <a:solidFill>
            <a:srgbClr val="66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893" name="Text Box 67"/>
          <p:cNvSpPr txBox="1">
            <a:spLocks noChangeArrowheads="1"/>
          </p:cNvSpPr>
          <p:nvPr/>
        </p:nvSpPr>
        <p:spPr bwMode="auto">
          <a:xfrm>
            <a:off x="5762625" y="5314950"/>
            <a:ext cx="7953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003300"/>
                </a:solidFill>
              </a:rPr>
              <a:t>1 234,8</a:t>
            </a:r>
          </a:p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663300"/>
                </a:solidFill>
              </a:rPr>
              <a:t>1 295,7</a:t>
            </a:r>
            <a:endParaRPr lang="uk-UA" altLang="uk-UA" sz="1400" u="sng" dirty="0">
              <a:solidFill>
                <a:srgbClr val="663300"/>
              </a:solidFill>
            </a:endParaRPr>
          </a:p>
        </p:txBody>
      </p:sp>
      <p:sp>
        <p:nvSpPr>
          <p:cNvPr id="36894" name="Text Box 22"/>
          <p:cNvSpPr txBox="1">
            <a:spLocks noChangeArrowheads="1"/>
          </p:cNvSpPr>
          <p:nvPr/>
        </p:nvSpPr>
        <p:spPr bwMode="auto">
          <a:xfrm>
            <a:off x="2228850" y="6134100"/>
            <a:ext cx="2244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1400" b="1" i="1">
                <a:solidFill>
                  <a:srgbClr val="663300"/>
                </a:solidFill>
              </a:rPr>
              <a:t>ПРАТ Агро - продукт</a:t>
            </a:r>
            <a:r>
              <a:rPr lang="uk-UA" altLang="uk-UA" sz="1400" b="1">
                <a:solidFill>
                  <a:srgbClr val="003366"/>
                </a:solidFill>
              </a:rPr>
              <a:t> </a:t>
            </a:r>
            <a:r>
              <a:rPr lang="uk-UA" altLang="uk-UA" sz="14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6895" name="Text Box 67"/>
          <p:cNvSpPr txBox="1">
            <a:spLocks noChangeArrowheads="1"/>
          </p:cNvSpPr>
          <p:nvPr/>
        </p:nvSpPr>
        <p:spPr bwMode="auto">
          <a:xfrm>
            <a:off x="5260975" y="6245225"/>
            <a:ext cx="7048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003300"/>
                </a:solidFill>
              </a:rPr>
              <a:t>978,5 </a:t>
            </a:r>
          </a:p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663300"/>
                </a:solidFill>
              </a:rPr>
              <a:t>992,8</a:t>
            </a:r>
            <a:endParaRPr lang="uk-UA" altLang="uk-UA" sz="1400" u="sng" dirty="0">
              <a:solidFill>
                <a:srgbClr val="663300"/>
              </a:solidFill>
            </a:endParaRPr>
          </a:p>
        </p:txBody>
      </p:sp>
      <p:sp>
        <p:nvSpPr>
          <p:cNvPr id="36896" name="Text Box 26"/>
          <p:cNvSpPr txBox="1">
            <a:spLocks noChangeArrowheads="1"/>
          </p:cNvSpPr>
          <p:nvPr/>
        </p:nvSpPr>
        <p:spPr bwMode="auto">
          <a:xfrm>
            <a:off x="2209800" y="342265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1400" b="1" i="1">
                <a:solidFill>
                  <a:srgbClr val="663300"/>
                </a:solidFill>
              </a:rPr>
              <a:t>ТОВ Рома</a:t>
            </a:r>
          </a:p>
        </p:txBody>
      </p:sp>
      <p:sp>
        <p:nvSpPr>
          <p:cNvPr id="36897" name="Text Box 67"/>
          <p:cNvSpPr txBox="1">
            <a:spLocks noChangeArrowheads="1"/>
          </p:cNvSpPr>
          <p:nvPr/>
        </p:nvSpPr>
        <p:spPr bwMode="auto">
          <a:xfrm>
            <a:off x="5486400" y="5788025"/>
            <a:ext cx="8207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003300"/>
                </a:solidFill>
              </a:rPr>
              <a:t>1 059,8 </a:t>
            </a:r>
          </a:p>
          <a:p>
            <a:pPr>
              <a:lnSpc>
                <a:spcPct val="90000"/>
              </a:lnSpc>
            </a:pPr>
            <a:r>
              <a:rPr lang="uk-UA" altLang="uk-UA" sz="1400" b="1" dirty="0">
                <a:solidFill>
                  <a:srgbClr val="003366"/>
                </a:solidFill>
              </a:rPr>
              <a:t>   </a:t>
            </a:r>
            <a:r>
              <a:rPr lang="uk-UA" altLang="uk-UA" sz="1400" b="1" u="sng" dirty="0">
                <a:solidFill>
                  <a:srgbClr val="663300"/>
                </a:solidFill>
              </a:rPr>
              <a:t>687,5</a:t>
            </a:r>
            <a:endParaRPr lang="uk-UA" altLang="uk-UA" sz="1400" u="sng" dirty="0">
              <a:solidFill>
                <a:srgbClr val="663300"/>
              </a:solidFill>
            </a:endParaRPr>
          </a:p>
        </p:txBody>
      </p:sp>
      <p:sp>
        <p:nvSpPr>
          <p:cNvPr id="36898" name="AutoShape 33"/>
          <p:cNvSpPr>
            <a:spLocks noChangeArrowheads="1"/>
          </p:cNvSpPr>
          <p:nvPr/>
        </p:nvSpPr>
        <p:spPr bwMode="auto">
          <a:xfrm>
            <a:off x="2276475" y="1347788"/>
            <a:ext cx="8569325" cy="119062"/>
          </a:xfrm>
          <a:prstGeom prst="flowChartProcess">
            <a:avLst/>
          </a:prstGeom>
          <a:solidFill>
            <a:srgbClr val="66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899" name="AutoShape 54"/>
          <p:cNvSpPr>
            <a:spLocks noChangeArrowheads="1"/>
          </p:cNvSpPr>
          <p:nvPr/>
        </p:nvSpPr>
        <p:spPr bwMode="auto">
          <a:xfrm>
            <a:off x="2298700" y="6400800"/>
            <a:ext cx="1352550" cy="88900"/>
          </a:xfrm>
          <a:prstGeom prst="flowChartProcess">
            <a:avLst/>
          </a:prstGeom>
          <a:solidFill>
            <a:srgbClr val="66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900" name="Text Box 22"/>
          <p:cNvSpPr txBox="1">
            <a:spLocks noChangeArrowheads="1"/>
          </p:cNvSpPr>
          <p:nvPr/>
        </p:nvSpPr>
        <p:spPr bwMode="auto">
          <a:xfrm>
            <a:off x="2209800" y="4765675"/>
            <a:ext cx="2203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1400" b="1" i="1">
                <a:solidFill>
                  <a:srgbClr val="663300"/>
                </a:solidFill>
              </a:rPr>
              <a:t>ТОВ Агро - простір</a:t>
            </a:r>
            <a:r>
              <a:rPr lang="uk-UA" altLang="uk-UA" sz="1400" b="1">
                <a:solidFill>
                  <a:srgbClr val="003366"/>
                </a:solidFill>
              </a:rPr>
              <a:t> </a:t>
            </a:r>
            <a:r>
              <a:rPr lang="uk-UA" altLang="uk-UA" sz="14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36901" name="Text Box 67"/>
          <p:cNvSpPr txBox="1">
            <a:spLocks noChangeArrowheads="1"/>
          </p:cNvSpPr>
          <p:nvPr/>
        </p:nvSpPr>
        <p:spPr bwMode="auto">
          <a:xfrm>
            <a:off x="6724650" y="3516313"/>
            <a:ext cx="844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uk-UA" altLang="uk-UA" sz="1400" b="1" u="sng" dirty="0">
                <a:solidFill>
                  <a:srgbClr val="003300"/>
                </a:solidFill>
              </a:rPr>
              <a:t>1 375,3</a:t>
            </a:r>
          </a:p>
          <a:p>
            <a:pPr>
              <a:lnSpc>
                <a:spcPct val="90000"/>
              </a:lnSpc>
            </a:pPr>
            <a:r>
              <a:rPr lang="uk-UA" altLang="uk-UA" sz="1400" b="1" dirty="0">
                <a:solidFill>
                  <a:srgbClr val="003366"/>
                </a:solidFill>
              </a:rPr>
              <a:t>  </a:t>
            </a:r>
            <a:r>
              <a:rPr lang="uk-UA" altLang="uk-UA" sz="1400" b="1" dirty="0">
                <a:solidFill>
                  <a:srgbClr val="663300"/>
                </a:solidFill>
              </a:rPr>
              <a:t> </a:t>
            </a:r>
            <a:r>
              <a:rPr lang="uk-UA" altLang="uk-UA" sz="1400" b="1" u="sng" dirty="0">
                <a:solidFill>
                  <a:srgbClr val="663300"/>
                </a:solidFill>
              </a:rPr>
              <a:t>834,9</a:t>
            </a:r>
            <a:endParaRPr lang="uk-UA" altLang="uk-UA" sz="1400" u="sng" dirty="0">
              <a:solidFill>
                <a:srgbClr val="663300"/>
              </a:solidFill>
            </a:endParaRPr>
          </a:p>
        </p:txBody>
      </p:sp>
      <p:sp>
        <p:nvSpPr>
          <p:cNvPr id="36902" name="AutoShape 33"/>
          <p:cNvSpPr>
            <a:spLocks noChangeArrowheads="1"/>
          </p:cNvSpPr>
          <p:nvPr/>
        </p:nvSpPr>
        <p:spPr bwMode="auto">
          <a:xfrm>
            <a:off x="2276475" y="1441450"/>
            <a:ext cx="8936038" cy="114300"/>
          </a:xfrm>
          <a:prstGeom prst="flowChartProcess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903" name="AutoShape 33"/>
          <p:cNvSpPr>
            <a:spLocks noChangeArrowheads="1"/>
          </p:cNvSpPr>
          <p:nvPr/>
        </p:nvSpPr>
        <p:spPr bwMode="auto">
          <a:xfrm>
            <a:off x="2270125" y="1917700"/>
            <a:ext cx="4098925" cy="101600"/>
          </a:xfrm>
          <a:prstGeom prst="flowChartProcess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904" name="AutoShape 36"/>
          <p:cNvSpPr>
            <a:spLocks noChangeArrowheads="1"/>
          </p:cNvSpPr>
          <p:nvPr/>
        </p:nvSpPr>
        <p:spPr bwMode="auto">
          <a:xfrm>
            <a:off x="2273300" y="2379663"/>
            <a:ext cx="3136900" cy="112712"/>
          </a:xfrm>
          <a:prstGeom prst="flowChartProcess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905" name="AutoShape 39"/>
          <p:cNvSpPr>
            <a:spLocks noChangeArrowheads="1"/>
          </p:cNvSpPr>
          <p:nvPr/>
        </p:nvSpPr>
        <p:spPr bwMode="auto">
          <a:xfrm>
            <a:off x="2273300" y="2835275"/>
            <a:ext cx="1841500" cy="101600"/>
          </a:xfrm>
          <a:prstGeom prst="flowChartProcess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906" name="AutoShape 45"/>
          <p:cNvSpPr>
            <a:spLocks noChangeArrowheads="1"/>
          </p:cNvSpPr>
          <p:nvPr/>
        </p:nvSpPr>
        <p:spPr bwMode="auto">
          <a:xfrm>
            <a:off x="2292350" y="3282950"/>
            <a:ext cx="2082800" cy="88900"/>
          </a:xfrm>
          <a:prstGeom prst="flowChartProcess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907" name="AutoShape 48"/>
          <p:cNvSpPr>
            <a:spLocks noChangeArrowheads="1"/>
          </p:cNvSpPr>
          <p:nvPr/>
        </p:nvSpPr>
        <p:spPr bwMode="auto">
          <a:xfrm>
            <a:off x="2286000" y="3751263"/>
            <a:ext cx="1206500" cy="98425"/>
          </a:xfrm>
          <a:prstGeom prst="flowChartProcess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908" name="AutoShape 51"/>
          <p:cNvSpPr>
            <a:spLocks noChangeArrowheads="1"/>
          </p:cNvSpPr>
          <p:nvPr/>
        </p:nvSpPr>
        <p:spPr bwMode="auto">
          <a:xfrm>
            <a:off x="2279650" y="4205288"/>
            <a:ext cx="1555750" cy="93662"/>
          </a:xfrm>
          <a:prstGeom prst="flowChartProcess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909" name="AutoShape 54"/>
          <p:cNvSpPr>
            <a:spLocks noChangeArrowheads="1"/>
          </p:cNvSpPr>
          <p:nvPr/>
        </p:nvSpPr>
        <p:spPr bwMode="auto">
          <a:xfrm>
            <a:off x="2292350" y="5584825"/>
            <a:ext cx="1739900" cy="100013"/>
          </a:xfrm>
          <a:prstGeom prst="flowChartProcess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910" name="AutoShape 54"/>
          <p:cNvSpPr>
            <a:spLocks noChangeArrowheads="1"/>
          </p:cNvSpPr>
          <p:nvPr/>
        </p:nvSpPr>
        <p:spPr bwMode="auto">
          <a:xfrm>
            <a:off x="2298700" y="6489700"/>
            <a:ext cx="1460500" cy="101600"/>
          </a:xfrm>
          <a:prstGeom prst="flowChartProcess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911" name="Text Box 72"/>
          <p:cNvSpPr txBox="1">
            <a:spLocks noChangeArrowheads="1"/>
          </p:cNvSpPr>
          <p:nvPr/>
        </p:nvSpPr>
        <p:spPr bwMode="auto">
          <a:xfrm>
            <a:off x="9767888" y="5594350"/>
            <a:ext cx="1458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rgbClr val="003366"/>
                </a:solidFill>
              </a:rPr>
              <a:t>I </a:t>
            </a:r>
            <a:r>
              <a:rPr lang="uk-UA" sz="1400" b="1">
                <a:solidFill>
                  <a:srgbClr val="003366"/>
                </a:solidFill>
              </a:rPr>
              <a:t>півріччя 2026</a:t>
            </a:r>
          </a:p>
        </p:txBody>
      </p:sp>
      <p:sp>
        <p:nvSpPr>
          <p:cNvPr id="36912" name="Text Box 72"/>
          <p:cNvSpPr txBox="1">
            <a:spLocks noChangeArrowheads="1"/>
          </p:cNvSpPr>
          <p:nvPr/>
        </p:nvSpPr>
        <p:spPr bwMode="auto">
          <a:xfrm>
            <a:off x="9793288" y="5956300"/>
            <a:ext cx="14589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rgbClr val="003366"/>
                </a:solidFill>
              </a:rPr>
              <a:t>I </a:t>
            </a:r>
            <a:r>
              <a:rPr lang="uk-UA" sz="1400" b="1">
                <a:solidFill>
                  <a:srgbClr val="003366"/>
                </a:solidFill>
              </a:rPr>
              <a:t>півріччя 2025</a:t>
            </a:r>
          </a:p>
        </p:txBody>
      </p:sp>
      <p:sp>
        <p:nvSpPr>
          <p:cNvPr id="36913" name="AutoShape 70"/>
          <p:cNvSpPr>
            <a:spLocks noChangeArrowheads="1"/>
          </p:cNvSpPr>
          <p:nvPr/>
        </p:nvSpPr>
        <p:spPr bwMode="auto">
          <a:xfrm>
            <a:off x="9217025" y="5672138"/>
            <a:ext cx="508000" cy="152400"/>
          </a:xfrm>
          <a:prstGeom prst="flowChartProcess">
            <a:avLst/>
          </a:prstGeom>
          <a:solidFill>
            <a:srgbClr val="333300"/>
          </a:solidFill>
          <a:ln w="9525">
            <a:solidFill>
              <a:srgbClr val="6666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6914" name="AutoShape 70"/>
          <p:cNvSpPr>
            <a:spLocks noChangeArrowheads="1"/>
          </p:cNvSpPr>
          <p:nvPr/>
        </p:nvSpPr>
        <p:spPr bwMode="auto">
          <a:xfrm>
            <a:off x="9217025" y="6062663"/>
            <a:ext cx="508000" cy="152400"/>
          </a:xfrm>
          <a:prstGeom prst="flowChartProcess">
            <a:avLst/>
          </a:pr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36915" name="AutoShape 54"/>
          <p:cNvSpPr>
            <a:spLocks noChangeArrowheads="1"/>
          </p:cNvSpPr>
          <p:nvPr/>
        </p:nvSpPr>
        <p:spPr bwMode="auto">
          <a:xfrm>
            <a:off x="2279650" y="4667250"/>
            <a:ext cx="984250" cy="101600"/>
          </a:xfrm>
          <a:prstGeom prst="flowChartProcess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916" name="AutoShape 54"/>
          <p:cNvSpPr>
            <a:spLocks noChangeArrowheads="1"/>
          </p:cNvSpPr>
          <p:nvPr/>
        </p:nvSpPr>
        <p:spPr bwMode="auto">
          <a:xfrm>
            <a:off x="2311400" y="6042025"/>
            <a:ext cx="958850" cy="95250"/>
          </a:xfrm>
          <a:prstGeom prst="flowChartProcess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917" name="AutoShape 54"/>
          <p:cNvSpPr>
            <a:spLocks noChangeArrowheads="1"/>
          </p:cNvSpPr>
          <p:nvPr/>
        </p:nvSpPr>
        <p:spPr bwMode="auto">
          <a:xfrm>
            <a:off x="2300288" y="5129213"/>
            <a:ext cx="146050" cy="92075"/>
          </a:xfrm>
          <a:prstGeom prst="flowChartProcess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uk-UA" altLang="uk-UA">
              <a:solidFill>
                <a:srgbClr val="000000"/>
              </a:solidFill>
            </a:endParaRPr>
          </a:p>
        </p:txBody>
      </p:sp>
      <p:sp>
        <p:nvSpPr>
          <p:cNvPr id="36918" name="Text Box 5"/>
          <p:cNvSpPr txBox="1">
            <a:spLocks noChangeArrowheads="1"/>
          </p:cNvSpPr>
          <p:nvPr/>
        </p:nvSpPr>
        <p:spPr bwMode="auto">
          <a:xfrm>
            <a:off x="11066463" y="539750"/>
            <a:ext cx="11255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uk-UA" sz="1600" b="1" i="1">
                <a:solidFill>
                  <a:srgbClr val="5F5F5F"/>
                </a:solidFill>
                <a:latin typeface="Calibri" pitchFamily="34" charset="0"/>
              </a:rPr>
              <a:t>тис. грн.</a:t>
            </a:r>
            <a:endParaRPr lang="ru-RU" altLang="uk-UA" sz="1600" b="1" i="1">
              <a:solidFill>
                <a:srgbClr val="5F5F5F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11"/>
          <p:cNvSpPr>
            <a:spLocks noChangeArrowheads="1"/>
          </p:cNvSpPr>
          <p:nvPr/>
        </p:nvSpPr>
        <p:spPr bwMode="auto">
          <a:xfrm>
            <a:off x="2441575" y="1165225"/>
            <a:ext cx="9750425" cy="551180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uk-UA" altLang="uk-UA" sz="1600" b="1" i="1">
                <a:solidFill>
                  <a:srgbClr val="336699"/>
                </a:solidFill>
              </a:rPr>
              <a:t>                                                    </a:t>
            </a:r>
            <a:r>
              <a:rPr lang="uk-UA" altLang="uk-UA" sz="2000" b="1" i="1" u="sng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 державного бюджету</a:t>
            </a:r>
          </a:p>
          <a:p>
            <a:pPr>
              <a:lnSpc>
                <a:spcPct val="70000"/>
              </a:lnSpc>
              <a:defRPr/>
            </a:pPr>
            <a:endParaRPr lang="uk-UA" altLang="uk-UA" sz="2000" b="1" i="1" u="sng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70000"/>
              </a:lnSpc>
              <a:defRPr/>
            </a:pPr>
            <a:r>
              <a:rPr lang="uk-UA" altLang="uk-UA" sz="1600" b="1">
                <a:solidFill>
                  <a:srgbClr val="333300"/>
                </a:solidFill>
              </a:rPr>
              <a:t>Освітня субвенція</a:t>
            </a:r>
            <a:r>
              <a:rPr lang="uk-UA" altLang="uk-UA" sz="1600" b="1">
                <a:solidFill>
                  <a:srgbClr val="003366"/>
                </a:solidFill>
              </a:rPr>
              <a:t> –</a:t>
            </a:r>
            <a:r>
              <a:rPr lang="uk-UA" altLang="uk-UA" sz="1600" b="1">
                <a:solidFill>
                  <a:srgbClr val="663300"/>
                </a:solidFill>
              </a:rPr>
              <a:t> </a:t>
            </a:r>
            <a:r>
              <a:rPr lang="uk-UA" altLang="uk-UA" sz="1600" b="1" u="sng">
                <a:solidFill>
                  <a:srgbClr val="003366"/>
                </a:solidFill>
              </a:rPr>
              <a:t>64 987,4</a:t>
            </a:r>
            <a:r>
              <a:rPr lang="uk-UA" altLang="uk-UA" sz="1600" b="1">
                <a:solidFill>
                  <a:srgbClr val="663300"/>
                </a:solidFill>
              </a:rPr>
              <a:t> </a:t>
            </a:r>
          </a:p>
          <a:p>
            <a:pPr>
              <a:lnSpc>
                <a:spcPct val="80000"/>
              </a:lnSpc>
              <a:defRPr/>
            </a:pPr>
            <a:endParaRPr lang="uk-UA" altLang="uk-UA" sz="1600" b="1">
              <a:solidFill>
                <a:srgbClr val="663300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uk-UA" altLang="uk-UA" sz="1600" b="1">
                <a:solidFill>
                  <a:srgbClr val="333300"/>
                </a:solidFill>
              </a:rPr>
              <a:t>Базова дотація</a:t>
            </a:r>
            <a:r>
              <a:rPr lang="uk-UA" altLang="uk-UA" sz="1600" b="1">
                <a:solidFill>
                  <a:srgbClr val="003366"/>
                </a:solidFill>
              </a:rPr>
              <a:t> – </a:t>
            </a:r>
            <a:r>
              <a:rPr lang="uk-UA" altLang="uk-UA" sz="1600" b="1" u="sng">
                <a:solidFill>
                  <a:srgbClr val="003366"/>
                </a:solidFill>
              </a:rPr>
              <a:t>16 387,2</a:t>
            </a:r>
            <a:r>
              <a:rPr lang="uk-UA" altLang="uk-UA" sz="1600" b="1">
                <a:solidFill>
                  <a:srgbClr val="003366"/>
                </a:solidFill>
              </a:rPr>
              <a:t> </a:t>
            </a:r>
          </a:p>
          <a:p>
            <a:pPr>
              <a:lnSpc>
                <a:spcPct val="80000"/>
              </a:lnSpc>
              <a:defRPr/>
            </a:pPr>
            <a:endParaRPr lang="uk-UA" altLang="uk-UA" sz="1600" b="1">
              <a:solidFill>
                <a:srgbClr val="003366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uk-UA" altLang="uk-UA" sz="1600" b="1">
                <a:solidFill>
                  <a:srgbClr val="333300"/>
                </a:solidFill>
              </a:rPr>
              <a:t>Додаткова дотація з державного бюджету місцевим бюджетам на здійснення повноважень органів місцевого самоврядування на деокупованих, тимчасово окупованих та інших територіях України, що зазнали негативного впливу у зв'язку з повномаштабною збройною агресією</a:t>
            </a:r>
            <a:r>
              <a:rPr lang="uk-UA" altLang="uk-UA" sz="1600" b="1">
                <a:solidFill>
                  <a:srgbClr val="003366"/>
                </a:solidFill>
              </a:rPr>
              <a:t> –</a:t>
            </a:r>
            <a:r>
              <a:rPr lang="uk-UA" altLang="uk-UA" sz="1600" b="1">
                <a:solidFill>
                  <a:srgbClr val="663300"/>
                </a:solidFill>
              </a:rPr>
              <a:t> </a:t>
            </a:r>
            <a:r>
              <a:rPr lang="uk-UA" altLang="uk-UA" sz="1600" b="1" u="sng">
                <a:solidFill>
                  <a:srgbClr val="003366"/>
                </a:solidFill>
              </a:rPr>
              <a:t>9 392,4</a:t>
            </a:r>
            <a:r>
              <a:rPr lang="uk-UA" altLang="uk-UA" sz="1600" b="1">
                <a:solidFill>
                  <a:srgbClr val="663300"/>
                </a:solidFill>
              </a:rPr>
              <a:t> </a:t>
            </a:r>
          </a:p>
          <a:p>
            <a:pPr>
              <a:lnSpc>
                <a:spcPct val="80000"/>
              </a:lnSpc>
              <a:defRPr/>
            </a:pPr>
            <a:endParaRPr lang="uk-UA" altLang="uk-UA" sz="1600" b="1">
              <a:solidFill>
                <a:srgbClr val="6633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uk-UA" altLang="uk-UA" sz="1600" b="1">
                <a:solidFill>
                  <a:srgbClr val="333300"/>
                </a:solidFill>
              </a:rPr>
              <a:t>Субвенція з державного бюджету місцевим бюджетам на здійснення доплат педагогічним працівникам закладів загальної середньої освіти</a:t>
            </a:r>
            <a:r>
              <a:rPr lang="uk-UA" altLang="uk-UA" sz="1600" b="1">
                <a:solidFill>
                  <a:srgbClr val="003366"/>
                </a:solidFill>
              </a:rPr>
              <a:t> – </a:t>
            </a:r>
            <a:r>
              <a:rPr lang="uk-UA" altLang="uk-UA" sz="1600" b="1" u="sng">
                <a:solidFill>
                  <a:srgbClr val="003366"/>
                </a:solidFill>
              </a:rPr>
              <a:t>8 623,9</a:t>
            </a:r>
          </a:p>
          <a:p>
            <a:pPr>
              <a:lnSpc>
                <a:spcPct val="90000"/>
              </a:lnSpc>
              <a:defRPr/>
            </a:pPr>
            <a:endParaRPr lang="uk-UA" altLang="uk-UA" sz="1600" b="1" u="sng">
              <a:solidFill>
                <a:srgbClr val="003366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uk-UA" altLang="uk-UA" sz="1600" b="1">
                <a:solidFill>
                  <a:srgbClr val="333300"/>
                </a:solidFill>
              </a:rPr>
              <a:t>Субвенція з державного бюджету місцевим бюджетам на  забезпечення харчуванням учнів закладів загальної середньої освіти</a:t>
            </a:r>
            <a:r>
              <a:rPr lang="uk-UA" altLang="uk-UA" sz="1600" b="1">
                <a:solidFill>
                  <a:srgbClr val="003366"/>
                </a:solidFill>
              </a:rPr>
              <a:t> –</a:t>
            </a:r>
            <a:r>
              <a:rPr lang="uk-UA" altLang="uk-UA" sz="1600" b="1">
                <a:solidFill>
                  <a:srgbClr val="663300"/>
                </a:solidFill>
              </a:rPr>
              <a:t> </a:t>
            </a:r>
            <a:r>
              <a:rPr lang="uk-UA" altLang="uk-UA" sz="1600" b="1" u="sng">
                <a:solidFill>
                  <a:srgbClr val="003366"/>
                </a:solidFill>
              </a:rPr>
              <a:t>3 514,1</a:t>
            </a:r>
            <a:r>
              <a:rPr lang="uk-UA" altLang="uk-UA" sz="1600" b="1">
                <a:solidFill>
                  <a:srgbClr val="663300"/>
                </a:solidFill>
              </a:rPr>
              <a:t> </a:t>
            </a:r>
          </a:p>
          <a:p>
            <a:pPr>
              <a:lnSpc>
                <a:spcPct val="90000"/>
              </a:lnSpc>
              <a:defRPr/>
            </a:pPr>
            <a:endParaRPr lang="uk-UA" altLang="uk-UA" sz="1600" b="1">
              <a:solidFill>
                <a:srgbClr val="6633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uk-UA" altLang="uk-UA" sz="1600" b="1">
                <a:solidFill>
                  <a:srgbClr val="333300"/>
                </a:solidFill>
              </a:rPr>
              <a:t>Субвенція з державного бюджету місцевим бюджетам на реалізацію ПІП на придбання обладнання, створення та модернізацію їдалень (харчоблоків) закладів освіти</a:t>
            </a:r>
            <a:r>
              <a:rPr lang="uk-UA" altLang="uk-UA" sz="1600" b="1"/>
              <a:t> – </a:t>
            </a:r>
            <a:r>
              <a:rPr lang="uk-UA" altLang="uk-UA" sz="1600" b="1" u="sng">
                <a:solidFill>
                  <a:srgbClr val="003366"/>
                </a:solidFill>
              </a:rPr>
              <a:t>2 905,6</a:t>
            </a:r>
          </a:p>
          <a:p>
            <a:pPr>
              <a:lnSpc>
                <a:spcPct val="90000"/>
              </a:lnSpc>
              <a:defRPr/>
            </a:pPr>
            <a:endParaRPr lang="uk-UA" altLang="uk-UA" sz="1600" b="1" u="sng">
              <a:solidFill>
                <a:srgbClr val="6633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uk-UA" altLang="uk-UA" sz="1600" b="1">
                <a:solidFill>
                  <a:srgbClr val="333300"/>
                </a:solidFill>
              </a:rPr>
              <a:t>Субвенція з державного бюджету місцевим бюджетам на реалізацію ПІП на забезпечення якісної, сучасної та доступної загальної середньої освіти “Нова українська школа”</a:t>
            </a:r>
            <a:r>
              <a:rPr lang="uk-UA" altLang="uk-UA" sz="1600" b="1"/>
              <a:t> – </a:t>
            </a:r>
            <a:r>
              <a:rPr lang="uk-UA" altLang="uk-UA" sz="1600" b="1" u="sng">
                <a:solidFill>
                  <a:srgbClr val="003366"/>
                </a:solidFill>
              </a:rPr>
              <a:t>893,5</a:t>
            </a:r>
          </a:p>
          <a:p>
            <a:pPr>
              <a:lnSpc>
                <a:spcPct val="70000"/>
              </a:lnSpc>
              <a:defRPr/>
            </a:pPr>
            <a:endParaRPr lang="uk-UA" altLang="uk-UA" sz="1600" b="1">
              <a:solidFill>
                <a:srgbClr val="6633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uk-UA" altLang="uk-UA" sz="1600" b="1">
                <a:solidFill>
                  <a:srgbClr val="333300"/>
                </a:solidFill>
              </a:rPr>
              <a:t>Субвенція з державного бюджету місцевим бюджетам на надання державної підтримки особам з особливими освітніми потребами</a:t>
            </a:r>
            <a:r>
              <a:rPr lang="uk-UA" altLang="uk-UA" sz="1600" b="1">
                <a:solidFill>
                  <a:srgbClr val="003366"/>
                </a:solidFill>
              </a:rPr>
              <a:t> – </a:t>
            </a:r>
            <a:r>
              <a:rPr lang="uk-UA" altLang="uk-UA" sz="1600" b="1" u="sng">
                <a:solidFill>
                  <a:srgbClr val="003366"/>
                </a:solidFill>
              </a:rPr>
              <a:t>226,8</a:t>
            </a:r>
            <a:r>
              <a:rPr lang="uk-UA" altLang="uk-UA" sz="1600" b="1">
                <a:solidFill>
                  <a:srgbClr val="003366"/>
                </a:solidFill>
              </a:rPr>
              <a:t>    </a:t>
            </a:r>
          </a:p>
          <a:p>
            <a:pPr>
              <a:lnSpc>
                <a:spcPct val="90000"/>
              </a:lnSpc>
              <a:defRPr/>
            </a:pPr>
            <a:r>
              <a:rPr lang="uk-UA" altLang="uk-UA" sz="1600" b="1" i="1">
                <a:solidFill>
                  <a:srgbClr val="336699"/>
                </a:solidFill>
              </a:rPr>
              <a:t>                                                        </a:t>
            </a:r>
          </a:p>
        </p:txBody>
      </p:sp>
      <p:sp>
        <p:nvSpPr>
          <p:cNvPr id="37890" name="Title 1"/>
          <p:cNvSpPr>
            <a:spLocks/>
          </p:cNvSpPr>
          <p:nvPr/>
        </p:nvSpPr>
        <p:spPr bwMode="auto">
          <a:xfrm>
            <a:off x="4851400" y="165100"/>
            <a:ext cx="708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 anchor="ctr"/>
          <a:lstStyle/>
          <a:p>
            <a:pPr algn="ctr"/>
            <a:r>
              <a:rPr lang="uk-UA" altLang="en-US" sz="2400" b="1">
                <a:solidFill>
                  <a:srgbClr val="800000"/>
                </a:solidFill>
              </a:rPr>
              <a:t> </a:t>
            </a:r>
            <a:r>
              <a:rPr lang="uk-UA" altLang="en-US" sz="2600" b="1">
                <a:solidFill>
                  <a:srgbClr val="003300"/>
                </a:solidFill>
              </a:rPr>
              <a:t>ОФІЦІЙНІ ТРАНСФЕРТИ</a:t>
            </a:r>
            <a:r>
              <a:rPr lang="uk-UA" altLang="en-US" sz="2400" b="1">
                <a:solidFill>
                  <a:srgbClr val="800000"/>
                </a:solidFill>
              </a:rPr>
              <a:t> </a:t>
            </a:r>
            <a:endParaRPr lang="en-GB" altLang="en-US" sz="2400" b="1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37891" name="AutoShape 20" descr="Пергамент"/>
          <p:cNvSpPr>
            <a:spLocks noChangeArrowheads="1"/>
          </p:cNvSpPr>
          <p:nvPr/>
        </p:nvSpPr>
        <p:spPr bwMode="auto">
          <a:xfrm>
            <a:off x="1854200" y="330200"/>
            <a:ext cx="1676400" cy="990600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uk-UA" altLang="uk-UA" sz="2400" b="1">
                <a:solidFill>
                  <a:srgbClr val="660033"/>
                </a:solidFill>
              </a:rPr>
              <a:t>106 930,9</a:t>
            </a:r>
          </a:p>
          <a:p>
            <a:pPr algn="ctr" eaLnBrk="0" hangingPunct="0"/>
            <a:r>
              <a:rPr lang="uk-UA" altLang="uk-UA" b="1">
                <a:solidFill>
                  <a:srgbClr val="660033"/>
                </a:solidFill>
              </a:rPr>
              <a:t>тис. грн.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11"/>
          <p:cNvSpPr>
            <a:spLocks noChangeArrowheads="1"/>
          </p:cNvSpPr>
          <p:nvPr/>
        </p:nvSpPr>
        <p:spPr bwMode="auto">
          <a:xfrm>
            <a:off x="2501900" y="1295400"/>
            <a:ext cx="9424988" cy="455930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uk-UA" altLang="uk-UA" sz="1600" b="1" i="1">
                <a:solidFill>
                  <a:srgbClr val="336699"/>
                </a:solidFill>
              </a:rPr>
              <a:t>                                                    </a:t>
            </a:r>
            <a:r>
              <a:rPr lang="uk-UA" altLang="uk-UA" sz="1400" b="1">
                <a:solidFill>
                  <a:srgbClr val="003366"/>
                </a:solidFill>
              </a:rPr>
              <a:t>    </a:t>
            </a:r>
          </a:p>
          <a:p>
            <a:pPr>
              <a:lnSpc>
                <a:spcPct val="90000"/>
              </a:lnSpc>
              <a:defRPr/>
            </a:pPr>
            <a:r>
              <a:rPr lang="uk-UA" altLang="uk-UA" sz="1600" b="1" i="1">
                <a:solidFill>
                  <a:srgbClr val="336699"/>
                </a:solidFill>
              </a:rPr>
              <a:t>                                                        </a:t>
            </a:r>
            <a:r>
              <a:rPr lang="uk-UA" altLang="uk-UA" sz="2000" b="1" i="1" u="sng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 місцевих бюджетів</a:t>
            </a:r>
          </a:p>
          <a:p>
            <a:pPr>
              <a:lnSpc>
                <a:spcPct val="90000"/>
              </a:lnSpc>
              <a:defRPr/>
            </a:pPr>
            <a:endParaRPr lang="uk-UA" altLang="uk-UA" sz="2000" b="1" i="1" u="sng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  <a:defRPr/>
            </a:pPr>
            <a:r>
              <a:rPr lang="uk-UA" altLang="uk-UA" sz="1600" b="1">
                <a:solidFill>
                  <a:srgbClr val="333300"/>
                </a:solidFill>
              </a:rPr>
              <a:t>Субвенція з місцевого бюджету на виплату грошової компенсації за належні для отримання жилі приміщення для сімей осіб, визначених ЗУ “Про статус ветеранів війни, гарантії їх соціального захисту”, для осіб з інвалідністю I-II групи, яка настала внаслідок поранення, контузії, каліцтва або захворювання, одержаних під час безпосередньої участі в АТО, забезпеченні її проведення, здійсненні заходів із забезпечення національної безпеки і оборони, відсічі і стримування збройної агресії російської федерації у Донецькій та Луганській областях, та які потребують поліпшення житлових умов за рахунок відповідної субвенції з державного бюджету – </a:t>
            </a:r>
            <a:r>
              <a:rPr lang="uk-UA" altLang="uk-UA" sz="1600" b="1" u="sng">
                <a:solidFill>
                  <a:srgbClr val="003366"/>
                </a:solidFill>
              </a:rPr>
              <a:t>2 140,4</a:t>
            </a:r>
          </a:p>
          <a:p>
            <a:pPr>
              <a:lnSpc>
                <a:spcPct val="90000"/>
              </a:lnSpc>
              <a:defRPr/>
            </a:pPr>
            <a:endParaRPr lang="uk-UA" altLang="uk-UA" sz="1600" b="1">
              <a:solidFill>
                <a:srgbClr val="33330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uk-UA" altLang="uk-UA" sz="1600" b="1">
                <a:solidFill>
                  <a:srgbClr val="333300"/>
                </a:solidFill>
              </a:rPr>
              <a:t>Субвенція з місцевого бюджету на здійснення переданих видатків у сфері освіти за рахунок коштів освітньої субвенції  (ІРЦ)</a:t>
            </a:r>
            <a:r>
              <a:rPr lang="uk-UA" altLang="uk-UA" sz="1600" b="1">
                <a:solidFill>
                  <a:srgbClr val="003366"/>
                </a:solidFill>
              </a:rPr>
              <a:t> –</a:t>
            </a:r>
            <a:r>
              <a:rPr lang="uk-UA" altLang="uk-UA" sz="1600" b="1">
                <a:solidFill>
                  <a:srgbClr val="663300"/>
                </a:solidFill>
              </a:rPr>
              <a:t> </a:t>
            </a:r>
            <a:r>
              <a:rPr lang="uk-UA" altLang="uk-UA" sz="1600" b="1" u="sng">
                <a:solidFill>
                  <a:srgbClr val="003366"/>
                </a:solidFill>
              </a:rPr>
              <a:t>1 534,7</a:t>
            </a:r>
            <a:r>
              <a:rPr lang="uk-UA" altLang="uk-UA" sz="1600" b="1" u="sng">
                <a:solidFill>
                  <a:srgbClr val="663300"/>
                </a:solidFill>
              </a:rPr>
              <a:t> </a:t>
            </a:r>
          </a:p>
          <a:p>
            <a:pPr>
              <a:lnSpc>
                <a:spcPct val="70000"/>
              </a:lnSpc>
              <a:defRPr/>
            </a:pPr>
            <a:endParaRPr lang="uk-UA" altLang="uk-UA" sz="1600" b="1" u="sng">
              <a:solidFill>
                <a:srgbClr val="663300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uk-UA" altLang="uk-UA" sz="1600" b="1">
                <a:solidFill>
                  <a:srgbClr val="333300"/>
                </a:solidFill>
              </a:rPr>
              <a:t>Інші субвенції з місцевих бюджетів</a:t>
            </a:r>
            <a:r>
              <a:rPr lang="uk-UA" altLang="uk-UA" sz="1600" b="1">
                <a:solidFill>
                  <a:srgbClr val="003366"/>
                </a:solidFill>
              </a:rPr>
              <a:t> – </a:t>
            </a:r>
            <a:r>
              <a:rPr lang="uk-UA" altLang="uk-UA" sz="1600" b="1" u="sng">
                <a:solidFill>
                  <a:srgbClr val="003366"/>
                </a:solidFill>
              </a:rPr>
              <a:t>981,3</a:t>
            </a:r>
            <a:r>
              <a:rPr lang="uk-UA" altLang="uk-UA" sz="1600" b="1">
                <a:solidFill>
                  <a:srgbClr val="003366"/>
                </a:solidFill>
              </a:rPr>
              <a:t> </a:t>
            </a:r>
            <a:r>
              <a:rPr lang="uk-UA" altLang="uk-UA" sz="1600" b="1" i="1">
                <a:solidFill>
                  <a:srgbClr val="333300"/>
                </a:solidFill>
              </a:rPr>
              <a:t>(з обласного</a:t>
            </a:r>
            <a:r>
              <a:rPr lang="uk-UA" altLang="uk-UA" sz="1600" b="1" i="1">
                <a:solidFill>
                  <a:srgbClr val="003366"/>
                </a:solidFill>
              </a:rPr>
              <a:t> – 694,1, </a:t>
            </a:r>
            <a:r>
              <a:rPr lang="uk-UA" altLang="uk-UA" sz="1600" b="1" i="1">
                <a:solidFill>
                  <a:srgbClr val="333300"/>
                </a:solidFill>
              </a:rPr>
              <a:t>з бюджетів інших </a:t>
            </a:r>
          </a:p>
          <a:p>
            <a:pPr>
              <a:lnSpc>
                <a:spcPct val="80000"/>
              </a:lnSpc>
              <a:defRPr/>
            </a:pPr>
            <a:r>
              <a:rPr lang="uk-UA" altLang="uk-UA" sz="1600" b="1" i="1">
                <a:solidFill>
                  <a:srgbClr val="333300"/>
                </a:solidFill>
              </a:rPr>
              <a:t>громад –</a:t>
            </a:r>
            <a:r>
              <a:rPr lang="uk-UA" altLang="uk-UA" sz="1600" b="1" i="1">
                <a:solidFill>
                  <a:srgbClr val="003366"/>
                </a:solidFill>
              </a:rPr>
              <a:t> 287,2)</a:t>
            </a:r>
          </a:p>
          <a:p>
            <a:pPr>
              <a:lnSpc>
                <a:spcPct val="70000"/>
              </a:lnSpc>
              <a:defRPr/>
            </a:pPr>
            <a:endParaRPr lang="uk-UA" altLang="uk-UA" sz="1600" b="1" i="1">
              <a:solidFill>
                <a:srgbClr val="003366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uk-UA" altLang="uk-UA" sz="1600" b="1">
                <a:solidFill>
                  <a:srgbClr val="333300"/>
                </a:solidFill>
              </a:rPr>
              <a:t>Субвенція з місцевого бюджету на забезпечення діяльності фахівців із супроводу ветеранів війни та демобілізованих осіб та окремі заходи з підтримки осіб, які захищали незалежність, суверенітет та територіальну цілісність України</a:t>
            </a:r>
            <a:r>
              <a:rPr lang="uk-UA" altLang="uk-UA" sz="1600" b="1">
                <a:solidFill>
                  <a:srgbClr val="003366"/>
                </a:solidFill>
              </a:rPr>
              <a:t> –</a:t>
            </a:r>
            <a:r>
              <a:rPr lang="uk-UA" altLang="uk-UA" sz="1600" b="1">
                <a:solidFill>
                  <a:srgbClr val="663300"/>
                </a:solidFill>
              </a:rPr>
              <a:t> </a:t>
            </a:r>
            <a:r>
              <a:rPr lang="uk-UA" altLang="uk-UA" sz="1600" b="1" u="sng">
                <a:solidFill>
                  <a:srgbClr val="003366"/>
                </a:solidFill>
              </a:rPr>
              <a:t>664,1</a:t>
            </a:r>
            <a:r>
              <a:rPr lang="uk-UA" altLang="uk-UA" sz="1600" b="1">
                <a:solidFill>
                  <a:srgbClr val="336699"/>
                </a:solidFill>
              </a:rPr>
              <a:t>           </a:t>
            </a:r>
          </a:p>
        </p:txBody>
      </p:sp>
      <p:sp>
        <p:nvSpPr>
          <p:cNvPr id="38914" name="Title 1"/>
          <p:cNvSpPr>
            <a:spLocks/>
          </p:cNvSpPr>
          <p:nvPr/>
        </p:nvSpPr>
        <p:spPr bwMode="auto">
          <a:xfrm>
            <a:off x="4851400" y="165100"/>
            <a:ext cx="7086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 anchor="ctr"/>
          <a:lstStyle/>
          <a:p>
            <a:r>
              <a:rPr lang="uk-UA" altLang="en-US" sz="2400" b="1">
                <a:solidFill>
                  <a:srgbClr val="800000"/>
                </a:solidFill>
              </a:rPr>
              <a:t> </a:t>
            </a:r>
            <a:r>
              <a:rPr lang="uk-UA" altLang="en-US" sz="2600" b="1">
                <a:solidFill>
                  <a:srgbClr val="003300"/>
                </a:solidFill>
              </a:rPr>
              <a:t>ОФІЦІЙНІ ТРАНСФЕРТИ</a:t>
            </a:r>
            <a:r>
              <a:rPr lang="uk-UA" altLang="en-US" sz="2400" b="1">
                <a:solidFill>
                  <a:srgbClr val="800000"/>
                </a:solidFill>
              </a:rPr>
              <a:t> </a:t>
            </a:r>
            <a:endParaRPr lang="en-GB" altLang="en-US" sz="2400" b="1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38915" name="AutoShape 20" descr="Пергамент"/>
          <p:cNvSpPr>
            <a:spLocks noChangeArrowheads="1"/>
          </p:cNvSpPr>
          <p:nvPr/>
        </p:nvSpPr>
        <p:spPr bwMode="auto">
          <a:xfrm>
            <a:off x="1854200" y="330200"/>
            <a:ext cx="1676400" cy="990600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uk-UA" altLang="uk-UA" sz="2400" b="1">
                <a:solidFill>
                  <a:srgbClr val="660033"/>
                </a:solidFill>
              </a:rPr>
              <a:t>5 320,5</a:t>
            </a:r>
          </a:p>
          <a:p>
            <a:pPr algn="ctr" eaLnBrk="0" hangingPunct="0"/>
            <a:r>
              <a:rPr lang="uk-UA" altLang="uk-UA" b="1">
                <a:solidFill>
                  <a:srgbClr val="660033"/>
                </a:solidFill>
              </a:rPr>
              <a:t>тис. грн.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/>
          </p:cNvSpPr>
          <p:nvPr/>
        </p:nvSpPr>
        <p:spPr bwMode="auto">
          <a:xfrm>
            <a:off x="4140200" y="152400"/>
            <a:ext cx="7696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291" tIns="32146" rIns="64291" bIns="32146" anchor="ctr"/>
          <a:lstStyle/>
          <a:p>
            <a:r>
              <a:rPr lang="uk-UA" altLang="en-US" sz="2600" b="1">
                <a:solidFill>
                  <a:srgbClr val="003300"/>
                </a:solidFill>
              </a:rPr>
              <a:t>ДОХОДИ СПЕЦІАЛЬНОГО ФОНДУ</a:t>
            </a:r>
            <a:endParaRPr lang="en-GB" altLang="en-US" sz="2600" b="1">
              <a:solidFill>
                <a:srgbClr val="003300"/>
              </a:solidFill>
              <a:latin typeface="Times New Roman" pitchFamily="18" charset="0"/>
            </a:endParaRPr>
          </a:p>
        </p:txBody>
      </p:sp>
      <p:graphicFrame>
        <p:nvGraphicFramePr>
          <p:cNvPr id="39969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416338"/>
              </p:ext>
            </p:extLst>
          </p:nvPr>
        </p:nvGraphicFramePr>
        <p:xfrm>
          <a:off x="2203450" y="906463"/>
          <a:ext cx="9561513" cy="5497895"/>
        </p:xfrm>
        <a:graphic>
          <a:graphicData uri="http://schemas.openxmlformats.org/drawingml/2006/table">
            <a:tbl>
              <a:tblPr/>
              <a:tblGrid>
                <a:gridCol w="5919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3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30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2026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2025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(+/-)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Екологічний податок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133,4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124,3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1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Власні надходження бюджетних установ, </a:t>
                      </a: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 ч.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плата за послуги, що надаються бюджетними установами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інші джерела власних надходжень (</a:t>
                      </a:r>
                      <a:r>
                        <a:rPr kumimoji="0" lang="uk-UA" altLang="uk-UA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благодійна допомога)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22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(в т. ч. в грошовій формі</a:t>
                      </a:r>
                      <a:r>
                        <a:rPr kumimoji="0" lang="uk-UA" altLang="uk-UA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22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- </a:t>
                      </a:r>
                      <a:r>
                        <a:rPr kumimoji="0" lang="uk-UA" altLang="uk-UA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22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533,9 тис. грн.,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22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ПФУ на відшкодування за </a:t>
                      </a:r>
                      <a:r>
                        <a:rPr kumimoji="0" lang="uk-UA" altLang="uk-UA" sz="1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2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жкп</a:t>
                      </a:r>
                      <a:r>
                        <a:rPr kumimoji="0" lang="uk-UA" altLang="uk-UA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22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ВПО – 739,7 тис. грн.)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7 392,6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2 534,6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4 858,0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17 914,0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2 063,2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15 850,8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-10 521,4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-471,4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-10 992,8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31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 розвитку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кошти від відчуження майна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 кошти пайової участі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276,7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106,7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170,0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680,7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64,3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616,4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-404,0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42,4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-446,4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12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Грошові стягнення за шкоду заподіяну, порушенням законодавства про охорону навколишнього природного середовища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53,4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3,1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50,3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96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Субвенція з місцевого бюджету на здійснення природоохоронних заходів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270,0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uk-UA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РАЗОМ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8 126,1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18 722,2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-10 596,1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9967" name="Text Box 5"/>
          <p:cNvSpPr txBox="1">
            <a:spLocks noChangeArrowheads="1"/>
          </p:cNvSpPr>
          <p:nvPr/>
        </p:nvSpPr>
        <p:spPr bwMode="auto">
          <a:xfrm>
            <a:off x="11066463" y="411163"/>
            <a:ext cx="11255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uk-UA" sz="1600" b="1" i="1">
                <a:solidFill>
                  <a:srgbClr val="5F5F5F"/>
                </a:solidFill>
                <a:latin typeface="Calibri" pitchFamily="34" charset="0"/>
              </a:rPr>
              <a:t>тис. грн.</a:t>
            </a:r>
            <a:endParaRPr lang="ru-RU" altLang="uk-UA" sz="1600" b="1" i="1">
              <a:solidFill>
                <a:srgbClr val="5F5F5F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8"/>
          <p:cNvSpPr>
            <a:spLocks noChangeArrowheads="1"/>
          </p:cNvSpPr>
          <p:nvPr/>
        </p:nvSpPr>
        <p:spPr bwMode="auto">
          <a:xfrm>
            <a:off x="2490788" y="2895600"/>
            <a:ext cx="2125662" cy="1406525"/>
          </a:xfrm>
          <a:prstGeom prst="roundRect">
            <a:avLst>
              <a:gd name="adj" fmla="val 16667"/>
            </a:avLst>
          </a:prstGeom>
          <a:blipFill>
            <a:blip r:embed="rId2"/>
            <a:tile tx="0" ty="0" sx="100000" sy="100000" flip="none" algn="tl"/>
          </a:blipFill>
          <a:ln>
            <a:headEnd/>
            <a:tailEnd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uk-UA" altLang="uk-UA" sz="2600" b="1" dirty="0">
                <a:solidFill>
                  <a:srgbClr val="800000"/>
                </a:solidFill>
                <a:cs typeface="Arial" charset="0"/>
              </a:rPr>
              <a:t>255 231,5</a:t>
            </a:r>
          </a:p>
          <a:p>
            <a:pPr algn="ctr">
              <a:defRPr/>
            </a:pPr>
            <a:r>
              <a:rPr lang="uk-UA" altLang="uk-UA" sz="1600" b="1" i="1" dirty="0">
                <a:solidFill>
                  <a:srgbClr val="800000"/>
                </a:solidFill>
                <a:cs typeface="Arial" charset="0"/>
              </a:rPr>
              <a:t>тис. грн.</a:t>
            </a:r>
            <a:endParaRPr lang="ru-RU" altLang="uk-UA" sz="1600" b="1" i="1" dirty="0">
              <a:solidFill>
                <a:srgbClr val="800000"/>
              </a:solidFill>
              <a:cs typeface="Arial" charset="0"/>
            </a:endParaRPr>
          </a:p>
        </p:txBody>
      </p:sp>
      <p:sp>
        <p:nvSpPr>
          <p:cNvPr id="40962" name="Rectangle 4"/>
          <p:cNvSpPr>
            <a:spLocks/>
          </p:cNvSpPr>
          <p:nvPr/>
        </p:nvSpPr>
        <p:spPr bwMode="auto">
          <a:xfrm>
            <a:off x="4071938" y="271463"/>
            <a:ext cx="7472362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altLang="uk-UA" sz="2600" b="1">
                <a:solidFill>
                  <a:srgbClr val="003300"/>
                </a:solidFill>
              </a:rPr>
              <a:t>ВИДАТКОВА ЧАСТИНА БЮДЖЕТУ</a:t>
            </a:r>
            <a:endParaRPr lang="ru-RU" altLang="uk-UA" sz="2600" b="1">
              <a:solidFill>
                <a:srgbClr val="003300"/>
              </a:solidFill>
            </a:endParaRPr>
          </a:p>
        </p:txBody>
      </p:sp>
      <p:graphicFrame>
        <p:nvGraphicFramePr>
          <p:cNvPr id="38956" name="Group 44"/>
          <p:cNvGraphicFramePr>
            <a:graphicFrameLocks noGrp="1"/>
          </p:cNvGraphicFramePr>
          <p:nvPr/>
        </p:nvGraphicFramePr>
        <p:xfrm>
          <a:off x="5183188" y="1225550"/>
          <a:ext cx="5084762" cy="2541286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3303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24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u="sng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ЗАГАЛЬНИЙ ФОНД</a:t>
                      </a:r>
                      <a:endParaRPr kumimoji="0" 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u="sng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241 722,4</a:t>
                      </a:r>
                      <a:endParaRPr kumimoji="0" 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</a:rPr>
                        <a:t>за рахунок коштів</a:t>
                      </a:r>
                      <a:endParaRPr kumimoji="0" lang="uk-UA" alt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бюджету громади</a:t>
                      </a:r>
                      <a:endParaRPr kumimoji="0" 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139 366,0</a:t>
                      </a:r>
                      <a:endParaRPr kumimoji="0" 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державного бюджету</a:t>
                      </a:r>
                      <a:endParaRPr kumimoji="0" 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100 887,9</a:t>
                      </a:r>
                      <a:endParaRPr kumimoji="0" 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обласного  бюджету</a:t>
                      </a:r>
                      <a:endParaRPr kumimoji="0" 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1 311,8</a:t>
                      </a:r>
                      <a:endParaRPr kumimoji="0" 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бюджетів ТГ</a:t>
                      </a:r>
                      <a:endParaRPr kumimoji="0" 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156,7</a:t>
                      </a:r>
                      <a:endParaRPr kumimoji="0" 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0988" name="Group 28"/>
          <p:cNvGraphicFramePr>
            <a:graphicFrameLocks noGrp="1"/>
          </p:cNvGraphicFramePr>
          <p:nvPr/>
        </p:nvGraphicFramePr>
        <p:xfrm>
          <a:off x="5183188" y="4360863"/>
          <a:ext cx="5084762" cy="2187484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3300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2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2000" b="1" u="sng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СПЕЦІАЛЬНИЙ ФОНД</a:t>
                      </a:r>
                      <a:endParaRPr kumimoji="0" lang="uk-UA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u="sng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</a:rPr>
                        <a:t>13 509,1</a:t>
                      </a:r>
                      <a:endParaRPr kumimoji="0" lang="uk-UA" sz="2000" b="1" i="0" u="sng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4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</a:rPr>
                        <a:t>за рахунок</a:t>
                      </a:r>
                      <a:endParaRPr kumimoji="0" lang="uk-UA" alt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91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власних надходжень бюджетних установ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в т. ч. благодійна допомога</a:t>
                      </a:r>
                      <a:r>
                        <a:rPr kumimoji="0" lang="uk-UA" altLang="uk-UA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 </a:t>
                      </a:r>
                      <a:endParaRPr kumimoji="0" lang="uk-UA" sz="1600" b="0" i="1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1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6 203,6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3 584,3</a:t>
                      </a:r>
                      <a:endParaRPr kumimoji="0" lang="uk-UA" sz="1600" b="0" i="1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4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бюджету громади </a:t>
                      </a:r>
                      <a:endParaRPr kumimoji="0" 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</a:rPr>
                        <a:t>7 305,5</a:t>
                      </a:r>
                      <a:endParaRPr kumimoji="0" 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5"/>
          <p:cNvSpPr>
            <a:spLocks noChangeArrowheads="1"/>
          </p:cNvSpPr>
          <p:nvPr/>
        </p:nvSpPr>
        <p:spPr bwMode="auto">
          <a:xfrm>
            <a:off x="2519363" y="182563"/>
            <a:ext cx="9047162" cy="4127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uk-UA" altLang="uk-UA" sz="2400" b="1" dirty="0">
                <a:solidFill>
                  <a:srgbClr val="660033"/>
                </a:solidFill>
                <a:latin typeface="+mj-lt"/>
                <a:cs typeface="Arial" panose="020B0604020202020204" pitchFamily="34" charset="0"/>
              </a:rPr>
              <a:t>            </a:t>
            </a:r>
            <a:r>
              <a:rPr lang="uk-UA" altLang="uk-UA" sz="2600" b="1" dirty="0">
                <a:solidFill>
                  <a:srgbClr val="003300"/>
                </a:solidFill>
                <a:latin typeface="+mj-lt"/>
                <a:cs typeface="Arial" panose="020B0604020202020204" pitchFamily="34" charset="0"/>
              </a:rPr>
              <a:t>ВИДАТКИ ЗА ГАЛУЗЕВОЮ ОЗНАКОЮ</a:t>
            </a:r>
            <a:endParaRPr lang="ru-RU" altLang="uk-UA" sz="2600" b="1" dirty="0">
              <a:solidFill>
                <a:srgbClr val="003300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42023" name="Group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111417"/>
              </p:ext>
            </p:extLst>
          </p:nvPr>
        </p:nvGraphicFramePr>
        <p:xfrm>
          <a:off x="2742746" y="904649"/>
          <a:ext cx="9047162" cy="5554664"/>
        </p:xfrm>
        <a:graphic>
          <a:graphicData uri="http://schemas.openxmlformats.org/drawingml/2006/table">
            <a:tbl>
              <a:tblPr/>
              <a:tblGrid>
                <a:gridCol w="4278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6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4242">
                  <a:extLst>
                    <a:ext uri="{9D8B030D-6E8A-4147-A177-3AD203B41FA5}">
                      <a16:colId xmlns:a16="http://schemas.microsoft.com/office/drawing/2014/main" val="2329647568"/>
                    </a:ext>
                  </a:extLst>
                </a:gridCol>
                <a:gridCol w="1317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(+/-)</a:t>
                      </a:r>
                      <a:endParaRPr kumimoji="0" 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ОСВІТА (56,7 %)       </a:t>
                      </a: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                                       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 ч.</a:t>
                      </a: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uk-UA" alt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державний бюджет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144 748,5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75 873,5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116 374,2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63 427,6</a:t>
                      </a:r>
                      <a:endParaRPr kumimoji="0" lang="uk-UA" altLang="ko-KR" sz="1800" b="0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28 374,3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ЖКГ (14,1 %)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35 941,3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25 814,5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10 126,8</a:t>
                      </a:r>
                      <a:endParaRPr kumimoji="0" lang="uk-UA" altLang="ko-KR" sz="18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7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СОЦІАЛЬНИЙ ЗАХИСТ (8,5 %)    </a:t>
                      </a: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 ч.</a:t>
                      </a: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uk-UA" alt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державний бюджет</a:t>
                      </a:r>
                      <a:endParaRPr kumimoji="0" lang="uk-UA" altLang="uk-UA" sz="18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обласний бюджет </a:t>
                      </a:r>
                      <a:endParaRPr kumimoji="0" lang="ko-KR" altLang="en-US" sz="1800" b="0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21 632,6</a:t>
                      </a:r>
                      <a:endParaRPr kumimoji="0" lang="uk-UA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2 140,4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1 311,8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21 849,9</a:t>
                      </a:r>
                      <a:endParaRPr kumimoji="0" lang="uk-UA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ko-KR" sz="1800" b="0" i="1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581,1</a:t>
                      </a:r>
                      <a:endParaRPr kumimoji="0" lang="uk-UA" altLang="ko-KR" sz="1800" b="0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-217,3</a:t>
                      </a:r>
                      <a:endParaRPr kumimoji="0" lang="uk-UA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ДЕРЖАВНЕ  УПРАВЛІННЯ (8,3 %)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21 091,8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22 794,9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-1 703,1</a:t>
                      </a:r>
                      <a:endParaRPr kumimoji="0" lang="uk-UA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5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КУЛЬТУРА  І  МИСТЕЦТВО (6,7 %)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17 103,0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13 885,1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3 217,9</a:t>
                      </a:r>
                      <a:endParaRPr kumimoji="0" lang="uk-UA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5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ОХОРОНА  ЗДОРОВ</a:t>
                      </a:r>
                      <a:r>
                        <a:rPr kumimoji="0" lang="en-US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’</a:t>
                      </a: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Я (3,4 %)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8 725,5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7 034,5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1 691,0</a:t>
                      </a:r>
                      <a:endParaRPr kumimoji="0" lang="uk-UA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ІНШІ  ВИДАТКИ (2,3 %)</a:t>
                      </a:r>
                      <a:endParaRPr kumimoji="0" lang="ko-KR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5 988,8</a:t>
                      </a:r>
                      <a:endParaRPr kumimoji="0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5 522,2</a:t>
                      </a:r>
                      <a:endParaRPr kumimoji="0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466,6</a:t>
                      </a:r>
                      <a:endParaRPr kumimoji="0" lang="uk-UA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59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32559"/>
              </p:ext>
            </p:extLst>
          </p:nvPr>
        </p:nvGraphicFramePr>
        <p:xfrm>
          <a:off x="2242458" y="608013"/>
          <a:ext cx="9479190" cy="6160096"/>
        </p:xfrm>
        <a:graphic>
          <a:graphicData uri="http://schemas.openxmlformats.org/drawingml/2006/table">
            <a:tbl>
              <a:tblPr/>
              <a:tblGrid>
                <a:gridCol w="5089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3154">
                  <a:extLst>
                    <a:ext uri="{9D8B030D-6E8A-4147-A177-3AD203B41FA5}">
                      <a16:colId xmlns:a16="http://schemas.microsoft.com/office/drawing/2014/main" val="163750471"/>
                    </a:ext>
                  </a:extLst>
                </a:gridCol>
                <a:gridCol w="11704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60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202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 півріччя 2025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(+/-)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5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 (59,5 %)</a:t>
                      </a: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                                          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 ч. державний бюджет </a:t>
                      </a:r>
                      <a:endParaRPr kumimoji="0" lang="ko-KR" altLang="en-US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151 959,9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70 287,1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124 050,4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52 005,2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27 909,5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18 281,9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4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трансферти (17,8 %)</a:t>
                      </a:r>
                      <a:endParaRPr kumimoji="0" lang="en-US" altLang="ko-KR" sz="18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45 430,8</a:t>
                      </a:r>
                      <a:endParaRPr kumimoji="0" lang="uk-UA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31 838,0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13 592,8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4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 (6,5 %)                                                               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16 606,2</a:t>
                      </a:r>
                      <a:endParaRPr kumimoji="0" lang="uk-UA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13 910,7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2 695,5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3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Продукти харчування (3,6 %)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 ч. державний бюджет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9 053,8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2 680,8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8 925,9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2 727,4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127,9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46,6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5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Допомоги, пільги населенню (2,8 %)</a:t>
                      </a:r>
                      <a:endParaRPr kumimoji="0" lang="uk-UA" altLang="uk-UA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 ч. обласний бюджет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7 045,5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1 311,8</a:t>
                      </a:r>
                      <a:endParaRPr kumimoji="0" lang="en-US" altLang="ko-KR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3 602,4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581,1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3 443,1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730,7</a:t>
                      </a:r>
                      <a:endParaRPr kumimoji="0" lang="en-US" altLang="ko-KR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45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Капітальні трансферти (2,5 %)</a:t>
                      </a:r>
                      <a:endParaRPr kumimoji="0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 ч. державний бюджет </a:t>
                      </a:r>
                      <a:endParaRPr kumimoji="0" lang="ko-KR" altLang="en-US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6 417,0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2 140,4</a:t>
                      </a:r>
                      <a:endParaRPr kumimoji="0" lang="uk-UA" altLang="ko-KR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3 010,3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3 406,7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ko-KR" sz="18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3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Капітальні видатки (2,4 %)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 ч. державний бюджет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благодійна допомога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6 322,1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2 905,6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2 393,1</a:t>
                      </a:r>
                      <a:endParaRPr kumimoji="0" lang="en-US" altLang="ko-KR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5 465,4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856,7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ko-KR" sz="18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altLang="ko-KR" sz="1800" b="1" i="0" u="none" strike="noStrike" cap="none" normalizeH="0" baseline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45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 (2,3 %)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 ч. благодійна допомога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5 829,2</a:t>
                      </a:r>
                      <a:endParaRPr kumimoji="0" lang="uk-UA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3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1 176,2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15 948,5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10 917,8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-10 119,3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 </a:t>
                      </a:r>
                      <a:r>
                        <a:rPr kumimoji="0" lang="uk-UA" altLang="ko-KR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-9 741,6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54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Програми та заходи (1,6 %)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4 008,1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3 888,1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120,0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8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Інші видатки (1,0 %)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(обслуговування боргових зобов’язань)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2 558,9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28,7</a:t>
                      </a: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2 635,6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105,4</a:t>
                      </a:r>
                      <a:endParaRPr kumimoji="0" lang="en-US" altLang="ko-KR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00"/>
                          </a:solidFill>
                          <a:effectLst/>
                          <a:latin typeface="Arial" charset="0"/>
                          <a:ea typeface="굴림"/>
                          <a:cs typeface="굴림"/>
                        </a:rPr>
                        <a:t>-76,7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ea typeface="굴림"/>
                        <a:cs typeface="굴림"/>
                      </a:endParaRPr>
                    </a:p>
                  </a:txBody>
                  <a:tcPr marT="45705" marB="457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513138" y="119063"/>
            <a:ext cx="8518525" cy="4889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uk-UA" altLang="uk-UA" sz="2600" b="1" dirty="0">
                <a:solidFill>
                  <a:srgbClr val="003300"/>
                </a:solidFill>
                <a:latin typeface="+mj-lt"/>
                <a:cs typeface="Arial" panose="020B0604020202020204" pitchFamily="34" charset="0"/>
              </a:rPr>
              <a:t>ВИДАТКИ ЗА ЕКОНОМІЧНОЮ ОЗНАКОЮ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ChangeArrowheads="1"/>
          </p:cNvSpPr>
          <p:nvPr/>
        </p:nvSpPr>
        <p:spPr bwMode="auto">
          <a:xfrm>
            <a:off x="6102350" y="57150"/>
            <a:ext cx="19589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uk-UA" sz="2600" b="1">
                <a:solidFill>
                  <a:srgbClr val="003300"/>
                </a:solidFill>
              </a:rPr>
              <a:t>О С В І Т А</a:t>
            </a:r>
          </a:p>
        </p:txBody>
      </p:sp>
      <p:graphicFrame>
        <p:nvGraphicFramePr>
          <p:cNvPr id="44088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870575"/>
              </p:ext>
            </p:extLst>
          </p:nvPr>
        </p:nvGraphicFramePr>
        <p:xfrm>
          <a:off x="8047491" y="1013891"/>
          <a:ext cx="4043590" cy="1676400"/>
        </p:xfrm>
        <a:graphic>
          <a:graphicData uri="http://schemas.openxmlformats.org/drawingml/2006/table">
            <a:tbl>
              <a:tblPr/>
              <a:tblGrid>
                <a:gridCol w="2763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Позашкільна освіта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3 155,0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2 230,9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814,8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109,3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4086" name="Group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105471"/>
              </p:ext>
            </p:extLst>
          </p:nvPr>
        </p:nvGraphicFramePr>
        <p:xfrm>
          <a:off x="7608094" y="2940163"/>
          <a:ext cx="4521994" cy="1188720"/>
        </p:xfrm>
        <a:graphic>
          <a:graphicData uri="http://schemas.openxmlformats.org/drawingml/2006/table">
            <a:tbl>
              <a:tblPr/>
              <a:tblGrid>
                <a:gridCol w="3749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Інклюзивно</a:t>
                      </a: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-ресурсний центр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176,8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73,5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60,8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42,5 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2092" name="Group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091629"/>
              </p:ext>
            </p:extLst>
          </p:nvPr>
        </p:nvGraphicFramePr>
        <p:xfrm>
          <a:off x="2249714" y="2940163"/>
          <a:ext cx="5116286" cy="188976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3777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8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89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</a:rPr>
                        <a:t>Заклади дошкільної освіти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</a:rPr>
                        <a:t>в т. ч. благодійна допомога – 354,7</a:t>
                      </a:r>
                      <a:endParaRPr kumimoji="0" lang="uk-UA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</a:rPr>
                        <a:t>32 277,9</a:t>
                      </a:r>
                      <a:endParaRPr kumimoji="0" 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40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заробітна плата з нарахуваннями</a:t>
                      </a:r>
                      <a:endParaRPr kumimoji="0" lang="en-US" sz="1600" b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комунальні послуги та енергоносії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продукти харчування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поточні видатки</a:t>
                      </a:r>
                      <a:endParaRPr kumimoji="0" lang="uk-UA" sz="1600" b="0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капітальні придбання </a:t>
                      </a:r>
                      <a:endParaRPr kumimoji="0" lang="uk-UA" sz="1600" b="0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23 946,5</a:t>
                      </a:r>
                      <a:endParaRPr kumimoji="0" lang="en-US" sz="1600" b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4 661,6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2 909,7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353,2  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406,9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4090" name="Group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251674"/>
              </p:ext>
            </p:extLst>
          </p:nvPr>
        </p:nvGraphicFramePr>
        <p:xfrm>
          <a:off x="2367869" y="4930049"/>
          <a:ext cx="4879975" cy="1157741"/>
        </p:xfrm>
        <a:graphic>
          <a:graphicData uri="http://schemas.openxmlformats.org/drawingml/2006/table">
            <a:tbl>
              <a:tblPr/>
              <a:tblGrid>
                <a:gridCol w="3795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Управління освіти, бухгалтерія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3 100,4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1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2 974,5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65,0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60,9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4087" name="Group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216534"/>
              </p:ext>
            </p:extLst>
          </p:nvPr>
        </p:nvGraphicFramePr>
        <p:xfrm>
          <a:off x="7632700" y="4350226"/>
          <a:ext cx="4497388" cy="975360"/>
        </p:xfrm>
        <a:graphic>
          <a:graphicData uri="http://schemas.openxmlformats.org/drawingml/2006/table">
            <a:tbl>
              <a:tblPr/>
              <a:tblGrid>
                <a:gridCol w="3655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Центр професійного розвитку педпрацівників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659,3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4089" name="Group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419527"/>
              </p:ext>
            </p:extLst>
          </p:nvPr>
        </p:nvGraphicFramePr>
        <p:xfrm>
          <a:off x="7366000" y="5575458"/>
          <a:ext cx="4764088" cy="1188720"/>
        </p:xfrm>
        <a:graphic>
          <a:graphicData uri="http://schemas.openxmlformats.org/drawingml/2006/table">
            <a:tbl>
              <a:tblPr/>
              <a:tblGrid>
                <a:gridCol w="3693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0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7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Спортивна школа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1 709,6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1 575,7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98,0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35,9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4151" name="Group 1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884329"/>
              </p:ext>
            </p:extLst>
          </p:nvPr>
        </p:nvGraphicFramePr>
        <p:xfrm>
          <a:off x="2367869" y="6169818"/>
          <a:ext cx="4497389" cy="579120"/>
        </p:xfrm>
        <a:graphic>
          <a:graphicData uri="http://schemas.openxmlformats.org/drawingml/2006/table">
            <a:tbl>
              <a:tblPr/>
              <a:tblGrid>
                <a:gridCol w="3529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розвитку освіти, фізичної культури і спорту          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691,7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AutoShape 28"/>
          <p:cNvSpPr>
            <a:spLocks noChangeArrowheads="1"/>
          </p:cNvSpPr>
          <p:nvPr/>
        </p:nvSpPr>
        <p:spPr bwMode="auto">
          <a:xfrm>
            <a:off x="9701213" y="166688"/>
            <a:ext cx="1552575" cy="628650"/>
          </a:xfrm>
          <a:prstGeom prst="roundRect">
            <a:avLst>
              <a:gd name="adj" fmla="val 16667"/>
            </a:avLst>
          </a:prstGeom>
          <a:blipFill>
            <a:blip r:embed="rId2"/>
            <a:tile tx="0" ty="0" sx="100000" sy="100000" flip="none" algn="tl"/>
          </a:blipFill>
          <a:ln>
            <a:headEnd/>
            <a:tailEnd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altLang="uk-UA" sz="2400" b="1" i="1" dirty="0">
                <a:solidFill>
                  <a:srgbClr val="800000"/>
                </a:solidFill>
                <a:cs typeface="Arial" charset="0"/>
              </a:rPr>
              <a:t>144 748,5</a:t>
            </a:r>
          </a:p>
          <a:p>
            <a:pPr algn="ctr"/>
            <a:r>
              <a:rPr lang="uk-UA" altLang="uk-UA" sz="1400" b="1" i="1" dirty="0">
                <a:solidFill>
                  <a:srgbClr val="800000"/>
                </a:solidFill>
                <a:cs typeface="Arial" charset="0"/>
              </a:rPr>
              <a:t>тис. грн.</a:t>
            </a:r>
            <a:endParaRPr lang="ru-RU" altLang="uk-UA" sz="1400" b="1" i="1" dirty="0">
              <a:solidFill>
                <a:srgbClr val="800000"/>
              </a:solidFill>
              <a:cs typeface="Arial" charset="0"/>
            </a:endParaRPr>
          </a:p>
        </p:txBody>
      </p:sp>
      <p:graphicFrame>
        <p:nvGraphicFramePr>
          <p:cNvPr id="44084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559960"/>
              </p:ext>
            </p:extLst>
          </p:nvPr>
        </p:nvGraphicFramePr>
        <p:xfrm>
          <a:off x="2122714" y="840241"/>
          <a:ext cx="5509986" cy="2017713"/>
        </p:xfrm>
        <a:graphic>
          <a:graphicData uri="http://schemas.openxmlformats.org/drawingml/2006/table">
            <a:tbl>
              <a:tblPr/>
              <a:tblGrid>
                <a:gridCol w="4278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1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7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продукти харчування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капітальні видатки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програми та заходи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капітальні придбання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114 600,2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 14 413,5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8 997,5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3 045,4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 2 461,1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696,9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533,9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ChangeArrowheads="1"/>
          </p:cNvSpPr>
          <p:nvPr/>
        </p:nvSpPr>
        <p:spPr bwMode="auto">
          <a:xfrm>
            <a:off x="3232150" y="12700"/>
            <a:ext cx="85185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uk-UA" sz="2600" b="1">
                <a:solidFill>
                  <a:srgbClr val="003300"/>
                </a:solidFill>
              </a:rPr>
              <a:t>ЗАКЛАДИ ЗАГАЛЬНОЇ СЕРЕДНЬОЇ ОСВІТИ</a:t>
            </a:r>
          </a:p>
        </p:txBody>
      </p:sp>
      <p:sp>
        <p:nvSpPr>
          <p:cNvPr id="45058" name="Rectangle 14"/>
          <p:cNvSpPr>
            <a:spLocks noChangeArrowheads="1"/>
          </p:cNvSpPr>
          <p:nvPr/>
        </p:nvSpPr>
        <p:spPr bwMode="auto">
          <a:xfrm>
            <a:off x="9745663" y="1211263"/>
            <a:ext cx="20050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uk-UA" sz="1600" b="1" i="1">
                <a:solidFill>
                  <a:srgbClr val="002060"/>
                </a:solidFill>
              </a:rPr>
              <a:t>        </a:t>
            </a:r>
            <a:endParaRPr lang="ru-RU" altLang="uk-UA" sz="1600" b="1" i="1">
              <a:solidFill>
                <a:srgbClr val="002060"/>
              </a:solidFill>
            </a:endParaRPr>
          </a:p>
        </p:txBody>
      </p:sp>
      <p:sp>
        <p:nvSpPr>
          <p:cNvPr id="45059" name="TextBox 22"/>
          <p:cNvSpPr txBox="1">
            <a:spLocks noChangeArrowheads="1"/>
          </p:cNvSpPr>
          <p:nvPr/>
        </p:nvSpPr>
        <p:spPr bwMode="auto">
          <a:xfrm>
            <a:off x="7324725" y="5133975"/>
            <a:ext cx="4367213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uk-UA" altLang="uk-UA" b="1">
              <a:solidFill>
                <a:srgbClr val="663300"/>
              </a:solidFill>
            </a:endParaRPr>
          </a:p>
          <a:p>
            <a:pPr>
              <a:lnSpc>
                <a:spcPct val="80000"/>
              </a:lnSpc>
            </a:pPr>
            <a:r>
              <a:rPr lang="uk-UA" altLang="uk-UA" sz="1400">
                <a:solidFill>
                  <a:srgbClr val="336699"/>
                </a:solidFill>
              </a:rPr>
              <a:t>          </a:t>
            </a:r>
            <a:endParaRPr lang="uk-UA" sz="1400">
              <a:solidFill>
                <a:srgbClr val="000000"/>
              </a:solidFill>
            </a:endParaRPr>
          </a:p>
        </p:txBody>
      </p:sp>
      <p:graphicFrame>
        <p:nvGraphicFramePr>
          <p:cNvPr id="45092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34945"/>
              </p:ext>
            </p:extLst>
          </p:nvPr>
        </p:nvGraphicFramePr>
        <p:xfrm>
          <a:off x="2102525" y="3130550"/>
          <a:ext cx="5177750" cy="1432560"/>
        </p:xfrm>
        <a:graphic>
          <a:graphicData uri="http://schemas.openxmlformats.org/drawingml/2006/table">
            <a:tbl>
              <a:tblPr/>
              <a:tblGrid>
                <a:gridCol w="3827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9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БІЛІВСЬКИЙ ОЗЗСО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13 915,1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продукти харчування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12 606,2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594,5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533,9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180,5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Таблиця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281344"/>
              </p:ext>
            </p:extLst>
          </p:nvPr>
        </p:nvGraphicFramePr>
        <p:xfrm>
          <a:off x="7167811" y="4858068"/>
          <a:ext cx="4911477" cy="18897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823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7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7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>
                          <a:solidFill>
                            <a:srgbClr val="003300"/>
                          </a:solidFill>
                        </a:rPr>
                        <a:t>ЛІЦЕЙ №7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i="1" dirty="0">
                          <a:solidFill>
                            <a:srgbClr val="003300"/>
                          </a:solidFill>
                        </a:rPr>
                        <a:t>в т. ч. благодійна допомога – 158,4</a:t>
                      </a: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800" b="1" dirty="0">
                          <a:solidFill>
                            <a:srgbClr val="003300"/>
                          </a:solidFill>
                        </a:rPr>
                        <a:t>18 618,3</a:t>
                      </a: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0961"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заробітна плата з нарахуваннями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капітальний ремонт харчоблоку</a:t>
                      </a:r>
                      <a:endParaRPr lang="uk-UA" sz="1600" b="0" i="1" dirty="0">
                        <a:solidFill>
                          <a:srgbClr val="6633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комунальні послуги та енергоносії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продукти харчування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поточні видатки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13 225,7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2 905,6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1 145,0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834,3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 507,7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5099" name="Group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480258"/>
              </p:ext>
            </p:extLst>
          </p:nvPr>
        </p:nvGraphicFramePr>
        <p:xfrm>
          <a:off x="7280275" y="3327990"/>
          <a:ext cx="4799013" cy="1432560"/>
        </p:xfrm>
        <a:graphic>
          <a:graphicData uri="http://schemas.openxmlformats.org/drawingml/2006/table">
            <a:tbl>
              <a:tblPr/>
              <a:tblGrid>
                <a:gridCol w="372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ЛІЦЕЙ № 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20 243,3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продукти харчування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16 624,4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1 764,2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1 759,1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95,6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5094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897241"/>
              </p:ext>
            </p:extLst>
          </p:nvPr>
        </p:nvGraphicFramePr>
        <p:xfrm>
          <a:off x="2102525" y="4809173"/>
          <a:ext cx="4924743" cy="2133600"/>
        </p:xfrm>
        <a:graphic>
          <a:graphicData uri="http://schemas.openxmlformats.org/drawingml/2006/table">
            <a:tbl>
              <a:tblPr/>
              <a:tblGrid>
                <a:gridCol w="3807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6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ЛІЦЕЙ №1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 ч. благодійна допомога – 49,5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12 107,8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продукти харчування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капітальні придбання</a:t>
                      </a:r>
                      <a:r>
                        <a:rPr kumimoji="0" 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благодійна допомога (зарядна станція)</a:t>
                      </a:r>
                      <a:endParaRPr kumimoji="0" 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9 407,1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1 252,9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1 023,4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395,4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29,0  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3134" name="Group 1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074392"/>
              </p:ext>
            </p:extLst>
          </p:nvPr>
        </p:nvGraphicFramePr>
        <p:xfrm>
          <a:off x="2102525" y="750887"/>
          <a:ext cx="4984274" cy="213360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3897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7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5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</a:rPr>
                        <a:t>ГІМНАЗІЇ, ЯКІ ОБСЛУГОВУЄ ЦБ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</a:rPr>
                        <a:t>в т. ч. благодійна допомога – 24,8 </a:t>
                      </a:r>
                      <a:endParaRPr kumimoji="0" lang="uk-UA" sz="1400" b="0" i="1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</a:rPr>
                        <a:t>28 439,5</a:t>
                      </a:r>
                      <a:endParaRPr kumimoji="0" 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17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заробітна плата з нарахуваннями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комунальні послуги та енергоносії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продукти харчування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поточні видатки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капітальне будівництво </a:t>
                      </a:r>
                      <a:r>
                        <a:rPr kumimoji="0" 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(</a:t>
                      </a:r>
                      <a:r>
                        <a:rPr kumimoji="0" 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розробка ПКД </a:t>
                      </a:r>
                      <a:r>
                        <a:rPr kumimoji="0" lang="uk-UA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Білівський</a:t>
                      </a:r>
                      <a:r>
                        <a:rPr kumimoji="0" 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 ОЗЗСО)</a:t>
                      </a:r>
                      <a:endParaRPr kumimoji="0" lang="uk-UA" sz="1600" b="0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 23 829,0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 2 655,3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1 563,5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251,9</a:t>
                      </a:r>
                      <a:endParaRPr kumimoji="0" lang="uk-UA" sz="1600" b="0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139,8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uk-UA" sz="1600" b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509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559753"/>
              </p:ext>
            </p:extLst>
          </p:nvPr>
        </p:nvGraphicFramePr>
        <p:xfrm>
          <a:off x="7280275" y="1287463"/>
          <a:ext cx="4843463" cy="1889760"/>
        </p:xfrm>
        <a:graphic>
          <a:graphicData uri="http://schemas.openxmlformats.org/drawingml/2006/table">
            <a:tbl>
              <a:tblPr/>
              <a:tblGrid>
                <a:gridCol w="3866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6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ГІМНАЗІЯ №3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 ч. благодійна допомога – 19,8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9 653,8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3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 видатки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продукти харчування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капітальні видатки</a:t>
                      </a:r>
                      <a:endParaRPr kumimoji="0" lang="uk-UA" sz="1600" b="0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7 447,3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1 305,4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429,5</a:t>
                      </a:r>
                      <a:endParaRPr kumimoji="0" lang="uk-UA" sz="1600" b="0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373,7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98,0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AutoShape 28"/>
          <p:cNvSpPr>
            <a:spLocks noChangeArrowheads="1"/>
          </p:cNvSpPr>
          <p:nvPr/>
        </p:nvSpPr>
        <p:spPr bwMode="auto">
          <a:xfrm>
            <a:off x="9920288" y="479425"/>
            <a:ext cx="1654175" cy="681038"/>
          </a:xfrm>
          <a:prstGeom prst="roundRect">
            <a:avLst>
              <a:gd name="adj" fmla="val 16667"/>
            </a:avLst>
          </a:prstGeom>
          <a:blipFill>
            <a:blip r:embed="rId2"/>
            <a:tile tx="0" ty="0" sx="100000" sy="100000" flip="none" algn="tl"/>
          </a:blipFill>
          <a:ln>
            <a:headEnd/>
            <a:tailEnd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uk-UA" altLang="uk-UA" sz="2400" b="1" i="1" dirty="0">
                <a:solidFill>
                  <a:srgbClr val="800000"/>
                </a:solidFill>
                <a:cs typeface="Arial" charset="0"/>
              </a:rPr>
              <a:t>102 977,8</a:t>
            </a:r>
          </a:p>
          <a:p>
            <a:pPr algn="ctr">
              <a:defRPr/>
            </a:pPr>
            <a:r>
              <a:rPr lang="uk-UA" altLang="uk-UA" sz="1400" b="1" i="1" dirty="0">
                <a:solidFill>
                  <a:srgbClr val="800000"/>
                </a:solidFill>
                <a:cs typeface="Arial" charset="0"/>
              </a:rPr>
              <a:t>тис. грн.</a:t>
            </a:r>
            <a:endParaRPr lang="ru-RU" altLang="uk-UA" sz="1400" b="1" i="1" dirty="0">
              <a:solidFill>
                <a:srgbClr val="800000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155" name="Group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630800"/>
              </p:ext>
            </p:extLst>
          </p:nvPr>
        </p:nvGraphicFramePr>
        <p:xfrm>
          <a:off x="7354888" y="1757362"/>
          <a:ext cx="4837111" cy="1873822"/>
        </p:xfrm>
        <a:graphic>
          <a:graphicData uri="http://schemas.openxmlformats.org/drawingml/2006/table">
            <a:tbl>
              <a:tblPr/>
              <a:tblGrid>
                <a:gridCol w="3753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3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0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Територіальний центр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 ч. благодійна допомога – 15,0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3 401,8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  <a:endParaRPr kumimoji="0" lang="uk-UA" sz="1600" b="0" i="0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3 074,2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  <a:endParaRPr kumimoji="0" lang="uk-UA" sz="1600" b="0" i="0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161,5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</a:t>
                      </a: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151,1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продукти харчування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15,0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Таблиця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413110"/>
              </p:ext>
            </p:extLst>
          </p:nvPr>
        </p:nvGraphicFramePr>
        <p:xfrm>
          <a:off x="7358064" y="4023678"/>
          <a:ext cx="4686299" cy="19507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731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6617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>
                          <a:solidFill>
                            <a:srgbClr val="003300"/>
                          </a:solidFill>
                        </a:rPr>
                        <a:t>ЧМКЦ «Дорога в життя»</a:t>
                      </a:r>
                    </a:p>
                    <a:p>
                      <a:pPr algn="ctr"/>
                      <a:r>
                        <a:rPr lang="uk-UA" sz="1600" b="0" i="1" dirty="0">
                          <a:solidFill>
                            <a:srgbClr val="003300"/>
                          </a:solidFill>
                        </a:rPr>
                        <a:t>в т. ч. благодійна допомога - 60,9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800" b="1" dirty="0">
                          <a:solidFill>
                            <a:srgbClr val="003300"/>
                          </a:solidFill>
                        </a:rPr>
                        <a:t>2 302,7</a:t>
                      </a: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621"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заробітна плата з нарахуваннями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1 813,4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621"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поточні видатки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  361,4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621"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комунальні послуги та енергоносії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    86,7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621"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продукти харчування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    41,2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154253"/>
              </p:ext>
            </p:extLst>
          </p:nvPr>
        </p:nvGraphicFramePr>
        <p:xfrm>
          <a:off x="2330450" y="3322638"/>
          <a:ext cx="4686299" cy="140208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3788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8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</a:rPr>
                        <a:t>Програма діяльності «Університету народної освіти»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</a:rPr>
                        <a:t>422,3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</a:rPr>
                        <a:t>Програма захисту прав дітей та розвитку сімейних форм виховання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</a:rPr>
                        <a:t>40,0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6116" name="TextBox 2"/>
          <p:cNvSpPr txBox="1">
            <a:spLocks noChangeArrowheads="1"/>
          </p:cNvSpPr>
          <p:nvPr/>
        </p:nvSpPr>
        <p:spPr bwMode="auto">
          <a:xfrm>
            <a:off x="2536825" y="128588"/>
            <a:ext cx="95075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00"/>
              </a:spcBef>
            </a:pPr>
            <a:r>
              <a:rPr lang="uk-UA" altLang="uk-UA" sz="2600" b="1">
                <a:solidFill>
                  <a:srgbClr val="003300"/>
                </a:solidFill>
              </a:rPr>
              <a:t>СОЦІАЛЬНИЙ ЗАХИСТ ТА СОЦІАЛЬНЕ ЗАБЕЗПЕЧЕННЯ </a:t>
            </a:r>
          </a:p>
        </p:txBody>
      </p:sp>
      <p:sp>
        <p:nvSpPr>
          <p:cNvPr id="8" name="AutoShape 28"/>
          <p:cNvSpPr>
            <a:spLocks noChangeArrowheads="1"/>
          </p:cNvSpPr>
          <p:nvPr/>
        </p:nvSpPr>
        <p:spPr bwMode="auto">
          <a:xfrm>
            <a:off x="10337800" y="587375"/>
            <a:ext cx="1593850" cy="711200"/>
          </a:xfrm>
          <a:prstGeom prst="roundRect">
            <a:avLst>
              <a:gd name="adj" fmla="val 16667"/>
            </a:avLst>
          </a:prstGeom>
          <a:blipFill>
            <a:blip r:embed="rId2"/>
            <a:tile tx="0" ty="0" sx="100000" sy="100000" flip="none" algn="tl"/>
          </a:blipFill>
          <a:ln>
            <a:headEnd/>
            <a:tailEnd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uk-UA" altLang="uk-UA" sz="2400" b="1" i="1" dirty="0">
                <a:solidFill>
                  <a:srgbClr val="800000"/>
                </a:solidFill>
                <a:cs typeface="Arial" charset="0"/>
              </a:rPr>
              <a:t>21 632,6</a:t>
            </a:r>
          </a:p>
          <a:p>
            <a:pPr algn="ctr">
              <a:defRPr/>
            </a:pPr>
            <a:r>
              <a:rPr lang="uk-UA" altLang="uk-UA" sz="1400" b="1" i="1" dirty="0">
                <a:solidFill>
                  <a:srgbClr val="800000"/>
                </a:solidFill>
                <a:cs typeface="Arial" charset="0"/>
              </a:rPr>
              <a:t>тис. грн.</a:t>
            </a:r>
            <a:endParaRPr lang="ru-RU" altLang="uk-UA" sz="1400" b="1" i="1" dirty="0">
              <a:solidFill>
                <a:srgbClr val="800000"/>
              </a:solidFill>
              <a:cs typeface="Arial" charset="0"/>
            </a:endParaRPr>
          </a:p>
        </p:txBody>
      </p:sp>
      <p:graphicFrame>
        <p:nvGraphicFramePr>
          <p:cNvPr id="9" name="Таблиця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37441"/>
              </p:ext>
            </p:extLst>
          </p:nvPr>
        </p:nvGraphicFramePr>
        <p:xfrm>
          <a:off x="2220686" y="5010151"/>
          <a:ext cx="4942114" cy="16154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99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8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5379"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>
                          <a:solidFill>
                            <a:srgbClr val="003300"/>
                          </a:solidFill>
                        </a:rPr>
                        <a:t>Управління соціального захисту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 ч. благодійна допомога – 843,9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800" b="1" dirty="0">
                          <a:solidFill>
                            <a:srgbClr val="003300"/>
                          </a:solidFill>
                        </a:rPr>
                        <a:t>3 235,3</a:t>
                      </a:r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544"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заробітна плата з нарахуваннями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2 253,3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706"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поточні видатки </a:t>
                      </a:r>
                      <a:endParaRPr lang="uk-UA" sz="1600" b="0" i="1" dirty="0">
                        <a:solidFill>
                          <a:srgbClr val="6633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893,3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544"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комунальні послуги та енергоносії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   88,7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6152" name="Group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684175"/>
              </p:ext>
            </p:extLst>
          </p:nvPr>
        </p:nvGraphicFramePr>
        <p:xfrm>
          <a:off x="2144374" y="942975"/>
          <a:ext cx="5146220" cy="2176272"/>
        </p:xfrm>
        <a:graphic>
          <a:graphicData uri="http://schemas.openxmlformats.org/drawingml/2006/table">
            <a:tbl>
              <a:tblPr/>
              <a:tblGrid>
                <a:gridCol w="4120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5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7 140,8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програми та заходи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9 257,8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капітальні трансферти населенню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2 140,4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1 388,7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допомоги, пільги населенню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1 311,8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336,9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продукти харчування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56,2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48" name="Group 44"/>
          <p:cNvGraphicFramePr>
            <a:graphicFrameLocks noGrp="1"/>
          </p:cNvGraphicFramePr>
          <p:nvPr/>
        </p:nvGraphicFramePr>
        <p:xfrm>
          <a:off x="3224213" y="908050"/>
          <a:ext cx="7370762" cy="5623941"/>
        </p:xfrm>
        <a:graphic>
          <a:graphicData uri="http://schemas.openxmlformats.org/drawingml/2006/table">
            <a:tbl>
              <a:tblPr/>
              <a:tblGrid>
                <a:gridCol w="564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5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5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«Турбота»    8 778,3</a:t>
                      </a:r>
                      <a:r>
                        <a:rPr kumimoji="0" lang="uk-UA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тис. грн.</a:t>
                      </a: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компенсація за надгробки військовослужбовців</a:t>
                      </a: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2 816,0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пільговий проїзд автомобільним транспортом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1 865,6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адресна грошова допомога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1 485,5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рідкісні захворювання</a:t>
                      </a: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664,2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забезпечення безоплатного відпуску лікарських засобів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319,9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фінансова підтримка БО «Дім милосердя»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296,4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лікування військовослужбовців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260,0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відшкодування вартості гігієнічних засобів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253,9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надання соціальних послуг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202,1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продуктові набори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158,3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забезпечення дровами військовослужбовців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149,8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фінансова підтримка БСМ « Карітас»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126,5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компенсація пільг ЖКГ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111,2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пільговий проїзд на залізничному транспорті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47,5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фінансова підтримка Товариства Червоного Хреста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18,7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компенсація пільг за послуги зв'язку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2,7</a:t>
                      </a: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7142" name="TextBox 1"/>
          <p:cNvSpPr txBox="1">
            <a:spLocks noChangeArrowheads="1"/>
          </p:cNvSpPr>
          <p:nvPr/>
        </p:nvSpPr>
        <p:spPr bwMode="auto">
          <a:xfrm>
            <a:off x="2305050" y="149225"/>
            <a:ext cx="94170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00"/>
              </a:spcBef>
            </a:pPr>
            <a:r>
              <a:rPr lang="uk-UA" altLang="uk-UA" sz="2600" b="1">
                <a:solidFill>
                  <a:srgbClr val="003300"/>
                </a:solidFill>
              </a:rPr>
              <a:t>СОЦІАЛЬНИЙ ЗАХИСТ ТА СОЦІАЛЬНЕ ЗАБЕЗПЕЧЕННЯ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52" name="Group 24"/>
          <p:cNvGraphicFramePr>
            <a:graphicFrameLocks noGrp="1"/>
          </p:cNvGraphicFramePr>
          <p:nvPr/>
        </p:nvGraphicFramePr>
        <p:xfrm>
          <a:off x="3297238" y="871538"/>
          <a:ext cx="7512050" cy="5036504"/>
        </p:xfrm>
        <a:graphic>
          <a:graphicData uri="http://schemas.openxmlformats.org/drawingml/2006/table">
            <a:tbl>
              <a:tblPr/>
              <a:tblGrid>
                <a:gridCol w="6102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8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Обласний бюджет  3 452,2 </a:t>
                      </a: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тис. грн.</a:t>
                      </a:r>
                      <a:endParaRPr kumimoji="0" lang="uk-UA" sz="2200" b="1" i="1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грошова компенсація за належні для отримання жилі приміщення для осіб з інвалідністю І-ІІ групи</a:t>
                      </a: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2 140,4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забезпечення діяльності фахівців з супроводу ветеранів та демобілізованих осіб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617,7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пільгове медичне обслуговування людей, постраждалих внаслідок чорнобильської катастрофи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426,4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надання допомоги членам сімей загиблих під час проведення АТО, в т. ч. сім’ям загиблих героїв 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175,5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доплата до пенсій ветеранам ОУН-УПА, щомісячна допомога членам сімей загиблих в Афганістані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72,6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виплати сім’ям загиблих з числа ВПО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4D4D4D"/>
                          </a:solidFill>
                          <a:effectLst/>
                          <a:latin typeface="Arial" charset="0"/>
                          <a:cs typeface="Arial" charset="0"/>
                        </a:rPr>
                        <a:t>14,0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4D4D4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виплата особам з інвалідністю на бензин, ремонт автомобілів, колясок</a:t>
                      </a:r>
                      <a:endParaRPr kumimoji="0" lang="uk-UA" sz="16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5,6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8148" name="TextBox 1"/>
          <p:cNvSpPr txBox="1">
            <a:spLocks noChangeArrowheads="1"/>
          </p:cNvSpPr>
          <p:nvPr/>
        </p:nvSpPr>
        <p:spPr bwMode="auto">
          <a:xfrm>
            <a:off x="2536825" y="150813"/>
            <a:ext cx="94805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00"/>
              </a:spcBef>
            </a:pPr>
            <a:r>
              <a:rPr lang="uk-UA" altLang="uk-UA" sz="2600" b="1">
                <a:solidFill>
                  <a:srgbClr val="003300"/>
                </a:solidFill>
              </a:rPr>
              <a:t>СОЦІАЛЬНИЙ ЗАХИСТ ТА СОЦІАЛЬНЕ ЗАБЕЗПЕЧЕННЯ</a:t>
            </a:r>
            <a:r>
              <a:rPr lang="uk-UA" altLang="uk-UA" sz="2400" b="1">
                <a:solidFill>
                  <a:srgbClr val="003300"/>
                </a:solidFill>
              </a:rPr>
              <a:t> </a:t>
            </a:r>
          </a:p>
          <a:p>
            <a:pPr algn="ctr">
              <a:spcBef>
                <a:spcPts val="100"/>
              </a:spcBef>
            </a:pPr>
            <a:endParaRPr lang="uk-UA" altLang="uk-UA" sz="1100" b="1" i="1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40755"/>
              </p:ext>
            </p:extLst>
          </p:nvPr>
        </p:nvGraphicFramePr>
        <p:xfrm>
          <a:off x="2160588" y="2149015"/>
          <a:ext cx="5130040" cy="807463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4126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7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>
                          <a:solidFill>
                            <a:srgbClr val="003366"/>
                          </a:solidFill>
                        </a:rPr>
                        <a:t>комунальні послуги та енергоносії</a:t>
                      </a:r>
                      <a:endParaRPr lang="uk-UA" sz="1800" dirty="0">
                        <a:solidFill>
                          <a:srgbClr val="003366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254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800" b="1" dirty="0">
                          <a:solidFill>
                            <a:srgbClr val="003366"/>
                          </a:solidFill>
                        </a:rPr>
                        <a:t>7 602,2</a:t>
                      </a:r>
                      <a:endParaRPr lang="uk-UA" sz="1800" b="1" dirty="0">
                        <a:solidFill>
                          <a:srgbClr val="003366"/>
                        </a:solidFill>
                        <a:latin typeface="+mj-lt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254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>
                          <a:solidFill>
                            <a:srgbClr val="003366"/>
                          </a:solidFill>
                        </a:rPr>
                        <a:t>програми та заходи</a:t>
                      </a:r>
                      <a:endParaRPr lang="uk-UA" sz="1800" b="1" dirty="0">
                        <a:solidFill>
                          <a:srgbClr val="003366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800" b="1" dirty="0">
                          <a:solidFill>
                            <a:srgbClr val="003366"/>
                          </a:solidFill>
                        </a:rPr>
                        <a:t>1 123,3</a:t>
                      </a:r>
                      <a:endParaRPr lang="uk-UA" sz="1800" b="1" dirty="0">
                        <a:solidFill>
                          <a:srgbClr val="003366"/>
                        </a:solidFill>
                        <a:latin typeface="+mj-lt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Таблиця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551710"/>
              </p:ext>
            </p:extLst>
          </p:nvPr>
        </p:nvGraphicFramePr>
        <p:xfrm>
          <a:off x="7442200" y="755650"/>
          <a:ext cx="4504468" cy="213556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094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2762">
                <a:tc gridSpan="2">
                  <a:txBody>
                    <a:bodyPr/>
                    <a:lstStyle/>
                    <a:p>
                      <a:pPr algn="ctr"/>
                      <a:r>
                        <a:rPr lang="uk-UA" sz="1800" dirty="0">
                          <a:solidFill>
                            <a:srgbClr val="003300"/>
                          </a:solidFill>
                        </a:rPr>
                        <a:t>КНП «Чортківська центральна міська лікарня»    7 042,3</a:t>
                      </a:r>
                      <a:endParaRPr lang="uk-UA" sz="1800" dirty="0">
                        <a:solidFill>
                          <a:srgbClr val="003300"/>
                        </a:solidFill>
                        <a:latin typeface="+mj-lt"/>
                      </a:endParaRP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839"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комунальні послуги та енергоносії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6 833,9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839"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Програма «Здорова громада»</a:t>
                      </a:r>
                    </a:p>
                    <a:p>
                      <a:r>
                        <a:rPr lang="uk-UA" sz="1600" b="0" i="1" dirty="0">
                          <a:solidFill>
                            <a:srgbClr val="663300"/>
                          </a:solidFill>
                        </a:rPr>
                        <a:t>(пільгові пенсії, медикаменти)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208,4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Таблиця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648655"/>
              </p:ext>
            </p:extLst>
          </p:nvPr>
        </p:nvGraphicFramePr>
        <p:xfrm>
          <a:off x="2329543" y="3911600"/>
          <a:ext cx="4480106" cy="204959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705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4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932">
                <a:tc gridSpan="2">
                  <a:txBody>
                    <a:bodyPr/>
                    <a:lstStyle/>
                    <a:p>
                      <a:pPr algn="ctr"/>
                      <a:r>
                        <a:rPr lang="uk-UA" sz="1800" dirty="0">
                          <a:solidFill>
                            <a:srgbClr val="003300"/>
                          </a:solidFill>
                        </a:rPr>
                        <a:t>КНП «Центр первинної медико-санітарної допомоги»    1 324,3</a:t>
                      </a:r>
                      <a:endParaRPr lang="uk-UA" sz="1800" dirty="0">
                        <a:solidFill>
                          <a:srgbClr val="003300"/>
                        </a:solidFill>
                        <a:latin typeface="+mj-lt"/>
                      </a:endParaRP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719">
                <a:tc>
                  <a:txBody>
                    <a:bodyPr/>
                    <a:lstStyle/>
                    <a:p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комунальні послуги та енергоносії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613,7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05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Програма «Здорова громада» </a:t>
                      </a:r>
                      <a:r>
                        <a:rPr lang="uk-UA" sz="1600" b="0" i="1" dirty="0">
                          <a:solidFill>
                            <a:srgbClr val="663300"/>
                          </a:solidFill>
                        </a:rPr>
                        <a:t>капітальний ремонт приміщення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i="1" dirty="0">
                          <a:solidFill>
                            <a:srgbClr val="663300"/>
                          </a:solidFill>
                        </a:rPr>
                        <a:t>с. Пастуше для ФАП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i="1" dirty="0">
                          <a:solidFill>
                            <a:srgbClr val="663300"/>
                          </a:solidFill>
                        </a:rPr>
                        <a:t>приєднання до електричних мереж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710,6</a:t>
                      </a:r>
                    </a:p>
                    <a:p>
                      <a:pPr algn="r"/>
                      <a:r>
                        <a:rPr lang="uk-UA" sz="1600" b="0" i="1" dirty="0">
                          <a:solidFill>
                            <a:srgbClr val="663300"/>
                          </a:solidFill>
                        </a:rPr>
                        <a:t>667,8</a:t>
                      </a:r>
                    </a:p>
                    <a:p>
                      <a:pPr algn="r"/>
                      <a:endParaRPr lang="uk-UA" sz="1600" b="0" i="1" dirty="0">
                        <a:solidFill>
                          <a:srgbClr val="663300"/>
                        </a:solidFill>
                      </a:endParaRPr>
                    </a:p>
                    <a:p>
                      <a:pPr algn="r"/>
                      <a:r>
                        <a:rPr lang="uk-UA" sz="1600" b="0" i="1" dirty="0">
                          <a:solidFill>
                            <a:srgbClr val="663300"/>
                          </a:solidFill>
                        </a:rPr>
                        <a:t>42,7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7130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364452"/>
              </p:ext>
            </p:extLst>
          </p:nvPr>
        </p:nvGraphicFramePr>
        <p:xfrm>
          <a:off x="7061960" y="3527592"/>
          <a:ext cx="5130040" cy="262128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438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058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</a:rPr>
                        <a:t>КНП «Чортківська міська стоматологічна поліклініка»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</a:rPr>
                        <a:t>    </a:t>
                      </a:r>
                      <a:r>
                        <a:rPr kumimoji="0" lang="uk-UA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</a:rPr>
                        <a:t>358,9</a:t>
                      </a:r>
                      <a:endParaRPr kumimoji="0" 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4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комунальні послуги та енергоносії                           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154,6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8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Програма створення безбар’єрного простору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(заміна дверей, поточний ремонт пандуса, сходової площадки) </a:t>
                      </a:r>
                      <a:endParaRPr kumimoji="0" lang="uk-UA" sz="1600" b="0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199,9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5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Програма «Турбота»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(медикаменти)</a:t>
                      </a:r>
                      <a:endParaRPr kumimoji="0" lang="uk-UA" sz="1600" b="0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</a:rPr>
                        <a:t>4,4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56038" y="155575"/>
            <a:ext cx="3773487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lang="uk-UA" altLang="uk-UA" sz="2600" b="1" dirty="0">
                <a:solidFill>
                  <a:srgbClr val="333300"/>
                </a:solidFill>
                <a:latin typeface="+mj-lt"/>
                <a:cs typeface="+mn-cs"/>
              </a:rPr>
              <a:t>ОХОРОНА ЗДОРОВ’Я               </a:t>
            </a:r>
            <a:endParaRPr lang="uk-UA" altLang="uk-UA" sz="2400" b="1" i="1" dirty="0">
              <a:solidFill>
                <a:srgbClr val="660033"/>
              </a:solidFill>
              <a:latin typeface="+mj-lt"/>
              <a:cs typeface="+mn-cs"/>
            </a:endParaRPr>
          </a:p>
        </p:txBody>
      </p:sp>
      <p:sp>
        <p:nvSpPr>
          <p:cNvPr id="7" name="AutoShape 28"/>
          <p:cNvSpPr>
            <a:spLocks noChangeArrowheads="1"/>
          </p:cNvSpPr>
          <p:nvPr/>
        </p:nvSpPr>
        <p:spPr bwMode="auto">
          <a:xfrm>
            <a:off x="3562564" y="1021095"/>
            <a:ext cx="1795462" cy="692150"/>
          </a:xfrm>
          <a:prstGeom prst="roundRect">
            <a:avLst>
              <a:gd name="adj" fmla="val 16667"/>
            </a:avLst>
          </a:prstGeom>
          <a:blipFill>
            <a:blip r:embed="rId3"/>
            <a:tile tx="0" ty="0" sx="100000" sy="100000" flip="none" algn="tl"/>
          </a:blipFill>
          <a:ln>
            <a:headEnd/>
            <a:tailEnd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uk-UA" altLang="uk-UA" sz="2400" b="1" i="1" dirty="0">
                <a:solidFill>
                  <a:srgbClr val="800000"/>
                </a:solidFill>
                <a:cs typeface="Arial" charset="0"/>
              </a:rPr>
              <a:t>8 725,5</a:t>
            </a:r>
          </a:p>
          <a:p>
            <a:pPr algn="ctr">
              <a:defRPr/>
            </a:pPr>
            <a:r>
              <a:rPr lang="uk-UA" altLang="uk-UA" sz="1400" b="1" i="1" dirty="0">
                <a:solidFill>
                  <a:srgbClr val="800000"/>
                </a:solidFill>
                <a:cs typeface="Arial" charset="0"/>
              </a:rPr>
              <a:t>тис. грн.</a:t>
            </a:r>
            <a:endParaRPr lang="ru-RU" altLang="uk-UA" sz="1400" b="1" i="1" dirty="0">
              <a:solidFill>
                <a:srgbClr val="800000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36925" y="152400"/>
            <a:ext cx="5373688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altLang="uk-UA" sz="2600" b="1" dirty="0">
                <a:solidFill>
                  <a:srgbClr val="003300"/>
                </a:solidFill>
                <a:latin typeface="+mj-lt"/>
                <a:cs typeface="+mn-cs"/>
              </a:rPr>
              <a:t>КУЛЬТУРА ТА МИСТЕЦТВО</a:t>
            </a:r>
          </a:p>
        </p:txBody>
      </p:sp>
      <p:graphicFrame>
        <p:nvGraphicFramePr>
          <p:cNvPr id="13" name="Таблиця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929668"/>
              </p:ext>
            </p:extLst>
          </p:nvPr>
        </p:nvGraphicFramePr>
        <p:xfrm>
          <a:off x="2129051" y="818117"/>
          <a:ext cx="5177875" cy="210437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097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2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012">
                <a:tc>
                  <a:txBody>
                    <a:bodyPr/>
                    <a:lstStyle/>
                    <a:p>
                      <a:r>
                        <a:rPr lang="uk-UA" sz="1800" b="1" dirty="0">
                          <a:solidFill>
                            <a:srgbClr val="003366"/>
                          </a:solidFill>
                        </a:rPr>
                        <a:t>заробітна плата з нарахуваннями</a:t>
                      </a:r>
                      <a:endParaRPr lang="uk-UA" sz="1800" b="1" dirty="0">
                        <a:solidFill>
                          <a:srgbClr val="003366"/>
                        </a:solidFill>
                        <a:latin typeface="+mn-lt"/>
                      </a:endParaRP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800" b="1" dirty="0">
                          <a:solidFill>
                            <a:srgbClr val="003366"/>
                          </a:solidFill>
                          <a:latin typeface="+mn-lt"/>
                        </a:rPr>
                        <a:t>14 063,2</a:t>
                      </a: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721">
                <a:tc>
                  <a:txBody>
                    <a:bodyPr/>
                    <a:lstStyle/>
                    <a:p>
                      <a:r>
                        <a:rPr lang="uk-UA" sz="1800" b="1" dirty="0">
                          <a:solidFill>
                            <a:srgbClr val="003366"/>
                          </a:solidFill>
                        </a:rPr>
                        <a:t>поточні видатки</a:t>
                      </a:r>
                      <a:endParaRPr lang="uk-UA" sz="1800" b="1" dirty="0">
                        <a:solidFill>
                          <a:srgbClr val="003366"/>
                        </a:solidFill>
                        <a:latin typeface="+mn-lt"/>
                      </a:endParaRP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800" b="1" dirty="0">
                          <a:solidFill>
                            <a:srgbClr val="003366"/>
                          </a:solidFill>
                          <a:latin typeface="+mn-lt"/>
                        </a:rPr>
                        <a:t>861,7</a:t>
                      </a: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721">
                <a:tc>
                  <a:txBody>
                    <a:bodyPr/>
                    <a:lstStyle/>
                    <a:p>
                      <a:r>
                        <a:rPr lang="uk-UA" sz="1800" b="1" dirty="0">
                          <a:solidFill>
                            <a:srgbClr val="003366"/>
                          </a:solidFill>
                        </a:rPr>
                        <a:t>програми та заходи</a:t>
                      </a:r>
                      <a:endParaRPr lang="uk-UA" sz="1800" b="1" dirty="0">
                        <a:solidFill>
                          <a:srgbClr val="003366"/>
                        </a:solidFill>
                        <a:latin typeface="+mn-lt"/>
                      </a:endParaRP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800" b="1" dirty="0">
                          <a:solidFill>
                            <a:srgbClr val="003366"/>
                          </a:solidFill>
                          <a:latin typeface="+mn-lt"/>
                        </a:rPr>
                        <a:t>841,0</a:t>
                      </a: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012">
                <a:tc>
                  <a:txBody>
                    <a:bodyPr/>
                    <a:lstStyle/>
                    <a:p>
                      <a:r>
                        <a:rPr lang="uk-UA" sz="1800" b="1" dirty="0">
                          <a:solidFill>
                            <a:srgbClr val="003366"/>
                          </a:solidFill>
                        </a:rPr>
                        <a:t>комунальні послуги та енергоносії</a:t>
                      </a:r>
                      <a:endParaRPr lang="uk-UA" sz="1800" b="1" dirty="0">
                        <a:solidFill>
                          <a:srgbClr val="003366"/>
                        </a:solidFill>
                        <a:latin typeface="+mn-lt"/>
                      </a:endParaRP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800" b="1" dirty="0">
                          <a:solidFill>
                            <a:srgbClr val="003366"/>
                          </a:solidFill>
                          <a:latin typeface="+mn-lt"/>
                        </a:rPr>
                        <a:t>837,1</a:t>
                      </a: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721">
                <a:tc>
                  <a:txBody>
                    <a:bodyPr/>
                    <a:lstStyle/>
                    <a:p>
                      <a:r>
                        <a:rPr lang="uk-UA" sz="1800" b="1" dirty="0">
                          <a:solidFill>
                            <a:srgbClr val="003366"/>
                          </a:solidFill>
                          <a:latin typeface="+mn-lt"/>
                        </a:rPr>
                        <a:t>реконструкція та реставрація</a:t>
                      </a:r>
                      <a:endParaRPr lang="uk-UA" sz="1800" b="1" dirty="0">
                        <a:solidFill>
                          <a:srgbClr val="003366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800" b="1" dirty="0">
                          <a:solidFill>
                            <a:srgbClr val="003366"/>
                          </a:solidFill>
                          <a:latin typeface="+mn-lt"/>
                        </a:rPr>
                        <a:t>500,0</a:t>
                      </a:r>
                    </a:p>
                  </a:txBody>
                  <a:tcPr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1274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491052"/>
              </p:ext>
            </p:extLst>
          </p:nvPr>
        </p:nvGraphicFramePr>
        <p:xfrm>
          <a:off x="7298375" y="2512534"/>
          <a:ext cx="4821237" cy="1371600"/>
        </p:xfrm>
        <a:graphic>
          <a:graphicData uri="http://schemas.openxmlformats.org/drawingml/2006/table">
            <a:tbl>
              <a:tblPr/>
              <a:tblGrid>
                <a:gridCol w="375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0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001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Бібліотеки 1 986,5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1 814,3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152,2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6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1270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881853"/>
              </p:ext>
            </p:extLst>
          </p:nvPr>
        </p:nvGraphicFramePr>
        <p:xfrm>
          <a:off x="2129051" y="3244850"/>
          <a:ext cx="4821236" cy="1371600"/>
        </p:xfrm>
        <a:graphic>
          <a:graphicData uri="http://schemas.openxmlformats.org/drawingml/2006/table">
            <a:tbl>
              <a:tblPr/>
              <a:tblGrid>
                <a:gridCol w="3738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2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2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Мистецька школа 8 177,1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7 270,3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554,2</a:t>
                      </a:r>
                      <a:endParaRPr lang="uk-UA" sz="16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352,6</a:t>
                      </a:r>
                      <a:endParaRPr lang="uk-UA" sz="1600" dirty="0"/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Таблиця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544939"/>
              </p:ext>
            </p:extLst>
          </p:nvPr>
        </p:nvGraphicFramePr>
        <p:xfrm>
          <a:off x="7391401" y="893445"/>
          <a:ext cx="4737100" cy="13716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862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5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53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dirty="0">
                          <a:solidFill>
                            <a:srgbClr val="003300"/>
                          </a:solidFill>
                        </a:rPr>
                        <a:t>Будинки культури 4 161,3</a:t>
                      </a:r>
                      <a:endParaRPr lang="uk-UA" sz="1800" b="1" dirty="0">
                        <a:solidFill>
                          <a:srgbClr val="003300"/>
                        </a:solidFill>
                        <a:latin typeface="+mj-lt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2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заробітна плата з нарахуваннями</a:t>
                      </a:r>
                      <a:endParaRPr lang="uk-UA" sz="1600" b="1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3 627,5</a:t>
                      </a:r>
                      <a:endParaRPr lang="uk-UA" sz="1600" b="1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2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комунальні послуги та енергоносії </a:t>
                      </a:r>
                      <a:endParaRPr lang="uk-UA" sz="1600" b="1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260,2</a:t>
                      </a:r>
                      <a:endParaRPr lang="uk-UA" sz="1600" b="1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2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поточні видатки</a:t>
                      </a:r>
                      <a:endParaRPr lang="uk-UA" sz="1600" b="1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238,8</a:t>
                      </a:r>
                      <a:endParaRPr lang="uk-UA" sz="1600" b="1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1" name="Таблиця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528290"/>
              </p:ext>
            </p:extLst>
          </p:nvPr>
        </p:nvGraphicFramePr>
        <p:xfrm>
          <a:off x="7093286" y="3969749"/>
          <a:ext cx="4615464" cy="13716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692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2119">
                <a:tc gridSpan="2">
                  <a:txBody>
                    <a:bodyPr/>
                    <a:lstStyle/>
                    <a:p>
                      <a:pPr algn="ctr"/>
                      <a:r>
                        <a:rPr lang="uk-UA" sz="1800" b="1" dirty="0">
                          <a:solidFill>
                            <a:srgbClr val="003300"/>
                          </a:solidFill>
                        </a:rPr>
                        <a:t>Музейна резиденція  81,7</a:t>
                      </a:r>
                      <a:endParaRPr lang="uk-UA" sz="1800" b="1" dirty="0">
                        <a:solidFill>
                          <a:srgbClr val="003300"/>
                        </a:solidFill>
                        <a:latin typeface="+mj-lt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1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rgbClr val="663300"/>
                          </a:solidFill>
                        </a:rPr>
                        <a:t>заробітна плата з нарахуваннями</a:t>
                      </a:r>
                      <a:endParaRPr lang="uk-UA" sz="1600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3,6</a:t>
                      </a:r>
                      <a:endParaRPr lang="uk-UA" sz="1600" b="1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1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rgbClr val="663300"/>
                          </a:solidFill>
                        </a:rPr>
                        <a:t>комунальні послуги та енергоносії</a:t>
                      </a:r>
                      <a:endParaRPr lang="uk-UA" sz="1600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72,1</a:t>
                      </a:r>
                      <a:endParaRPr lang="uk-UA" sz="1600" b="1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1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rgbClr val="663300"/>
                          </a:solidFill>
                        </a:rPr>
                        <a:t>поточні видатки</a:t>
                      </a:r>
                      <a:endParaRPr lang="uk-UA" sz="1600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600" b="1" dirty="0">
                          <a:solidFill>
                            <a:srgbClr val="663300"/>
                          </a:solidFill>
                        </a:rPr>
                        <a:t>  6,0</a:t>
                      </a:r>
                      <a:endParaRPr lang="uk-UA" sz="1600" b="1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1269" name="Group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178573"/>
              </p:ext>
            </p:extLst>
          </p:nvPr>
        </p:nvGraphicFramePr>
        <p:xfrm>
          <a:off x="6682425" y="5426965"/>
          <a:ext cx="5437187" cy="1310640"/>
        </p:xfrm>
        <a:graphic>
          <a:graphicData uri="http://schemas.openxmlformats.org/drawingml/2006/table">
            <a:tbl>
              <a:tblPr/>
              <a:tblGrid>
                <a:gridCol w="4656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5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Виготовлення ПКД для ПІП Центр пам’яті «Синергія культур. Єврейська спадщина»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5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розвитку культури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uk-UA" sz="5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фінансової підтримки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КП «Чортківський ТІЦ»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500,0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5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5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453,8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uk-UA" sz="5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uk-UA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387,2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271" name="Group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93676"/>
              </p:ext>
            </p:extLst>
          </p:nvPr>
        </p:nvGraphicFramePr>
        <p:xfrm>
          <a:off x="2334607" y="5151120"/>
          <a:ext cx="4065587" cy="1554480"/>
        </p:xfrm>
        <a:graphic>
          <a:graphicData uri="http://schemas.openxmlformats.org/drawingml/2006/table">
            <a:tbl>
              <a:tblPr/>
              <a:tblGrid>
                <a:gridCol w="278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1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23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Бухгалтерія, управління культури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1 355,4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1 347,4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8,0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AutoShape 28"/>
          <p:cNvSpPr>
            <a:spLocks noChangeArrowheads="1"/>
          </p:cNvSpPr>
          <p:nvPr/>
        </p:nvSpPr>
        <p:spPr bwMode="auto">
          <a:xfrm>
            <a:off x="10341927" y="77788"/>
            <a:ext cx="1777685" cy="693737"/>
          </a:xfrm>
          <a:prstGeom prst="roundRect">
            <a:avLst>
              <a:gd name="adj" fmla="val 16667"/>
            </a:avLst>
          </a:prstGeom>
          <a:blipFill>
            <a:blip r:embed="rId3"/>
            <a:tile tx="0" ty="0" sx="100000" sy="100000" flip="none" algn="tl"/>
          </a:blipFill>
          <a:ln>
            <a:headEnd/>
            <a:tailEnd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altLang="uk-UA" sz="2400" b="1" i="1" dirty="0">
                <a:solidFill>
                  <a:srgbClr val="800000"/>
                </a:solidFill>
                <a:cs typeface="Arial" charset="0"/>
              </a:rPr>
              <a:t>17 103,0</a:t>
            </a:r>
          </a:p>
          <a:p>
            <a:pPr algn="ctr"/>
            <a:r>
              <a:rPr lang="uk-UA" altLang="uk-UA" sz="1400" b="1" i="1" dirty="0">
                <a:solidFill>
                  <a:srgbClr val="800000"/>
                </a:solidFill>
                <a:cs typeface="Arial" charset="0"/>
              </a:rPr>
              <a:t>тис. грн.</a:t>
            </a:r>
            <a:endParaRPr lang="ru-RU" altLang="uk-UA" sz="1400" b="1" i="1" dirty="0">
              <a:solidFill>
                <a:srgbClr val="800000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2150" y="185738"/>
            <a:ext cx="8326438" cy="904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lang="uk-UA" altLang="uk-UA" sz="2600" b="1" dirty="0">
                <a:solidFill>
                  <a:srgbClr val="003300"/>
                </a:solidFill>
                <a:latin typeface="Arial"/>
                <a:cs typeface="+mn-cs"/>
              </a:rPr>
              <a:t>ЖИТЛОВО-КОМУНАЛЬНЕ ГОСПОДАРСТВО  </a:t>
            </a:r>
          </a:p>
          <a:p>
            <a:pPr algn="r" fontAlgn="auto">
              <a:spcBef>
                <a:spcPts val="100"/>
              </a:spcBef>
              <a:spcAft>
                <a:spcPts val="0"/>
              </a:spcAft>
              <a:defRPr/>
            </a:pPr>
            <a:endParaRPr lang="uk-UA" altLang="uk-UA" sz="2600" b="1" dirty="0">
              <a:solidFill>
                <a:srgbClr val="003300"/>
              </a:solidFill>
              <a:latin typeface="Arial"/>
              <a:cs typeface="+mn-cs"/>
            </a:endParaRPr>
          </a:p>
        </p:txBody>
      </p:sp>
      <p:graphicFrame>
        <p:nvGraphicFramePr>
          <p:cNvPr id="53363" name="Group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544724"/>
              </p:ext>
            </p:extLst>
          </p:nvPr>
        </p:nvGraphicFramePr>
        <p:xfrm>
          <a:off x="2495550" y="3017520"/>
          <a:ext cx="4733925" cy="1889760"/>
        </p:xfrm>
        <a:graphic>
          <a:graphicData uri="http://schemas.openxmlformats.org/drawingml/2006/table">
            <a:tbl>
              <a:tblPr/>
              <a:tblGrid>
                <a:gridCol w="3373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0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ФІНАНСОВОЇ ПІДТРИМКИ                  </a:t>
                      </a: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3 903,0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КП «ЧОРТКІВ ДІМ»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1 736,3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КП «ЧОРТКІВСЬКЕ ВУВКГ»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1 116,7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КП ЧОРТКІВСЬКИЙ МІСЬКИЙ ТРАНСПОРТ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1 050,0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3362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789630"/>
              </p:ext>
            </p:extLst>
          </p:nvPr>
        </p:nvGraphicFramePr>
        <p:xfrm>
          <a:off x="7508875" y="1730533"/>
          <a:ext cx="4373563" cy="1866329"/>
        </p:xfrm>
        <a:graphic>
          <a:graphicData uri="http://schemas.openxmlformats.org/drawingml/2006/table">
            <a:tbl>
              <a:tblPr/>
              <a:tblGrid>
                <a:gridCol w="3521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15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ПОПОВНЕННЯ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СТАТУТНОГО КАПІТАЛУ                                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                                             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1 201,8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КП ЧОРТКІВСЬКИЙ МІСЬКИЙ ТРАНСПОРТ</a:t>
                      </a: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616,9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КП «БЛАГОУСТРІЙ»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584,9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3359" name="Group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629259"/>
              </p:ext>
            </p:extLst>
          </p:nvPr>
        </p:nvGraphicFramePr>
        <p:xfrm>
          <a:off x="7508875" y="3886200"/>
          <a:ext cx="4563382" cy="2164080"/>
        </p:xfrm>
        <a:graphic>
          <a:graphicData uri="http://schemas.openxmlformats.org/drawingml/2006/table">
            <a:tbl>
              <a:tblPr/>
              <a:tblGrid>
                <a:gridCol w="3398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4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5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ІНШІ ПРОГРАМИ            </a:t>
                      </a: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1 125,5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підтримки та ефективного розвитку ОСББ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1 027,8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інформатизації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62,4</a:t>
                      </a: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Безпечна громада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31,1</a:t>
                      </a: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благоустрою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(питна вода)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4,2</a:t>
                      </a:r>
                      <a:endParaRPr kumimoji="0" lang="uk-UA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3355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680293"/>
              </p:ext>
            </p:extLst>
          </p:nvPr>
        </p:nvGraphicFramePr>
        <p:xfrm>
          <a:off x="2147143" y="835914"/>
          <a:ext cx="5248226" cy="1719072"/>
        </p:xfrm>
        <a:graphic>
          <a:graphicData uri="http://schemas.openxmlformats.org/drawingml/2006/table">
            <a:tbl>
              <a:tblPr/>
              <a:tblGrid>
                <a:gridCol w="41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15 790,0</a:t>
                      </a:r>
                      <a:endParaRPr lang="uk-UA" sz="1800" dirty="0"/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6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програми та заходи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9 526,9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6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придбання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 5 986,6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2 571,1</a:t>
                      </a:r>
                      <a:endParaRPr lang="uk-UA" sz="1800" dirty="0"/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оплата послуг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2 066,7</a:t>
                      </a:r>
                      <a:endParaRPr lang="uk-UA" sz="1800" dirty="0"/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AutoShape 28"/>
          <p:cNvSpPr>
            <a:spLocks noChangeArrowheads="1"/>
          </p:cNvSpPr>
          <p:nvPr/>
        </p:nvSpPr>
        <p:spPr bwMode="auto">
          <a:xfrm>
            <a:off x="9610725" y="757238"/>
            <a:ext cx="1795463" cy="692150"/>
          </a:xfrm>
          <a:prstGeom prst="roundRect">
            <a:avLst>
              <a:gd name="adj" fmla="val 16667"/>
            </a:avLst>
          </a:prstGeom>
          <a:blipFill>
            <a:blip r:embed="rId2"/>
            <a:tile tx="0" ty="0" sx="100000" sy="100000" flip="none" algn="tl"/>
          </a:blipFill>
          <a:ln>
            <a:headEnd/>
            <a:tailEnd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altLang="uk-UA" sz="2400" b="1" i="1" dirty="0">
                <a:solidFill>
                  <a:srgbClr val="800000"/>
                </a:solidFill>
                <a:cs typeface="Arial" charset="0"/>
              </a:rPr>
              <a:t>35 941,3</a:t>
            </a:r>
          </a:p>
          <a:p>
            <a:pPr algn="ctr"/>
            <a:r>
              <a:rPr lang="uk-UA" altLang="uk-UA" sz="1400" b="1" i="1" dirty="0">
                <a:solidFill>
                  <a:srgbClr val="800000"/>
                </a:solidFill>
                <a:cs typeface="Arial" charset="0"/>
              </a:rPr>
              <a:t>тис. грн.</a:t>
            </a:r>
            <a:endParaRPr lang="ru-RU" altLang="uk-UA" sz="1400" b="1" i="1" dirty="0">
              <a:solidFill>
                <a:srgbClr val="800000"/>
              </a:solidFill>
              <a:cs typeface="Arial" charset="0"/>
            </a:endParaRPr>
          </a:p>
        </p:txBody>
      </p:sp>
      <p:graphicFrame>
        <p:nvGraphicFramePr>
          <p:cNvPr id="53364" name="Group 1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87260"/>
              </p:ext>
            </p:extLst>
          </p:nvPr>
        </p:nvGraphicFramePr>
        <p:xfrm>
          <a:off x="2275114" y="5118100"/>
          <a:ext cx="5233761" cy="1645920"/>
        </p:xfrm>
        <a:graphic>
          <a:graphicData uri="http://schemas.openxmlformats.org/drawingml/2006/table">
            <a:tbl>
              <a:tblPr/>
              <a:tblGrid>
                <a:gridCol w="38317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1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1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Управління комунального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         господарства                  </a:t>
                      </a: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1 119,6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1 045,8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39,9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33,9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310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8619"/>
              </p:ext>
            </p:extLst>
          </p:nvPr>
        </p:nvGraphicFramePr>
        <p:xfrm>
          <a:off x="2057399" y="1073331"/>
          <a:ext cx="4943556" cy="5120640"/>
        </p:xfrm>
        <a:graphic>
          <a:graphicData uri="http://schemas.openxmlformats.org/drawingml/2006/table">
            <a:tbl>
              <a:tblPr/>
              <a:tblGrid>
                <a:gridCol w="3805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878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КП «БЛАГОУСТРІЙ»                         21 262,8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1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11 909,8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0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ПРИДБАННЯ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паливо і запчастини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пісок, щебінь, технічна сіль, холодний асфальт, інше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електротовари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ритуальна атрибутика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інші придбання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4 945,0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2 665,6</a:t>
                      </a: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1 332,2</a:t>
                      </a: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602,1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273,6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71,5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1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2 419,2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2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ОПЛАТА ПОСЛУГ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ремонт автомобіля, послуги по перевезенню транспорту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оренда приміщення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послуги бульдозера, навантажувача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інші послуги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1 988,8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718,5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693,2 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431,5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145,6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4286" name="TextBox 3"/>
          <p:cNvSpPr txBox="1">
            <a:spLocks noChangeArrowheads="1"/>
          </p:cNvSpPr>
          <p:nvPr/>
        </p:nvSpPr>
        <p:spPr bwMode="auto">
          <a:xfrm>
            <a:off x="2462213" y="123825"/>
            <a:ext cx="945356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100"/>
              </a:spcBef>
            </a:pPr>
            <a:r>
              <a:rPr lang="uk-UA" altLang="uk-UA" sz="2600" b="1">
                <a:solidFill>
                  <a:srgbClr val="003300"/>
                </a:solidFill>
              </a:rPr>
              <a:t>ЖИТЛОВО-КОМУНАЛЬНЕ ГОСПОДАРСТВО</a:t>
            </a:r>
            <a:endParaRPr lang="uk-UA" altLang="uk-UA" sz="2600" b="1" i="1">
              <a:solidFill>
                <a:srgbClr val="003300"/>
              </a:solidFill>
            </a:endParaRPr>
          </a:p>
        </p:txBody>
      </p:sp>
      <p:graphicFrame>
        <p:nvGraphicFramePr>
          <p:cNvPr id="54313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463808"/>
              </p:ext>
            </p:extLst>
          </p:nvPr>
        </p:nvGraphicFramePr>
        <p:xfrm>
          <a:off x="7162800" y="612775"/>
          <a:ext cx="5029200" cy="2919583"/>
        </p:xfrm>
        <a:graphic>
          <a:graphicData uri="http://schemas.openxmlformats.org/drawingml/2006/table">
            <a:tbl>
              <a:tblPr/>
              <a:tblGrid>
                <a:gridCol w="4079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47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ПОТОЧНИЙ РЕМОНТ ДОРІГ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3 296,6</a:t>
                      </a:r>
                      <a:endParaRPr kumimoji="0" lang="uk-UA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7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вул. </a:t>
                      </a:r>
                      <a:r>
                        <a:rPr kumimoji="0" 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Маньовського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, Гончара, Білецька, Богдана Хмельницького, Тараса Шевченка, Подільська, Шептицького, Заводська, </a:t>
                      </a:r>
                      <a:r>
                        <a:rPr kumimoji="0" 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Ягільницька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, Степана Бандери,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Копичинецька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, Незалежності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2 281,6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878922"/>
                  </a:ext>
                </a:extLst>
              </a:tr>
              <a:tr h="4034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с. Біла вул. </a:t>
                      </a:r>
                      <a:r>
                        <a:rPr kumimoji="0" lang="uk-UA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Нагоринка</a:t>
                      </a: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с. Скородинці вул. Середня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720,9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2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виготовлення ПКД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294,1</a:t>
                      </a: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43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969646"/>
              </p:ext>
            </p:extLst>
          </p:nvPr>
        </p:nvGraphicFramePr>
        <p:xfrm>
          <a:off x="7000955" y="3532358"/>
          <a:ext cx="5191045" cy="3352800"/>
        </p:xfrm>
        <a:graphic>
          <a:graphicData uri="http://schemas.openxmlformats.org/drawingml/2006/table">
            <a:tbl>
              <a:tblPr/>
              <a:tblGrid>
                <a:gridCol w="4264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6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68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КП «ПАРКОВИЙ КУЛЬТУРНО-СПОРТИВНИЙ КОМПЛЕКС»                                            4 032,0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 </a:t>
                      </a:r>
                      <a:endParaRPr kumimoji="0" lang="uk-UA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2 834,4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ПРИДБАННЯ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основні засоби (подрібнювач гілок)</a:t>
                      </a: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електротовари і будматеріали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паливо і запчастини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господарські товари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інші придбання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1 007,7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267,8</a:t>
                      </a: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238,6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225,6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202,1</a:t>
                      </a: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73,6</a:t>
                      </a: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ОПЛАТА ПОСЛУГ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112,0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77,9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280913"/>
              </p:ext>
            </p:extLst>
          </p:nvPr>
        </p:nvGraphicFramePr>
        <p:xfrm>
          <a:off x="2452689" y="2614306"/>
          <a:ext cx="9660654" cy="413943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588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1831"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uk-UA" altLang="uk-UA" sz="2000" dirty="0">
                          <a:solidFill>
                            <a:srgbClr val="003300"/>
                          </a:solidFill>
                          <a:latin typeface="+mj-lt"/>
                        </a:rPr>
                        <a:t>Фінансування місцевих програм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uk-UA" altLang="uk-UA" sz="1800" b="1" kern="1200" dirty="0">
                          <a:solidFill>
                            <a:srgbClr val="003300"/>
                          </a:solidFill>
                          <a:latin typeface="+mn-lt"/>
                          <a:ea typeface="+mn-ea"/>
                          <a:cs typeface="+mn-cs"/>
                        </a:rPr>
                        <a:t>3 884,3</a:t>
                      </a:r>
                      <a:endParaRPr lang="uk-UA" dirty="0">
                        <a:solidFill>
                          <a:srgbClr val="00330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6584">
                <a:tc>
                  <a:txBody>
                    <a:bodyPr/>
                    <a:lstStyle/>
                    <a:p>
                      <a:pPr algn="l"/>
                      <a:r>
                        <a:rPr kumimoji="0" lang="ru-RU" altLang="uk-UA" sz="1800" b="1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Програма</a:t>
                      </a:r>
                      <a:r>
                        <a:rPr kumimoji="0" lang="ru-RU" altLang="uk-UA" sz="18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altLang="uk-UA" sz="1800" b="1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підтримки</a:t>
                      </a:r>
                      <a:r>
                        <a:rPr kumimoji="0" lang="ru-RU" altLang="uk-UA" sz="18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КП «АМЕР» </a:t>
                      </a:r>
                      <a:r>
                        <a:rPr kumimoji="0" lang="ru-RU" altLang="uk-UA" sz="1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т. ч.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altLang="uk-UA" sz="16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нестандартне приєднання до електричних мереж системи розподілу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altLang="uk-UA" sz="16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фінансова підтримка (заробітна плата з нарахуваннями)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noProof="0" dirty="0">
                          <a:solidFill>
                            <a:srgbClr val="663300"/>
                          </a:solidFill>
                          <a:latin typeface="+mj-lt"/>
                        </a:rPr>
                        <a:t>послуги з інженерного </a:t>
                      </a:r>
                      <a:r>
                        <a:rPr lang="uk-UA" sz="1600" b="1" i="1" noProof="0" dirty="0" err="1">
                          <a:solidFill>
                            <a:srgbClr val="663300"/>
                          </a:solidFill>
                          <a:latin typeface="+mj-lt"/>
                        </a:rPr>
                        <a:t>проектування</a:t>
                      </a:r>
                      <a:r>
                        <a:rPr lang="uk-UA" sz="1600" b="1" i="1" noProof="0" dirty="0">
                          <a:solidFill>
                            <a:srgbClr val="663300"/>
                          </a:solidFill>
                          <a:latin typeface="+mj-lt"/>
                        </a:rPr>
                        <a:t> електричних мереж для індустріального парку </a:t>
                      </a:r>
                      <a:r>
                        <a:rPr lang="ru-RU" sz="1600" b="1" i="1" dirty="0">
                          <a:solidFill>
                            <a:srgbClr val="663300"/>
                          </a:solidFill>
                          <a:latin typeface="+mj-lt"/>
                        </a:rPr>
                        <a:t>"CHORTKIV-WEST"</a:t>
                      </a:r>
                      <a:endParaRPr lang="uk-UA" sz="1600" b="1" i="1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800" b="1" i="1" dirty="0">
                          <a:solidFill>
                            <a:srgbClr val="003300"/>
                          </a:solidFill>
                          <a:latin typeface="+mj-lt"/>
                        </a:rPr>
                        <a:t>1 441,2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dirty="0">
                          <a:solidFill>
                            <a:srgbClr val="663300"/>
                          </a:solidFill>
                          <a:latin typeface="+mj-lt"/>
                        </a:rPr>
                        <a:t>734,7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dirty="0">
                          <a:solidFill>
                            <a:srgbClr val="663300"/>
                          </a:solidFill>
                          <a:latin typeface="+mj-lt"/>
                        </a:rPr>
                        <a:t>425,4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dirty="0">
                          <a:solidFill>
                            <a:srgbClr val="663300"/>
                          </a:solidFill>
                          <a:latin typeface="+mj-lt"/>
                        </a:rPr>
                        <a:t>211,4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b="1" i="1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3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altLang="uk-UA" sz="18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Програма соціальної підтримки «Турбота»</a:t>
                      </a:r>
                      <a:r>
                        <a:rPr kumimoji="0" lang="uk-UA" altLang="uk-UA" sz="16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altLang="uk-UA" sz="1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т. ч.</a:t>
                      </a:r>
                      <a:endParaRPr kumimoji="0" lang="uk-UA" altLang="uk-UA" sz="16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noProof="0" dirty="0">
                          <a:solidFill>
                            <a:srgbClr val="663300"/>
                          </a:solidFill>
                          <a:latin typeface="+mj-lt"/>
                        </a:rPr>
                        <a:t>одноразова допомога членам сімей безвісті зниклих  в/службовців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i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придбання вікон, дверей, матеріалів для ремонту електромережі у Ветеранському просторі</a:t>
                      </a:r>
                      <a:endParaRPr lang="uk-UA" sz="1600" b="1" i="1" noProof="0" dirty="0">
                        <a:solidFill>
                          <a:srgbClr val="663300"/>
                        </a:solidFill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noProof="0" dirty="0">
                          <a:solidFill>
                            <a:srgbClr val="663300"/>
                          </a:solidFill>
                          <a:latin typeface="+mj-lt"/>
                        </a:rPr>
                        <a:t>натуральна допомога (подарункові пакети)</a:t>
                      </a:r>
                      <a:endParaRPr kumimoji="0" lang="uk-UA" sz="1600" b="1" i="1" u="none" strike="noStrike" kern="1200" cap="none" normalizeH="0" baseline="0" noProof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1" i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придбання банерів, меморіальних </a:t>
                      </a:r>
                      <a:r>
                        <a:rPr kumimoji="0" lang="uk-UA" sz="1600" b="1" i="1" u="none" strike="noStrike" kern="1200" cap="none" normalizeH="0" baseline="0" noProof="0" dirty="0" err="1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дощок</a:t>
                      </a:r>
                      <a:r>
                        <a:rPr kumimoji="0" lang="uk-UA" sz="1600" b="1" i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лампадок, корзин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noProof="0" dirty="0">
                          <a:solidFill>
                            <a:srgbClr val="663300"/>
                          </a:solidFill>
                          <a:latin typeface="+mj-lt"/>
                        </a:rPr>
                        <a:t>одноразова допомога </a:t>
                      </a:r>
                      <a:r>
                        <a:rPr lang="uk-UA" sz="1600" b="1" i="1" u="none" strike="noStrike" noProof="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</a:rPr>
                        <a:t>військовослужбовцям</a:t>
                      </a:r>
                      <a:r>
                        <a:rPr lang="ru-RU" sz="1600" b="1" i="1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uk-UA" sz="1600" b="1" i="1" u="none" strike="noStrike" noProof="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</a:rPr>
                        <a:t>які повернулися з полону</a:t>
                      </a:r>
                      <a:endParaRPr lang="uk-UA" sz="1600" b="1" i="1" noProof="0" dirty="0">
                        <a:solidFill>
                          <a:srgbClr val="663300"/>
                        </a:solidFill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u="none" strike="noStrike" noProof="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</a:rPr>
                        <a:t>грошова винагорода до нагрудного знаку «За честь та відвагу»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u="none" strike="noStrike" noProof="0" dirty="0" err="1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</a:rPr>
                        <a:t>мікрофінансування</a:t>
                      </a:r>
                      <a:r>
                        <a:rPr lang="uk-UA" sz="1600" b="1" i="1" u="none" strike="noStrike" noProof="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</a:rPr>
                        <a:t> бізнесу ветеранів</a:t>
                      </a:r>
                      <a:endParaRPr lang="uk-UA" sz="1600" b="1" i="1" noProof="0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800" b="1" i="1" dirty="0">
                          <a:solidFill>
                            <a:srgbClr val="003300"/>
                          </a:solidFill>
                          <a:latin typeface="+mj-lt"/>
                        </a:rPr>
                        <a:t>948,2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dirty="0">
                          <a:solidFill>
                            <a:srgbClr val="663300"/>
                          </a:solidFill>
                          <a:latin typeface="+mj-lt"/>
                        </a:rPr>
                        <a:t>380,0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dirty="0">
                          <a:solidFill>
                            <a:srgbClr val="663300"/>
                          </a:solidFill>
                          <a:latin typeface="+mj-lt"/>
                        </a:rPr>
                        <a:t>208,0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600" b="1" i="1" dirty="0">
                        <a:solidFill>
                          <a:srgbClr val="663300"/>
                        </a:solidFill>
                        <a:latin typeface="+mj-lt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dirty="0">
                          <a:solidFill>
                            <a:srgbClr val="663300"/>
                          </a:solidFill>
                          <a:latin typeface="+mj-lt"/>
                        </a:rPr>
                        <a:t>140,2</a:t>
                      </a:r>
                    </a:p>
                    <a:p>
                      <a:pPr algn="r"/>
                      <a:r>
                        <a:rPr lang="uk-UA" sz="1600" b="1" i="1" dirty="0">
                          <a:solidFill>
                            <a:srgbClr val="663300"/>
                          </a:solidFill>
                          <a:latin typeface="+mj-lt"/>
                        </a:rPr>
                        <a:t>91,0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dirty="0">
                          <a:solidFill>
                            <a:srgbClr val="663300"/>
                          </a:solidFill>
                          <a:latin typeface="+mj-lt"/>
                        </a:rPr>
                        <a:t>50,0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dirty="0">
                          <a:solidFill>
                            <a:srgbClr val="663300"/>
                          </a:solidFill>
                          <a:latin typeface="+mj-lt"/>
                        </a:rPr>
                        <a:t> 54,0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dirty="0">
                          <a:solidFill>
                            <a:srgbClr val="663300"/>
                          </a:solidFill>
                          <a:latin typeface="+mj-lt"/>
                        </a:rPr>
                        <a:t> 25,0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5304" name="TextBox 3"/>
          <p:cNvSpPr txBox="1">
            <a:spLocks noChangeArrowheads="1"/>
          </p:cNvSpPr>
          <p:nvPr/>
        </p:nvSpPr>
        <p:spPr bwMode="auto">
          <a:xfrm>
            <a:off x="4695825" y="127000"/>
            <a:ext cx="451008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100"/>
              </a:spcBef>
            </a:pPr>
            <a:r>
              <a:rPr lang="uk-UA" altLang="uk-UA" sz="2600" b="1">
                <a:solidFill>
                  <a:srgbClr val="003300"/>
                </a:solidFill>
              </a:rPr>
              <a:t>ДЕРЖАВНЕ УПРАВЛІННЯ  </a:t>
            </a:r>
          </a:p>
        </p:txBody>
      </p:sp>
      <p:graphicFrame>
        <p:nvGraphicFramePr>
          <p:cNvPr id="5532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315639"/>
              </p:ext>
            </p:extLst>
          </p:nvPr>
        </p:nvGraphicFramePr>
        <p:xfrm>
          <a:off x="2452688" y="720725"/>
          <a:ext cx="6473598" cy="1828800"/>
        </p:xfrm>
        <a:graphic>
          <a:graphicData uri="http://schemas.openxmlformats.org/drawingml/2006/table">
            <a:tbl>
              <a:tblPr/>
              <a:tblGrid>
                <a:gridCol w="4878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4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заробітна плата з нарахуваннями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13 242,6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програми та заходи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3 884,3</a:t>
                      </a:r>
                      <a:endParaRPr kumimoji="0" 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капітальні придбання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(благодійна допомога)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2 048,8</a:t>
                      </a:r>
                      <a:endParaRPr kumimoji="0" 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поточні видатки</a:t>
                      </a:r>
                      <a:endParaRPr kumimoji="0" lang="uk-UA" sz="1600" b="0" i="1" u="none" strike="noStrike" cap="none" normalizeH="0" baseline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978,2</a:t>
                      </a:r>
                      <a:endParaRPr kumimoji="0" lang="uk-UA" sz="1800" b="1" i="0" u="none" strike="noStrike" cap="none" normalizeH="0" baseline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комунальні послуги та енергоносії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937,9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AutoShape 28"/>
          <p:cNvSpPr>
            <a:spLocks noChangeArrowheads="1"/>
          </p:cNvSpPr>
          <p:nvPr/>
        </p:nvSpPr>
        <p:spPr bwMode="auto">
          <a:xfrm>
            <a:off x="9961563" y="1069975"/>
            <a:ext cx="1795462" cy="693738"/>
          </a:xfrm>
          <a:prstGeom prst="roundRect">
            <a:avLst>
              <a:gd name="adj" fmla="val 16667"/>
            </a:avLst>
          </a:prstGeom>
          <a:blipFill>
            <a:blip r:embed="rId2"/>
            <a:tile tx="0" ty="0" sx="100000" sy="100000" flip="none" algn="tl"/>
          </a:blipFill>
          <a:ln>
            <a:headEnd/>
            <a:tailEnd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altLang="uk-UA" sz="2200" b="1" i="1">
                <a:solidFill>
                  <a:srgbClr val="800000"/>
                </a:solidFill>
                <a:cs typeface="Arial" charset="0"/>
              </a:rPr>
              <a:t>21 091,8</a:t>
            </a:r>
          </a:p>
          <a:p>
            <a:pPr algn="ctr"/>
            <a:r>
              <a:rPr lang="uk-UA" altLang="uk-UA" sz="1400" b="1" i="1">
                <a:solidFill>
                  <a:srgbClr val="800000"/>
                </a:solidFill>
                <a:cs typeface="Arial" charset="0"/>
              </a:rPr>
              <a:t>тис. грн.</a:t>
            </a:r>
            <a:endParaRPr lang="ru-RU" altLang="uk-UA" sz="1400" b="1" i="1">
              <a:solidFill>
                <a:srgbClr val="800000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65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928102"/>
              </p:ext>
            </p:extLst>
          </p:nvPr>
        </p:nvGraphicFramePr>
        <p:xfrm>
          <a:off x="2845934" y="91440"/>
          <a:ext cx="8982075" cy="6766560"/>
        </p:xfrm>
        <a:graphic>
          <a:graphicData uri="http://schemas.openxmlformats.org/drawingml/2006/table">
            <a:tbl>
              <a:tblPr/>
              <a:tblGrid>
                <a:gridCol w="795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5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3827">
                <a:tc>
                  <a:txBody>
                    <a:bodyPr/>
                    <a:lstStyle/>
                    <a:p>
                      <a:pPr algn="l"/>
                      <a:r>
                        <a:rPr kumimoji="0" lang="uk-UA" altLang="uk-UA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+mj-lt"/>
                        </a:rPr>
                        <a:t>Програма «Обороноздатність»</a:t>
                      </a:r>
                      <a:r>
                        <a:rPr kumimoji="0" lang="uk-UA" altLang="uk-UA" sz="1600" b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kumimoji="0" lang="uk-UA" altLang="uk-UA" sz="1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+mj-lt"/>
                        </a:rPr>
                        <a:t>в т. ч.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kern="1200" dirty="0">
                          <a:solidFill>
                            <a:srgbClr val="663300"/>
                          </a:solidFill>
                        </a:rPr>
                        <a:t>придбання </a:t>
                      </a:r>
                      <a:r>
                        <a:rPr lang="uk-UA" sz="1600" b="1" i="1" kern="1200" dirty="0" err="1">
                          <a:solidFill>
                            <a:srgbClr val="663300"/>
                          </a:solidFill>
                        </a:rPr>
                        <a:t>БПлА</a:t>
                      </a:r>
                      <a:endParaRPr lang="uk-UA" sz="1600" b="1" i="1" kern="1200" dirty="0">
                        <a:solidFill>
                          <a:srgbClr val="6633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dirty="0">
                          <a:solidFill>
                            <a:srgbClr val="663300"/>
                          </a:solidFill>
                        </a:rPr>
                        <a:t>придбання генератора, автозапчастин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dirty="0">
                          <a:solidFill>
                            <a:srgbClr val="663300"/>
                          </a:solidFill>
                        </a:rPr>
                        <a:t>ремонт автомобіля</a:t>
                      </a:r>
                      <a:endParaRPr lang="uk-UA" sz="1600" b="1" i="1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800" b="1" dirty="0">
                          <a:solidFill>
                            <a:srgbClr val="003300"/>
                          </a:solidFill>
                          <a:latin typeface="+mj-lt"/>
                        </a:rPr>
                        <a:t>400,9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dirty="0">
                          <a:solidFill>
                            <a:srgbClr val="663300"/>
                          </a:solidFill>
                        </a:rPr>
                        <a:t>194,0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dirty="0">
                          <a:solidFill>
                            <a:srgbClr val="663300"/>
                          </a:solidFill>
                        </a:rPr>
                        <a:t>145,7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1" dirty="0">
                          <a:solidFill>
                            <a:srgbClr val="663300"/>
                          </a:solidFill>
                        </a:rPr>
                        <a:t>12,9</a:t>
                      </a:r>
                      <a:endParaRPr lang="uk-UA" sz="1600" b="1" i="1" dirty="0">
                        <a:solidFill>
                          <a:srgbClr val="663300"/>
                        </a:solidFill>
                        <a:latin typeface="+mj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9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розвитку  місцевого самоврядування та міжнародного співробітництва</a:t>
                      </a:r>
                      <a:r>
                        <a:rPr kumimoji="0" lang="uk-UA" altLang="uk-UA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uk-UA" sz="18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виплата грошових винагород, придбання сувенірної продукції, тощо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291,6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«Інформатизації громади»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придбання комп’ютерної техніки, програмного забезпечення</a:t>
                      </a: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324,8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6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захисту від надзвичайних ситуацій</a:t>
                      </a:r>
                      <a:r>
                        <a:rPr kumimoji="0" lang="uk-UA" alt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uk-UA" alt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т. ч.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придбання пального, гучномовців, послуги з адміністрування системи оповіщення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215,6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96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</a:t>
                      </a: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управління комунальним майном та землями громади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розробка технічної документації із землеустрою щодо встановлення меж, послуги з незалежної оцінки нежитлового приміщення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130,6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922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розвитку просторового планування та історичного середовища громади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виконання інженерно-геодезичних </a:t>
                      </a:r>
                      <a:r>
                        <a:rPr kumimoji="0" lang="uk-UA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вишукувань</a:t>
                      </a:r>
                      <a:r>
                        <a:rPr kumimoji="0" 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для будівництва та обслуговування будівель закладів охорони здоров’я та соціальної допомоги в с. Переходи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25,0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1" i="1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0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сприяння виконанню рішень судів </a:t>
                      </a:r>
                      <a:endParaRPr kumimoji="0" lang="uk-UA" sz="1800" b="1" i="1" u="none" strike="noStrike" cap="none" normalizeH="0" baseline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11,7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0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«Безпечна громада» </a:t>
                      </a:r>
                      <a:endParaRPr kumimoji="0" lang="uk-UA" sz="1800" b="1" i="1" u="none" strike="noStrike" cap="none" normalizeH="0" baseline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6,7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0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Членські внески до асоціацій ОМС</a:t>
                      </a:r>
                      <a:endParaRPr kumimoji="0" lang="uk-UA" sz="1800" b="1" i="1" u="none" strike="noStrike" cap="none" normalizeH="0" baseline="0" dirty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88,0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26063" y="176213"/>
            <a:ext cx="3476625" cy="4921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uk-UA" altLang="uk-UA" sz="2600" b="1" dirty="0">
                <a:solidFill>
                  <a:srgbClr val="003300"/>
                </a:solidFill>
                <a:latin typeface="+mj-lt"/>
                <a:cs typeface="Arial" panose="020B0604020202020204" pitchFamily="34" charset="0"/>
              </a:rPr>
              <a:t>ІНШІ ВИДАТКИ</a:t>
            </a:r>
          </a:p>
        </p:txBody>
      </p:sp>
      <p:graphicFrame>
        <p:nvGraphicFramePr>
          <p:cNvPr id="6" name="Таблиця 5"/>
          <p:cNvGraphicFramePr>
            <a:graphicFrameLocks noGrp="1"/>
          </p:cNvGraphicFramePr>
          <p:nvPr/>
        </p:nvGraphicFramePr>
        <p:xfrm>
          <a:off x="2757488" y="5243513"/>
          <a:ext cx="3959225" cy="1458913"/>
        </p:xfrm>
        <a:graphic>
          <a:graphicData uri="http://schemas.openxmlformats.org/drawingml/2006/table">
            <a:tbl>
              <a:tblPr/>
              <a:tblGrid>
                <a:gridCol w="395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79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Погашення кредиту, </a:t>
                      </a:r>
                      <a:endParaRPr kumimoji="0" lang="en-US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наданого міжнародною фінансовою організацією</a:t>
                      </a:r>
                      <a:endParaRPr kumimoji="0" 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2 530,2</a:t>
                      </a:r>
                      <a:endParaRPr kumimoji="0" lang="uk-UA" sz="18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2805" name="Group 37"/>
          <p:cNvGraphicFramePr>
            <a:graphicFrameLocks noGrp="1"/>
          </p:cNvGraphicFramePr>
          <p:nvPr/>
        </p:nvGraphicFramePr>
        <p:xfrm>
          <a:off x="7710488" y="5241925"/>
          <a:ext cx="3959225" cy="1446213"/>
        </p:xfrm>
        <a:graphic>
          <a:graphicData uri="http://schemas.openxmlformats.org/drawingml/2006/table">
            <a:tbl>
              <a:tblPr/>
              <a:tblGrid>
                <a:gridCol w="395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79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Обслуговування місцевого боргу </a:t>
                      </a:r>
                      <a:r>
                        <a:rPr kumimoji="0" 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(відсотки за кредитом)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28,7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7379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14346"/>
              </p:ext>
            </p:extLst>
          </p:nvPr>
        </p:nvGraphicFramePr>
        <p:xfrm>
          <a:off x="2405063" y="944563"/>
          <a:ext cx="7712075" cy="3566160"/>
        </p:xfrm>
        <a:graphic>
          <a:graphicData uri="http://schemas.openxmlformats.org/drawingml/2006/table">
            <a:tbl>
              <a:tblPr/>
              <a:tblGrid>
                <a:gridCol w="655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5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Передача коштів до 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2 122,4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sng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державного бюджету</a:t>
                      </a:r>
                      <a:r>
                        <a:rPr kumimoji="0" lang="uk-UA" alt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uk-UA" altLang="uk-UA" sz="1800" b="1" i="1" u="none" strike="noStrike" cap="none" normalizeH="0" baseline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1 800,0</a:t>
                      </a:r>
                      <a:endParaRPr kumimoji="0" lang="uk-UA" sz="1800" b="1" i="1" u="none" strike="noStrike" cap="none" normalizeH="0" baseline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«Обороноздатність»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(фінансове забезпечення  військових  формувань)</a:t>
                      </a:r>
                      <a:endParaRPr kumimoji="0" lang="uk-UA" altLang="uk-UA" sz="1600" b="0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1 000,0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1" i="1" u="none" strike="noStrike" cap="none" normalizeH="0" baseline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Програма фінансової підтримки державних органів які здійснюють заходи з національної безпеки та правоохоронної діяльності на території громади</a:t>
                      </a:r>
                      <a:endParaRPr kumimoji="0" lang="uk-UA" altLang="uk-UA" sz="16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800,0</a:t>
                      </a:r>
                      <a:endParaRPr kumimoji="0" lang="uk-UA" sz="1800" b="1" i="1" u="none" strike="noStrike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800" b="1" i="0" u="sng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 інших бюджетів</a:t>
                      </a:r>
                      <a:endParaRPr kumimoji="0" lang="uk-UA" altLang="uk-UA" sz="1800" b="1" i="1" u="sng" strike="noStrike" cap="none" normalizeH="0" baseline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322,4</a:t>
                      </a:r>
                      <a:endParaRPr kumimoji="0" lang="uk-UA" sz="1800" b="1" i="1" u="none" strike="noStrike" cap="none" normalizeH="0" baseline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Колиндянської сільської територіальної громади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139,8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Чортківського районного бюджету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100,0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1" u="none" strike="noStrike" cap="none" normalizeH="0" baseline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Товстенської селищної територіальної громади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82,6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AutoShape 28"/>
          <p:cNvSpPr>
            <a:spLocks noChangeArrowheads="1"/>
          </p:cNvSpPr>
          <p:nvPr/>
        </p:nvSpPr>
        <p:spPr bwMode="auto">
          <a:xfrm>
            <a:off x="10331450" y="287338"/>
            <a:ext cx="1620838" cy="1114425"/>
          </a:xfrm>
          <a:prstGeom prst="roundRect">
            <a:avLst>
              <a:gd name="adj" fmla="val 16667"/>
            </a:avLst>
          </a:prstGeom>
          <a:blipFill>
            <a:blip r:embed="rId2"/>
            <a:tile tx="0" ty="0" sx="100000" sy="100000" flip="none" algn="tl"/>
          </a:blipFill>
          <a:ln>
            <a:headEnd/>
            <a:tailEnd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uk-UA" altLang="uk-UA" sz="2200" b="1" i="1">
                <a:solidFill>
                  <a:srgbClr val="800000"/>
                </a:solidFill>
                <a:cs typeface="Arial" charset="0"/>
              </a:rPr>
              <a:t>4 681,3</a:t>
            </a:r>
          </a:p>
          <a:p>
            <a:pPr algn="ctr"/>
            <a:r>
              <a:rPr lang="uk-UA" altLang="uk-UA" sz="1400" b="1" i="1">
                <a:solidFill>
                  <a:srgbClr val="800000"/>
                </a:solidFill>
                <a:cs typeface="Arial" charset="0"/>
              </a:rPr>
              <a:t>тис. грн.</a:t>
            </a:r>
            <a:endParaRPr lang="ru-RU" altLang="uk-UA" sz="1400" b="1" i="1">
              <a:solidFill>
                <a:srgbClr val="800000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WordArt 6"/>
          <p:cNvSpPr>
            <a:spLocks noChangeArrowheads="1" noChangeShapeType="1" noTextEdit="1"/>
          </p:cNvSpPr>
          <p:nvPr/>
        </p:nvSpPr>
        <p:spPr bwMode="auto">
          <a:xfrm>
            <a:off x="3292475" y="2103438"/>
            <a:ext cx="7699375" cy="1262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4800" i="1" kern="10">
                <a:ln w="9525">
                  <a:solidFill>
                    <a:srgbClr val="C0C0C0"/>
                  </a:solidFill>
                  <a:round/>
                  <a:headEnd/>
                  <a:tailEnd/>
                </a:ln>
                <a:solidFill>
                  <a:srgbClr val="0033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Дякую  за  увагу!</a:t>
            </a:r>
          </a:p>
        </p:txBody>
      </p:sp>
      <p:sp>
        <p:nvSpPr>
          <p:cNvPr id="58370" name="Rectangle 4"/>
          <p:cNvSpPr>
            <a:spLocks/>
          </p:cNvSpPr>
          <p:nvPr/>
        </p:nvSpPr>
        <p:spPr bwMode="auto">
          <a:xfrm>
            <a:off x="2713038" y="5557838"/>
            <a:ext cx="9031287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60000"/>
              </a:lnSpc>
              <a:spcBef>
                <a:spcPct val="20000"/>
              </a:spcBef>
            </a:pPr>
            <a:r>
              <a:rPr lang="ru-RU" sz="2100" b="1">
                <a:solidFill>
                  <a:srgbClr val="333300"/>
                </a:solidFill>
              </a:rPr>
              <a:t>Фінансове  управління  Чортківської  міської  ради</a:t>
            </a:r>
          </a:p>
          <a:p>
            <a:pPr algn="ctr">
              <a:lnSpc>
                <a:spcPct val="60000"/>
              </a:lnSpc>
              <a:spcBef>
                <a:spcPct val="20000"/>
              </a:spcBef>
            </a:pPr>
            <a:endParaRPr lang="ru-RU" sz="2000" b="1" i="1">
              <a:solidFill>
                <a:srgbClr val="333300"/>
              </a:solidFill>
              <a:cs typeface="Tahoma" pitchFamily="34" charset="0"/>
            </a:endParaRPr>
          </a:p>
          <a:p>
            <a:pPr algn="ctr">
              <a:lnSpc>
                <a:spcPct val="60000"/>
              </a:lnSpc>
            </a:pPr>
            <a:r>
              <a:rPr lang="uk-UA" altLang="uk-UA" sz="1600" b="1">
                <a:solidFill>
                  <a:srgbClr val="663300"/>
                </a:solidFill>
              </a:rPr>
              <a:t>вул. Тараса Шевченка, 21 м.Чортків 48501 Тернопільська область УКРАЇНА</a:t>
            </a:r>
          </a:p>
          <a:p>
            <a:pPr>
              <a:lnSpc>
                <a:spcPct val="60000"/>
              </a:lnSpc>
            </a:pPr>
            <a:endParaRPr lang="uk-UA" altLang="uk-UA" sz="1600" b="1">
              <a:solidFill>
                <a:srgbClr val="663300"/>
              </a:solidFill>
            </a:endParaRPr>
          </a:p>
          <a:p>
            <a:pPr algn="ctr">
              <a:lnSpc>
                <a:spcPct val="60000"/>
              </a:lnSpc>
            </a:pPr>
            <a:r>
              <a:rPr lang="uk-UA" altLang="uk-UA" sz="1600" b="1">
                <a:solidFill>
                  <a:srgbClr val="663300"/>
                </a:solidFill>
              </a:rPr>
              <a:t>mfu@chortkivmr.gov.ua</a:t>
            </a:r>
            <a:endParaRPr lang="uk-UA" sz="1600" b="1" i="1">
              <a:solidFill>
                <a:srgbClr val="663300"/>
              </a:solidFill>
              <a:cs typeface="Tahom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uk-U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uk-U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uk-U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uk-U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4337</TotalTime>
  <Words>3706</Words>
  <Application>Microsoft Office PowerPoint</Application>
  <PresentationFormat>Широкий екран</PresentationFormat>
  <Paragraphs>1171</Paragraphs>
  <Slides>29</Slides>
  <Notes>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29</vt:i4>
      </vt:variant>
    </vt:vector>
  </HeadingPairs>
  <TitlesOfParts>
    <vt:vector size="36" baseType="lpstr">
      <vt:lpstr>Aptos</vt:lpstr>
      <vt:lpstr>Arial</vt:lpstr>
      <vt:lpstr>Calibri</vt:lpstr>
      <vt:lpstr>Tahoma</vt:lpstr>
      <vt:lpstr>Times New Roman</vt:lpstr>
      <vt:lpstr>Оформление по умолчанию</vt:lpstr>
      <vt:lpstr>1_Оформление по умолчанию</vt:lpstr>
      <vt:lpstr>Презентація PowerPoint</vt:lpstr>
      <vt:lpstr>Презентація PowerPoint</vt:lpstr>
      <vt:lpstr>ВИКОНАННЯ ДОХОДІВ ЗАГАЛЬНОГО ФОНДУ </vt:lpstr>
      <vt:lpstr>     ДОХОДИ ЗАГАЛЬНОГО ФОНДУ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Школьницька Іванна Володимирівна</dc:creator>
  <cp:lastModifiedBy>Chortkiv city council</cp:lastModifiedBy>
  <cp:revision>284</cp:revision>
  <cp:lastPrinted>2026-04-20T08:10:57Z</cp:lastPrinted>
  <dcterms:created xsi:type="dcterms:W3CDTF">2026-04-07T09:28:27Z</dcterms:created>
  <dcterms:modified xsi:type="dcterms:W3CDTF">2026-08-18T14:06:38Z</dcterms:modified>
</cp:coreProperties>
</file>