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F6C751-29C8-4ABF-BB50-BF5E99534B6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3CF472B-87AD-444B-B073-D874E164607A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uk-UA" dirty="0" smtClean="0"/>
            <a:t>                           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ЛЕКЦІЯ 2</a:t>
          </a:r>
          <a:br>
            <a:rPr lang="uk-UA" dirty="0" smtClean="0">
              <a:latin typeface="Times New Roman" pitchFamily="18" charset="0"/>
              <a:cs typeface="Times New Roman" pitchFamily="18" charset="0"/>
            </a:rPr>
          </a:br>
          <a:endParaRPr lang="uk-UA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uk-UA" dirty="0" smtClean="0">
              <a:latin typeface="Times New Roman" pitchFamily="18" charset="0"/>
              <a:cs typeface="Times New Roman" pitchFamily="18" charset="0"/>
            </a:rPr>
            <a:t>СКЛАДАННЯ </a:t>
          </a:r>
          <a:br>
            <a:rPr lang="uk-UA" dirty="0" smtClean="0">
              <a:latin typeface="Times New Roman" pitchFamily="18" charset="0"/>
              <a:cs typeface="Times New Roman" pitchFamily="18" charset="0"/>
            </a:rPr>
          </a:br>
          <a:r>
            <a:rPr lang="uk-UA" dirty="0" smtClean="0">
              <a:latin typeface="Times New Roman" pitchFamily="18" charset="0"/>
              <a:cs typeface="Times New Roman" pitchFamily="18" charset="0"/>
            </a:rPr>
            <a:t>ТА ОФОРМЛЕННЯ ОПИСІВ СПРАВ  СТРУКТУРНОГО ПІДРОЗДІЛУ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25F05878-6767-40CB-B8B9-9404B522DD86}" type="parTrans" cxnId="{BC8516AF-8614-42AC-91AC-0A4EEDDDEE07}">
      <dgm:prSet/>
      <dgm:spPr/>
      <dgm:t>
        <a:bodyPr/>
        <a:lstStyle/>
        <a:p>
          <a:endParaRPr lang="uk-UA"/>
        </a:p>
      </dgm:t>
    </dgm:pt>
    <dgm:pt modelId="{E6FA1342-B23F-40E9-9AEC-7C4D27BEDB27}" type="sibTrans" cxnId="{BC8516AF-8614-42AC-91AC-0A4EEDDDEE07}">
      <dgm:prSet/>
      <dgm:spPr/>
      <dgm:t>
        <a:bodyPr/>
        <a:lstStyle/>
        <a:p>
          <a:endParaRPr lang="uk-UA"/>
        </a:p>
      </dgm:t>
    </dgm:pt>
    <dgm:pt modelId="{54A242BC-C441-46C8-9B86-D9B671E7DA9E}" type="pres">
      <dgm:prSet presAssocID="{BEF6C751-29C8-4ABF-BB50-BF5E99534B6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5D8A1DF5-58A0-4251-8340-D0DCD9937909}" type="pres">
      <dgm:prSet presAssocID="{D3CF472B-87AD-444B-B073-D874E164607A}" presName="horFlow" presStyleCnt="0"/>
      <dgm:spPr/>
    </dgm:pt>
    <dgm:pt modelId="{2B50F964-33D3-433A-945B-CF07C63A40B6}" type="pres">
      <dgm:prSet presAssocID="{D3CF472B-87AD-444B-B073-D874E164607A}" presName="bigChev" presStyleLbl="node1" presStyleIdx="0" presStyleCnt="1"/>
      <dgm:spPr/>
      <dgm:t>
        <a:bodyPr/>
        <a:lstStyle/>
        <a:p>
          <a:endParaRPr lang="uk-UA"/>
        </a:p>
      </dgm:t>
    </dgm:pt>
  </dgm:ptLst>
  <dgm:cxnLst>
    <dgm:cxn modelId="{BC8516AF-8614-42AC-91AC-0A4EEDDDEE07}" srcId="{BEF6C751-29C8-4ABF-BB50-BF5E99534B69}" destId="{D3CF472B-87AD-444B-B073-D874E164607A}" srcOrd="0" destOrd="0" parTransId="{25F05878-6767-40CB-B8B9-9404B522DD86}" sibTransId="{E6FA1342-B23F-40E9-9AEC-7C4D27BEDB27}"/>
    <dgm:cxn modelId="{6AED097C-4E3D-4D35-940A-830604280AC6}" type="presOf" srcId="{D3CF472B-87AD-444B-B073-D874E164607A}" destId="{2B50F964-33D3-433A-945B-CF07C63A40B6}" srcOrd="0" destOrd="0" presId="urn:microsoft.com/office/officeart/2005/8/layout/lProcess3"/>
    <dgm:cxn modelId="{B356210C-C6DC-4C45-982D-BF17DC84538D}" type="presOf" srcId="{BEF6C751-29C8-4ABF-BB50-BF5E99534B69}" destId="{54A242BC-C441-46C8-9B86-D9B671E7DA9E}" srcOrd="0" destOrd="0" presId="urn:microsoft.com/office/officeart/2005/8/layout/lProcess3"/>
    <dgm:cxn modelId="{42D0043D-941A-4AA4-BF21-3EA2EC4AD767}" type="presParOf" srcId="{54A242BC-C441-46C8-9B86-D9B671E7DA9E}" destId="{5D8A1DF5-58A0-4251-8340-D0DCD9937909}" srcOrd="0" destOrd="0" presId="urn:microsoft.com/office/officeart/2005/8/layout/lProcess3"/>
    <dgm:cxn modelId="{33D02C55-3645-4F13-9DA3-F237BE2611E5}" type="presParOf" srcId="{5D8A1DF5-58A0-4251-8340-D0DCD9937909}" destId="{2B50F964-33D3-433A-945B-CF07C63A40B6}" srcOrd="0" destOrd="0" presId="urn:microsoft.com/office/officeart/2005/8/layout/l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15DAA8-C6A2-40BD-A4D9-650D0A1831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2F6936B-B544-4583-A288-1AFE98677C9D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rtl="0"/>
          <a:r>
            <a:rPr lang="uk-UA" b="1" dirty="0" smtClean="0"/>
            <a:t>2.</a:t>
          </a:r>
          <a:r>
            <a:rPr lang="en-US" dirty="0" smtClean="0"/>
            <a:t> </a:t>
          </a:r>
          <a:r>
            <a:rPr lang="uk-UA" dirty="0" smtClean="0"/>
            <a:t>На справи тимчасового</a:t>
          </a:r>
          <a:br>
            <a:rPr lang="uk-UA" dirty="0" smtClean="0"/>
          </a:br>
          <a:r>
            <a:rPr lang="uk-UA" dirty="0" smtClean="0"/>
            <a:t> (до 10 років) зберігання описи не складаються. У разі ліквідації чи реорганізації установи такі описи складаються обов’язково.</a:t>
          </a:r>
          <a:endParaRPr lang="uk-UA" dirty="0"/>
        </a:p>
      </dgm:t>
    </dgm:pt>
    <dgm:pt modelId="{CB57E978-0229-4A9A-A578-9B88A2FFDC44}" type="parTrans" cxnId="{8FA904D9-B69B-4208-AA44-80997F4673F3}">
      <dgm:prSet/>
      <dgm:spPr/>
      <dgm:t>
        <a:bodyPr/>
        <a:lstStyle/>
        <a:p>
          <a:endParaRPr lang="uk-UA"/>
        </a:p>
      </dgm:t>
    </dgm:pt>
    <dgm:pt modelId="{C9D5718D-E957-435B-BB06-81D042EBDDC2}" type="sibTrans" cxnId="{8FA904D9-B69B-4208-AA44-80997F4673F3}">
      <dgm:prSet/>
      <dgm:spPr/>
      <dgm:t>
        <a:bodyPr/>
        <a:lstStyle/>
        <a:p>
          <a:endParaRPr lang="uk-UA"/>
        </a:p>
      </dgm:t>
    </dgm:pt>
    <dgm:pt modelId="{814A44A3-27F3-4F0C-9BEA-D117CBDF086C}" type="pres">
      <dgm:prSet presAssocID="{E415DAA8-C6A2-40BD-A4D9-650D0A18312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8F3C4D6-434A-44D0-A273-3D0E8DD6F9EE}" type="pres">
      <dgm:prSet presAssocID="{F2F6936B-B544-4583-A288-1AFE98677C9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FA904D9-B69B-4208-AA44-80997F4673F3}" srcId="{E415DAA8-C6A2-40BD-A4D9-650D0A18312C}" destId="{F2F6936B-B544-4583-A288-1AFE98677C9D}" srcOrd="0" destOrd="0" parTransId="{CB57E978-0229-4A9A-A578-9B88A2FFDC44}" sibTransId="{C9D5718D-E957-435B-BB06-81D042EBDDC2}"/>
    <dgm:cxn modelId="{9C310F5F-928A-43B5-B43C-E907989CBA89}" type="presOf" srcId="{F2F6936B-B544-4583-A288-1AFE98677C9D}" destId="{18F3C4D6-434A-44D0-A273-3D0E8DD6F9EE}" srcOrd="0" destOrd="0" presId="urn:microsoft.com/office/officeart/2005/8/layout/process1"/>
    <dgm:cxn modelId="{40CDD58E-021A-4C54-8373-35E45A7DDA20}" type="presOf" srcId="{E415DAA8-C6A2-40BD-A4D9-650D0A18312C}" destId="{814A44A3-27F3-4F0C-9BEA-D117CBDF086C}" srcOrd="0" destOrd="0" presId="urn:microsoft.com/office/officeart/2005/8/layout/process1"/>
    <dgm:cxn modelId="{B064C512-B52A-4A6A-AF3D-EAD40126F013}" type="presParOf" srcId="{814A44A3-27F3-4F0C-9BEA-D117CBDF086C}" destId="{18F3C4D6-434A-44D0-A273-3D0E8DD6F9EE}" srcOrd="0" destOrd="0" presId="urn:microsoft.com/office/officeart/2005/8/layout/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0D8A57-B157-4D72-9555-B5F430C7053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87F658E3-B207-42AC-8DC9-4CD079802E7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b="1" dirty="0" smtClean="0"/>
            <a:t>4</a:t>
          </a:r>
          <a:r>
            <a:rPr lang="uk-UA" dirty="0" smtClean="0"/>
            <a:t>. Описи справ ведуться протягом кількох років з використанням єдиної наскрізної нумерації. Справи кожного року становлять річний розділ опису. </a:t>
          </a:r>
          <a:endParaRPr lang="uk-UA" dirty="0"/>
        </a:p>
      </dgm:t>
    </dgm:pt>
    <dgm:pt modelId="{3A4AC94E-1C9C-41C6-9402-D9AB014FE8E2}" type="parTrans" cxnId="{2EA51418-6725-4F16-8E48-EFC49BFD281C}">
      <dgm:prSet/>
      <dgm:spPr/>
      <dgm:t>
        <a:bodyPr/>
        <a:lstStyle/>
        <a:p>
          <a:endParaRPr lang="uk-UA"/>
        </a:p>
      </dgm:t>
    </dgm:pt>
    <dgm:pt modelId="{49659F6B-BCF8-4020-BF1C-25AB0C64F51C}" type="sibTrans" cxnId="{2EA51418-6725-4F16-8E48-EFC49BFD281C}">
      <dgm:prSet/>
      <dgm:spPr/>
      <dgm:t>
        <a:bodyPr/>
        <a:lstStyle/>
        <a:p>
          <a:endParaRPr lang="uk-UA"/>
        </a:p>
      </dgm:t>
    </dgm:pt>
    <dgm:pt modelId="{0D0095F2-D84F-4FCF-B2B8-67A5D091AF6E}" type="pres">
      <dgm:prSet presAssocID="{0D0D8A57-B157-4D72-9555-B5F430C70538}" presName="linear" presStyleCnt="0">
        <dgm:presLayoutVars>
          <dgm:animLvl val="lvl"/>
          <dgm:resizeHandles val="exact"/>
        </dgm:presLayoutVars>
      </dgm:prSet>
      <dgm:spPr/>
    </dgm:pt>
    <dgm:pt modelId="{1F08D43E-BF2F-47B7-AEBA-74E2162E7DBB}" type="pres">
      <dgm:prSet presAssocID="{87F658E3-B207-42AC-8DC9-4CD079802E77}" presName="parentText" presStyleLbl="node1" presStyleIdx="0" presStyleCnt="1" custScaleY="11524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70DAB52-6E64-4B00-BE41-A6E052F4CC57}" type="presOf" srcId="{87F658E3-B207-42AC-8DC9-4CD079802E77}" destId="{1F08D43E-BF2F-47B7-AEBA-74E2162E7DBB}" srcOrd="0" destOrd="0" presId="urn:microsoft.com/office/officeart/2005/8/layout/vList2"/>
    <dgm:cxn modelId="{BB663F87-28AA-42DB-9F6E-AE608242F9EB}" type="presOf" srcId="{0D0D8A57-B157-4D72-9555-B5F430C70538}" destId="{0D0095F2-D84F-4FCF-B2B8-67A5D091AF6E}" srcOrd="0" destOrd="0" presId="urn:microsoft.com/office/officeart/2005/8/layout/vList2"/>
    <dgm:cxn modelId="{2EA51418-6725-4F16-8E48-EFC49BFD281C}" srcId="{0D0D8A57-B157-4D72-9555-B5F430C70538}" destId="{87F658E3-B207-42AC-8DC9-4CD079802E77}" srcOrd="0" destOrd="0" parTransId="{3A4AC94E-1C9C-41C6-9402-D9AB014FE8E2}" sibTransId="{49659F6B-BCF8-4020-BF1C-25AB0C64F51C}"/>
    <dgm:cxn modelId="{1A7E3A4C-AC81-451A-82E3-351447EF0F41}" type="presParOf" srcId="{0D0095F2-D84F-4FCF-B2B8-67A5D091AF6E}" destId="{1F08D43E-BF2F-47B7-AEBA-74E2162E7DBB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06522-2AAA-4C39-9558-441CAFFC86F9}" type="datetimeFigureOut">
              <a:rPr lang="uk-UA" smtClean="0"/>
              <a:pPr/>
              <a:t>06.01.2021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F3B93-CB64-456F-8A51-84EE102DACF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err="1" smtClean="0"/>
              <a:t>Аааа</a:t>
            </a:r>
            <a:endParaRPr lang="uk-UA" smtClean="0"/>
          </a:p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F3B93-CB64-456F-8A51-84EE102DACF6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82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79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590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21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005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21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764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64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498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08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330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230F8-C80A-42BE-894F-D56E5E93FB3E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F3B3A-35C7-4CD1-8969-90C9B3E67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00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685800" y="857232"/>
          <a:ext cx="7772400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813" y="815975"/>
            <a:ext cx="7596187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476375" y="115888"/>
            <a:ext cx="40322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uk-UA" sz="2000" b="1" dirty="0" smtClean="0">
                <a:solidFill>
                  <a:srgbClr val="649A8D"/>
                </a:solidFill>
                <a:latin typeface="AvantGardeC" pitchFamily="82" charset="0"/>
                <a:cs typeface="Calibri" pitchFamily="34" charset="0"/>
              </a:rPr>
              <a:t>              </a:t>
            </a:r>
          </a:p>
          <a:p>
            <a:pPr eaLnBrk="1" hangingPunct="1"/>
            <a:r>
              <a:rPr lang="uk-UA" sz="2000" b="1" dirty="0" smtClean="0">
                <a:solidFill>
                  <a:srgbClr val="649A8D"/>
                </a:solidFill>
                <a:latin typeface="AvantGardeC" pitchFamily="82" charset="0"/>
                <a:cs typeface="Calibri" pitchFamily="34" charset="0"/>
              </a:rPr>
              <a:t>АРХІВНИЙ      СЕКТОР</a:t>
            </a:r>
          </a:p>
          <a:p>
            <a:pPr eaLnBrk="1" hangingPunct="1"/>
            <a:endParaRPr lang="ru-RU" sz="2000" b="1" dirty="0">
              <a:solidFill>
                <a:srgbClr val="649A8D"/>
              </a:solidFill>
              <a:latin typeface="AvantGardeC" pitchFamily="82" charset="0"/>
              <a:cs typeface="Calibri" pitchFamily="34" charset="0"/>
            </a:endParaRPr>
          </a:p>
        </p:txBody>
      </p:sp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4859338" y="6381750"/>
            <a:ext cx="4017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uk-UA">
                <a:solidFill>
                  <a:schemeClr val="bg1"/>
                </a:solidFill>
                <a:latin typeface="AvantGardeC" pitchFamily="82" charset="0"/>
                <a:cs typeface="Calibri" pitchFamily="34" charset="0"/>
              </a:rPr>
              <a:t>ЧОРТКІВ</a:t>
            </a:r>
            <a:endParaRPr lang="ru-RU">
              <a:solidFill>
                <a:schemeClr val="bg1"/>
              </a:solidFill>
              <a:latin typeface="AvantGardeC" pitchFamily="82" charset="0"/>
              <a:cs typeface="Calibri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5888"/>
            <a:ext cx="882650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227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  <a:solidFill>
            <a:schemeClr val="accent3">
              <a:lumMod val="60000"/>
              <a:lumOff val="40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/>
              <a:t>1.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Структурні підрозділи установи зобов’язані описувати документи постійного та тривалого (понад 10 років) зберігання,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кадрових питань (особового складу)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через рік після завершення справ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діловодстві.</a:t>
            </a:r>
          </a:p>
          <a:p>
            <a:pPr algn="just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10787106" y="100010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857364"/>
          <a:ext cx="8229600" cy="426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. </a:t>
            </a:r>
            <a:r>
              <a:rPr lang="uk-UA" dirty="0" smtClean="0"/>
              <a:t>3. Під </a:t>
            </a:r>
            <a:r>
              <a:rPr lang="uk-UA" dirty="0" smtClean="0"/>
              <a:t>час складання описів справ </a:t>
            </a:r>
            <a:r>
              <a:rPr lang="uk-UA" dirty="0" smtClean="0"/>
              <a:t>слід дотримуватися таких вимог: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uk-UA" dirty="0" smtClean="0"/>
              <a:t>Справи кожного року складають річний розділ опису справ;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 smtClean="0"/>
              <a:t>п</a:t>
            </a:r>
            <a:r>
              <a:rPr lang="uk-UA" dirty="0" smtClean="0"/>
              <a:t>орядок нумерації справ в опису – валовий за кілька років;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 smtClean="0"/>
              <a:t>з</a:t>
            </a:r>
            <a:r>
              <a:rPr lang="uk-UA" dirty="0" smtClean="0"/>
              <a:t>аголовки справ вносять до опису відповідно до прийнятої схеми систематизації, як правило, на основі номенклатури справ (за необхідності заголовки справ редагуються та уточнюються);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uk-UA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457203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dirty="0" smtClean="0"/>
              <a:t>- у разі внесення до опису підряд кількох справ з однаковим заголовком повністю наводять лише заголовок першої справи,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а всі інші однорідні справи позначають словами </a:t>
            </a:r>
            <a:r>
              <a:rPr lang="uk-UA" dirty="0" err="1" smtClean="0"/>
              <a:t>“те</a:t>
            </a:r>
            <a:r>
              <a:rPr lang="uk-UA" dirty="0" smtClean="0"/>
              <a:t> </a:t>
            </a:r>
            <a:r>
              <a:rPr lang="uk-UA" dirty="0" err="1" smtClean="0"/>
              <a:t>саме”</a:t>
            </a:r>
            <a:r>
              <a:rPr lang="en-US" dirty="0" smtClean="0"/>
              <a:t>,</a:t>
            </a:r>
            <a:r>
              <a:rPr lang="uk-UA" dirty="0" smtClean="0"/>
              <a:t> однак решту відомостей про справи зазначають повністю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(на кожному аркуші опису заголовок відтворюють повністю).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43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Джерело інформації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uk-UA" dirty="0" smtClean="0"/>
              <a:t>	Про </a:t>
            </a:r>
            <a:r>
              <a:rPr lang="uk-UA" dirty="0" smtClean="0"/>
              <a:t>затвердження Правил організації діловодства та </a:t>
            </a:r>
            <a:r>
              <a:rPr lang="uk-UA" dirty="0" smtClean="0"/>
              <a:t>архівного</a:t>
            </a:r>
            <a:r>
              <a:rPr lang="en-US" dirty="0" smtClean="0"/>
              <a:t> </a:t>
            </a:r>
            <a:r>
              <a:rPr lang="uk-UA" dirty="0" smtClean="0"/>
              <a:t>зберігання </a:t>
            </a:r>
            <a:r>
              <a:rPr lang="uk-UA" dirty="0" smtClean="0"/>
              <a:t>документів у державних </a:t>
            </a:r>
            <a:r>
              <a:rPr lang="uk-UA" dirty="0" smtClean="0"/>
              <a:t>органах</a:t>
            </a:r>
            <a:r>
              <a:rPr lang="uk-UA" dirty="0" smtClean="0"/>
              <a:t>, </a:t>
            </a:r>
            <a:r>
              <a:rPr lang="uk-UA" dirty="0" err="1" smtClean="0"/>
              <a:t>органах</a:t>
            </a:r>
            <a:r>
              <a:rPr lang="uk-UA" dirty="0" smtClean="0"/>
              <a:t> </a:t>
            </a:r>
            <a:r>
              <a:rPr lang="uk-UA" dirty="0" smtClean="0"/>
              <a:t>місцевого самоврядування, на підприємствах, в установах і організаціях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// </a:t>
            </a:r>
            <a:r>
              <a:rPr lang="uk-UA" dirty="0" smtClean="0"/>
              <a:t>Наказ. - 18.06.2015. - № 1000/5.- Розділ </a:t>
            </a:r>
            <a:r>
              <a:rPr lang="en-US" dirty="0" smtClean="0"/>
              <a:t>VI, </a:t>
            </a:r>
            <a:r>
              <a:rPr lang="uk-UA" dirty="0" err="1" smtClean="0"/>
              <a:t>гл</a:t>
            </a:r>
            <a:r>
              <a:rPr lang="uk-UA" dirty="0" smtClean="0"/>
              <a:t>.</a:t>
            </a:r>
            <a:r>
              <a:rPr lang="en-US" dirty="0" smtClean="0"/>
              <a:t>3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135</Words>
  <Application>Microsoft Office PowerPoint</Application>
  <PresentationFormat>Экран (4:3)</PresentationFormat>
  <Paragraphs>17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. 3. Під час складання описів справ слід дотримуватися таких вимог:</vt:lpstr>
      <vt:lpstr>Слайд 5</vt:lpstr>
      <vt:lpstr>Слайд 6</vt:lpstr>
      <vt:lpstr>Джерело інформації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17</cp:revision>
  <dcterms:created xsi:type="dcterms:W3CDTF">2020-01-16T09:49:31Z</dcterms:created>
  <dcterms:modified xsi:type="dcterms:W3CDTF">2021-01-06T08:09:03Z</dcterms:modified>
</cp:coreProperties>
</file>