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06522-2AAA-4C39-9558-441CAFFC86F9}" type="datetimeFigureOut">
              <a:rPr lang="uk-UA" smtClean="0"/>
              <a:pPr/>
              <a:t>11.04.2024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F3B93-CB64-456F-8A51-84EE102DACF6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err="1" smtClean="0"/>
              <a:t>Аааа</a:t>
            </a:r>
            <a:endParaRPr lang="uk-UA" smtClean="0"/>
          </a:p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F3B93-CB64-456F-8A51-84EE102DACF6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Єдиний порядок формування справ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F3B93-CB64-456F-8A51-84EE102DACF6}" type="slidenum">
              <a:rPr lang="uk-UA" smtClean="0"/>
              <a:pPr/>
              <a:t>2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F3B93-CB64-456F-8A51-84EE102DACF6}" type="slidenum">
              <a:rPr lang="uk-UA" smtClean="0"/>
              <a:pPr/>
              <a:t>9</a:t>
            </a:fld>
            <a:endParaRPr lang="uk-U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2230F8-C80A-42BE-894F-D56E5E93FB3E}" type="datetimeFigureOut">
              <a:rPr lang="ru-RU" smtClean="0"/>
              <a:pPr/>
              <a:t>11.04.2024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BF3B3A-35C7-4CD1-8969-90C9B3E67D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230F8-C80A-42BE-894F-D56E5E93FB3E}" type="datetimeFigureOut">
              <a:rPr lang="ru-RU" smtClean="0"/>
              <a:pPr/>
              <a:t>11.04.2024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F3B3A-35C7-4CD1-8969-90C9B3E67D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230F8-C80A-42BE-894F-D56E5E93FB3E}" type="datetimeFigureOut">
              <a:rPr lang="ru-RU" smtClean="0"/>
              <a:pPr/>
              <a:t>11.04.2024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F3B3A-35C7-4CD1-8969-90C9B3E67D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230F8-C80A-42BE-894F-D56E5E93FB3E}" type="datetimeFigureOut">
              <a:rPr lang="ru-RU" smtClean="0"/>
              <a:pPr/>
              <a:t>11.04.2024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F3B3A-35C7-4CD1-8969-90C9B3E67D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230F8-C80A-42BE-894F-D56E5E93FB3E}" type="datetimeFigureOut">
              <a:rPr lang="ru-RU" smtClean="0"/>
              <a:pPr/>
              <a:t>11.04.2024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F3B3A-35C7-4CD1-8969-90C9B3E67D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230F8-C80A-42BE-894F-D56E5E93FB3E}" type="datetimeFigureOut">
              <a:rPr lang="ru-RU" smtClean="0"/>
              <a:pPr/>
              <a:t>11.04.2024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F3B3A-35C7-4CD1-8969-90C9B3E67D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230F8-C80A-42BE-894F-D56E5E93FB3E}" type="datetimeFigureOut">
              <a:rPr lang="ru-RU" smtClean="0"/>
              <a:pPr/>
              <a:t>11.04.2024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F3B3A-35C7-4CD1-8969-90C9B3E67D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230F8-C80A-42BE-894F-D56E5E93FB3E}" type="datetimeFigureOut">
              <a:rPr lang="ru-RU" smtClean="0"/>
              <a:pPr/>
              <a:t>11.04.2024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F3B3A-35C7-4CD1-8969-90C9B3E67D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230F8-C80A-42BE-894F-D56E5E93FB3E}" type="datetimeFigureOut">
              <a:rPr lang="ru-RU" smtClean="0"/>
              <a:pPr/>
              <a:t>11.04.2024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F3B3A-35C7-4CD1-8969-90C9B3E67D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2230F8-C80A-42BE-894F-D56E5E93FB3E}" type="datetimeFigureOut">
              <a:rPr lang="ru-RU" smtClean="0"/>
              <a:pPr/>
              <a:t>11.04.2024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F3B3A-35C7-4CD1-8969-90C9B3E67D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2230F8-C80A-42BE-894F-D56E5E93FB3E}" type="datetimeFigureOut">
              <a:rPr lang="ru-RU" smtClean="0"/>
              <a:pPr/>
              <a:t>11.04.2024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BF3B3A-35C7-4CD1-8969-90C9B3E67D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2230F8-C80A-42BE-894F-D56E5E93FB3E}" type="datetimeFigureOut">
              <a:rPr lang="ru-RU" smtClean="0"/>
              <a:pPr/>
              <a:t>11.04.2024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BF3B3A-35C7-4CD1-8969-90C9B3E67D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37288"/>
            <a:ext cx="9144000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813" y="815975"/>
            <a:ext cx="7596187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476375" y="115888"/>
            <a:ext cx="40322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uk-UA" sz="2000" b="1" dirty="0" smtClean="0">
                <a:solidFill>
                  <a:srgbClr val="649A8D"/>
                </a:solidFill>
                <a:latin typeface="AvantGardeC" pitchFamily="82" charset="0"/>
                <a:cs typeface="Calibri" pitchFamily="34" charset="0"/>
              </a:rPr>
              <a:t>              </a:t>
            </a:r>
          </a:p>
          <a:p>
            <a:pPr eaLnBrk="1" hangingPunct="1"/>
            <a:r>
              <a:rPr lang="uk-UA" sz="2000" b="1" dirty="0" smtClean="0">
                <a:solidFill>
                  <a:srgbClr val="649A8D"/>
                </a:solidFill>
                <a:latin typeface="AvantGardeC" pitchFamily="82" charset="0"/>
                <a:cs typeface="Calibri" pitchFamily="34" charset="0"/>
              </a:rPr>
              <a:t>АРХІВНИЙ      СЕКТОР</a:t>
            </a:r>
          </a:p>
          <a:p>
            <a:pPr eaLnBrk="1" hangingPunct="1"/>
            <a:endParaRPr lang="ru-RU" sz="2000" b="1" dirty="0">
              <a:solidFill>
                <a:srgbClr val="649A8D"/>
              </a:solidFill>
              <a:latin typeface="AvantGardeC" pitchFamily="82" charset="0"/>
              <a:cs typeface="Calibri" pitchFamily="34" charset="0"/>
            </a:endParaRP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4859338" y="6381750"/>
            <a:ext cx="40179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uk-UA" dirty="0">
                <a:solidFill>
                  <a:schemeClr val="bg1"/>
                </a:solidFill>
                <a:latin typeface="AvantGardeC" pitchFamily="82" charset="0"/>
                <a:cs typeface="Calibri" pitchFamily="34" charset="0"/>
              </a:rPr>
              <a:t>ЧОРТКІВ</a:t>
            </a:r>
            <a:endParaRPr lang="ru-RU" dirty="0">
              <a:solidFill>
                <a:schemeClr val="bg1"/>
              </a:solidFill>
              <a:latin typeface="AvantGardeC" pitchFamily="82" charset="0"/>
              <a:cs typeface="Calibri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5888"/>
            <a:ext cx="882650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77724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                      </a:t>
            </a:r>
            <a:r>
              <a:rPr lang="uk-UA" spc="31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pc="31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pc="31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pc="31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spc="310" dirty="0" smtClean="0">
                <a:latin typeface="Times New Roman" pitchFamily="18" charset="0"/>
                <a:cs typeface="Times New Roman" pitchFamily="18" charset="0"/>
              </a:rPr>
              <a:t>СКЛАДАННЯ НОМЕНКЛАТУРИ </a:t>
            </a:r>
            <a:r>
              <a:rPr lang="uk-UA" sz="4000" spc="310" dirty="0" smtClean="0">
                <a:latin typeface="Times New Roman" pitchFamily="18" charset="0"/>
                <a:cs typeface="Times New Roman" pitchFamily="18" charset="0"/>
              </a:rPr>
              <a:t>СПРАВ</a:t>
            </a:r>
            <a:br>
              <a:rPr lang="uk-UA" sz="4000" spc="31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spc="310" dirty="0" smtClean="0">
                <a:latin typeface="Times New Roman" pitchFamily="18" charset="0"/>
                <a:cs typeface="Times New Roman" pitchFamily="18" charset="0"/>
              </a:rPr>
              <a:t>СТРУКТУРНИМИ ПІДРОЗДІЛАМИ</a:t>
            </a:r>
            <a:r>
              <a:rPr lang="uk-UA" sz="4000" spc="31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spc="310" dirty="0" smtClean="0">
                <a:latin typeface="Times New Roman" pitchFamily="18" charset="0"/>
                <a:cs typeface="Times New Roman" pitchFamily="18" charset="0"/>
              </a:rPr>
            </a:br>
            <a:endParaRPr lang="uk-UA" sz="4000" spc="31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272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>
            <a:normAutofit lnSpcReduction="10000"/>
          </a:bodyPr>
          <a:lstStyle/>
          <a:p>
            <a:pPr lvl="0"/>
            <a:r>
              <a:rPr lang="uk-UA" b="1" dirty="0" smtClean="0"/>
              <a:t>Номенклатура</a:t>
            </a:r>
            <a:r>
              <a:rPr lang="uk-UA" dirty="0" smtClean="0"/>
              <a:t> справ </a:t>
            </a:r>
            <a:r>
              <a:rPr lang="uk-UA" b="1" dirty="0" smtClean="0"/>
              <a:t>призначена</a:t>
            </a:r>
            <a:endParaRPr lang="uk-UA" dirty="0" smtClean="0"/>
          </a:p>
          <a:p>
            <a:pPr lvl="0">
              <a:buNone/>
            </a:pPr>
            <a:r>
              <a:rPr lang="uk-UA" dirty="0" smtClean="0"/>
              <a:t>   для встановлення в установі </a:t>
            </a:r>
            <a:r>
              <a:rPr lang="uk-UA" b="1" dirty="0" smtClean="0"/>
              <a:t>єдиного порядку формування справ;</a:t>
            </a:r>
          </a:p>
          <a:p>
            <a:pPr lvl="0">
              <a:buNone/>
            </a:pPr>
            <a:endParaRPr lang="uk-UA" dirty="0" smtClean="0"/>
          </a:p>
          <a:p>
            <a:pPr lvl="0"/>
            <a:r>
              <a:rPr lang="uk-UA" dirty="0" smtClean="0"/>
              <a:t>забезпечення їх </a:t>
            </a:r>
            <a:r>
              <a:rPr lang="uk-UA" b="1" dirty="0" smtClean="0"/>
              <a:t>обліку</a:t>
            </a:r>
            <a:r>
              <a:rPr lang="uk-UA" dirty="0" smtClean="0"/>
              <a:t>;</a:t>
            </a:r>
          </a:p>
          <a:p>
            <a:pPr lvl="0"/>
            <a:endParaRPr lang="uk-UA" dirty="0" smtClean="0"/>
          </a:p>
          <a:p>
            <a:pPr lvl="0"/>
            <a:r>
              <a:rPr lang="uk-UA" dirty="0" smtClean="0"/>
              <a:t>оперативного </a:t>
            </a:r>
            <a:r>
              <a:rPr lang="uk-UA" b="1" dirty="0" smtClean="0"/>
              <a:t>пошуку</a:t>
            </a:r>
            <a:r>
              <a:rPr lang="uk-UA" dirty="0" smtClean="0"/>
              <a:t> документів;</a:t>
            </a:r>
          </a:p>
          <a:p>
            <a:pPr lvl="0"/>
            <a:endParaRPr lang="uk-UA" dirty="0" smtClean="0"/>
          </a:p>
          <a:p>
            <a:pPr lvl="0"/>
            <a:r>
              <a:rPr lang="uk-UA" dirty="0" smtClean="0"/>
              <a:t>визначення </a:t>
            </a:r>
            <a:r>
              <a:rPr lang="uk-UA" b="1" dirty="0" smtClean="0"/>
              <a:t>строків зберігання </a:t>
            </a:r>
            <a:r>
              <a:rPr lang="uk-UA" dirty="0" smtClean="0"/>
              <a:t>справ;</a:t>
            </a:r>
          </a:p>
          <a:p>
            <a:pPr lvl="0"/>
            <a:endParaRPr lang="uk-UA" dirty="0" smtClean="0"/>
          </a:p>
          <a:p>
            <a:pPr lvl="0"/>
            <a:r>
              <a:rPr lang="uk-UA" dirty="0" smtClean="0"/>
              <a:t>є основою для складання </a:t>
            </a:r>
            <a:r>
              <a:rPr lang="uk-UA" b="1" dirty="0" smtClean="0"/>
              <a:t>описів</a:t>
            </a:r>
            <a:r>
              <a:rPr lang="uk-UA" dirty="0" smtClean="0"/>
              <a:t> </a:t>
            </a:r>
            <a:r>
              <a:rPr lang="uk-UA" dirty="0" smtClean="0"/>
              <a:t>справ постійного </a:t>
            </a:r>
            <a:r>
              <a:rPr lang="uk-UA" dirty="0" smtClean="0"/>
              <a:t>та тривалого </a:t>
            </a:r>
            <a:r>
              <a:rPr lang="uk-UA" dirty="0" smtClean="0"/>
              <a:t>зберігання.</a:t>
            </a:r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endParaRPr lang="uk-UA" sz="2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Типова</a:t>
            </a:r>
            <a:r>
              <a:rPr lang="uk-UA" dirty="0" smtClean="0"/>
              <a:t> включає типовий склад справ для установ, однорідних за характером діяльності, </a:t>
            </a:r>
            <a:r>
              <a:rPr lang="uk-UA" b="1" dirty="0" smtClean="0"/>
              <a:t>однаковою структурою,</a:t>
            </a:r>
            <a:r>
              <a:rPr lang="uk-UA" dirty="0" smtClean="0"/>
              <a:t> з єдиною системою індексації кожної справи і є нормативним актом.</a:t>
            </a:r>
          </a:p>
          <a:p>
            <a:r>
              <a:rPr lang="uk-UA" b="1" dirty="0" smtClean="0"/>
              <a:t>Примірна</a:t>
            </a:r>
            <a:r>
              <a:rPr lang="uk-UA" dirty="0" smtClean="0"/>
              <a:t> установлює примірний склад справ для установ, однорідних за характером діяльності, але </a:t>
            </a:r>
            <a:r>
              <a:rPr lang="uk-UA" b="1" dirty="0" smtClean="0"/>
              <a:t>різних за структурою</a:t>
            </a:r>
            <a:r>
              <a:rPr lang="uk-UA" dirty="0" smtClean="0"/>
              <a:t>, і має рекомендаційний характер.</a:t>
            </a:r>
          </a:p>
          <a:p>
            <a:r>
              <a:rPr lang="uk-UA" dirty="0" smtClean="0"/>
              <a:t>Номенклатура справ </a:t>
            </a:r>
            <a:r>
              <a:rPr lang="uk-UA" b="1" dirty="0" smtClean="0"/>
              <a:t>установи.</a:t>
            </a:r>
            <a:endParaRPr lang="uk-UA" b="1" dirty="0" smtClean="0"/>
          </a:p>
          <a:p>
            <a:r>
              <a:rPr lang="uk-UA" dirty="0" smtClean="0"/>
              <a:t>Номенклатура справ </a:t>
            </a:r>
            <a:r>
              <a:rPr lang="uk-UA" b="1" dirty="0" smtClean="0"/>
              <a:t>структурного </a:t>
            </a:r>
            <a:r>
              <a:rPr lang="uk-UA" b="1" dirty="0" smtClean="0"/>
              <a:t>підрозділу.</a:t>
            </a:r>
            <a:endParaRPr lang="uk-UA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+mn-lt"/>
              </a:rPr>
              <a:t>Види </a:t>
            </a:r>
            <a:r>
              <a:rPr lang="uk-UA" dirty="0" err="1" smtClean="0">
                <a:latin typeface="+mn-lt"/>
              </a:rPr>
              <a:t>номенклатур</a:t>
            </a:r>
            <a:r>
              <a:rPr lang="uk-UA" dirty="0" smtClean="0">
                <a:latin typeface="+mn-lt"/>
              </a:rPr>
              <a:t> справ</a:t>
            </a:r>
            <a:endParaRPr lang="uk-UA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Розробляється </a:t>
            </a:r>
            <a:r>
              <a:rPr lang="uk-UA" b="1" dirty="0" smtClean="0"/>
              <a:t>не пізніше 15 листопада поточного року</a:t>
            </a:r>
            <a:r>
              <a:rPr lang="uk-UA" dirty="0" smtClean="0"/>
              <a:t> посадовою особою, відповідальною за </a:t>
            </a:r>
            <a:r>
              <a:rPr lang="uk-UA" dirty="0" smtClean="0"/>
              <a:t>діловодство.</a:t>
            </a:r>
            <a:endParaRPr lang="uk-UA" dirty="0" smtClean="0"/>
          </a:p>
          <a:p>
            <a:r>
              <a:rPr lang="uk-UA" dirty="0" smtClean="0"/>
              <a:t>До номенклатури справ включаються, як правило, </a:t>
            </a:r>
            <a:r>
              <a:rPr lang="uk-UA" b="1" dirty="0" smtClean="0"/>
              <a:t>оригінали документів</a:t>
            </a:r>
            <a:r>
              <a:rPr lang="uk-UA" dirty="0" smtClean="0"/>
              <a:t>. За рішенням ЕК установи до номенклатури справ можуть включатися </a:t>
            </a:r>
            <a:r>
              <a:rPr lang="uk-UA" b="1" dirty="0" smtClean="0"/>
              <a:t>копії </a:t>
            </a:r>
            <a:r>
              <a:rPr lang="uk-UA" dirty="0" smtClean="0"/>
              <a:t>розпорядчих документі, положення про структурні підрозділи, посадові інструкції </a:t>
            </a:r>
            <a:r>
              <a:rPr lang="uk-UA" b="1" dirty="0" smtClean="0"/>
              <a:t>тощо.</a:t>
            </a:r>
            <a:endParaRPr lang="uk-UA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+mn-lt"/>
              </a:rPr>
              <a:t>Номенклатура справ </a:t>
            </a:r>
            <a:br>
              <a:rPr lang="uk-UA" dirty="0" smtClean="0">
                <a:latin typeface="+mn-lt"/>
              </a:rPr>
            </a:br>
            <a:r>
              <a:rPr lang="uk-UA" dirty="0" smtClean="0">
                <a:latin typeface="+mn-lt"/>
              </a:rPr>
              <a:t>структурного підрозділу</a:t>
            </a:r>
            <a:endParaRPr lang="uk-UA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200" b="1" dirty="0" smtClean="0"/>
              <a:t>Графа 1</a:t>
            </a:r>
            <a:r>
              <a:rPr lang="uk-UA" sz="2200" dirty="0" smtClean="0"/>
              <a:t> – індекс кожної </a:t>
            </a:r>
            <a:r>
              <a:rPr lang="uk-UA" sz="2200" dirty="0" smtClean="0"/>
              <a:t>справи.</a:t>
            </a:r>
            <a:endParaRPr lang="uk-UA" sz="2200" dirty="0" smtClean="0"/>
          </a:p>
          <a:p>
            <a:r>
              <a:rPr lang="uk-UA" sz="2200" b="1" dirty="0" smtClean="0"/>
              <a:t>Графа 2</a:t>
            </a:r>
            <a:r>
              <a:rPr lang="uk-UA" sz="2200" dirty="0" smtClean="0"/>
              <a:t> – заголовок справи (у стислій формі відображається зміст документів справи</a:t>
            </a:r>
            <a:r>
              <a:rPr lang="uk-UA" sz="2200" dirty="0" smtClean="0"/>
              <a:t>).</a:t>
            </a:r>
            <a:endParaRPr lang="uk-UA" sz="2200" dirty="0" smtClean="0"/>
          </a:p>
          <a:p>
            <a:r>
              <a:rPr lang="uk-UA" sz="2200" b="1" dirty="0" smtClean="0"/>
              <a:t>Графа 3</a:t>
            </a:r>
            <a:r>
              <a:rPr lang="uk-UA" sz="2200" dirty="0" smtClean="0"/>
              <a:t> – заповнюється наприкінці календарного року, коли відома кількість сформованих томів, частин </a:t>
            </a:r>
            <a:r>
              <a:rPr lang="uk-UA" sz="2200" dirty="0" smtClean="0"/>
              <a:t>справи.</a:t>
            </a:r>
            <a:endParaRPr lang="uk-UA" sz="2200" dirty="0" smtClean="0"/>
          </a:p>
          <a:p>
            <a:r>
              <a:rPr lang="uk-UA" sz="2200" b="1" dirty="0" smtClean="0"/>
              <a:t>У графі 4</a:t>
            </a:r>
            <a:r>
              <a:rPr lang="uk-UA" sz="2200" dirty="0" smtClean="0"/>
              <a:t>  зазначаються строки зберігання справ, номери статей за типовими (галузевими) переліками </a:t>
            </a:r>
            <a:r>
              <a:rPr lang="uk-UA" sz="2200" dirty="0" smtClean="0"/>
              <a:t>документів.</a:t>
            </a:r>
            <a:endParaRPr lang="uk-UA" sz="2200" dirty="0" smtClean="0"/>
          </a:p>
          <a:p>
            <a:r>
              <a:rPr lang="uk-UA" sz="2200" b="1" dirty="0" smtClean="0"/>
              <a:t>У графі 5</a:t>
            </a:r>
            <a:r>
              <a:rPr lang="uk-UA" sz="2200" dirty="0" smtClean="0"/>
              <a:t>  </a:t>
            </a:r>
            <a:r>
              <a:rPr lang="uk-UA" sz="2200" dirty="0" err="1" smtClean="0"/>
              <a:t>“Примітка”</a:t>
            </a:r>
            <a:r>
              <a:rPr lang="uk-UA" sz="2200" dirty="0" smtClean="0"/>
              <a:t> робляться позначки про перехідні справи; про справи, що ведуться в електронній формі; про посадових осіб, відповідальних за формування справ; про передачу справ до  архіву установи </a:t>
            </a:r>
            <a:r>
              <a:rPr lang="uk-UA" sz="2200" dirty="0" smtClean="0"/>
              <a:t>тощо.</a:t>
            </a:r>
            <a:endParaRPr lang="uk-UA" sz="2200" dirty="0" smtClean="0"/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+mn-lt"/>
              </a:rPr>
              <a:t>Оформлення номенклатури справ</a:t>
            </a:r>
            <a:endParaRPr lang="uk-UA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6020" y="752941"/>
            <a:ext cx="8229600" cy="500718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uk-UA" dirty="0" smtClean="0"/>
          </a:p>
          <a:p>
            <a:pPr>
              <a:lnSpc>
                <a:spcPct val="150000"/>
              </a:lnSpc>
            </a:pPr>
            <a:r>
              <a:rPr lang="uk-UA" sz="3200" dirty="0" smtClean="0"/>
              <a:t>Номенклатура справ структурного підрозділу складається </a:t>
            </a:r>
            <a:r>
              <a:rPr lang="uk-UA" sz="3200" b="1" dirty="0" smtClean="0"/>
              <a:t>у двох примірниках. </a:t>
            </a:r>
            <a:r>
              <a:rPr lang="uk-UA" sz="3200" dirty="0" smtClean="0"/>
              <a:t>Один примірник номенклатури  передається в архівний </a:t>
            </a:r>
            <a:r>
              <a:rPr lang="uk-UA" sz="3200" dirty="0" smtClean="0"/>
              <a:t>сектор.</a:t>
            </a:r>
            <a:endParaRPr lang="uk-UA" sz="3200" dirty="0" smtClean="0"/>
          </a:p>
          <a:p>
            <a:pPr>
              <a:lnSpc>
                <a:spcPct val="150000"/>
              </a:lnSpc>
              <a:buNone/>
            </a:pPr>
            <a:endParaRPr lang="uk-UA" sz="2400" dirty="0" smtClean="0"/>
          </a:p>
          <a:p>
            <a:pPr>
              <a:lnSpc>
                <a:spcPct val="150000"/>
              </a:lnSpc>
            </a:pPr>
            <a:r>
              <a:rPr lang="uk-UA" sz="3200" dirty="0" smtClean="0"/>
              <a:t>Для використання в роботі структурні підрозділи отримують засвідчені в установленому порядку </a:t>
            </a:r>
            <a:r>
              <a:rPr lang="uk-UA" sz="3200" b="1" dirty="0" smtClean="0"/>
              <a:t>витяги</a:t>
            </a:r>
            <a:r>
              <a:rPr lang="uk-UA" sz="3200" dirty="0" smtClean="0"/>
              <a:t> з відповідних розділів затвердженої номенклатури справ </a:t>
            </a:r>
            <a:r>
              <a:rPr lang="uk-UA" sz="3200" dirty="0" smtClean="0"/>
              <a:t>установи.</a:t>
            </a:r>
            <a:endParaRPr lang="uk-UA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73911" y="1211909"/>
            <a:ext cx="8401080" cy="450034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dirty="0" smtClean="0"/>
              <a:t>Протягом року структурні підрозділи забезпечують ведення </a:t>
            </a:r>
            <a:r>
              <a:rPr lang="uk-UA" dirty="0" err="1" smtClean="0"/>
              <a:t>номенклатур</a:t>
            </a:r>
            <a:r>
              <a:rPr lang="uk-UA" dirty="0" smtClean="0"/>
              <a:t> справ, зокрема </a:t>
            </a:r>
            <a:r>
              <a:rPr lang="uk-UA" b="1" dirty="0" smtClean="0"/>
              <a:t>за необхідності  вносять </a:t>
            </a:r>
            <a:r>
              <a:rPr lang="uk-UA" dirty="0" smtClean="0"/>
              <a:t>до них за погодженням з архівним сектором  </a:t>
            </a:r>
            <a:r>
              <a:rPr lang="uk-UA" b="1" dirty="0" smtClean="0"/>
              <a:t>нові справи</a:t>
            </a:r>
            <a:r>
              <a:rPr lang="uk-UA" dirty="0" smtClean="0"/>
              <a:t>, не передбачені чинною номенклатурою справ, застосовуючи при цьому </a:t>
            </a:r>
            <a:r>
              <a:rPr lang="uk-UA" b="1" dirty="0" smtClean="0"/>
              <a:t>резервні номери </a:t>
            </a:r>
            <a:r>
              <a:rPr lang="uk-UA" dirty="0" smtClean="0"/>
              <a:t>наприкінці </a:t>
            </a:r>
            <a:r>
              <a:rPr lang="uk-UA" dirty="0" smtClean="0"/>
              <a:t>номенклатури.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662184"/>
          </a:xfrm>
        </p:spPr>
        <p:txBody>
          <a:bodyPr>
            <a:normAutofit fontScale="62500" lnSpcReduction="20000"/>
          </a:bodyPr>
          <a:lstStyle/>
          <a:p>
            <a:endParaRPr lang="uk-UA" dirty="0" smtClean="0"/>
          </a:p>
          <a:p>
            <a:pPr>
              <a:lnSpc>
                <a:spcPct val="220000"/>
              </a:lnSpc>
            </a:pPr>
            <a:r>
              <a:rPr lang="uk-UA" sz="5100" b="1" dirty="0" smtClean="0"/>
              <a:t>Наприкінці року </a:t>
            </a:r>
            <a:r>
              <a:rPr lang="uk-UA" sz="5100" dirty="0" smtClean="0"/>
              <a:t>номенклатура справ обов’язково закривається </a:t>
            </a:r>
            <a:r>
              <a:rPr lang="uk-UA" sz="5100" b="1" dirty="0" smtClean="0"/>
              <a:t>підсумковим записом</a:t>
            </a:r>
            <a:r>
              <a:rPr lang="uk-UA" sz="5100" dirty="0" smtClean="0"/>
              <a:t>. </a:t>
            </a:r>
            <a:endParaRPr lang="uk-UA" sz="5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07051"/>
          </a:xfrm>
        </p:spPr>
        <p:txBody>
          <a:bodyPr/>
          <a:lstStyle/>
          <a:p>
            <a:pPr algn="just"/>
            <a:r>
              <a:rPr lang="uk-UA" dirty="0" smtClean="0"/>
              <a:t>    Про затвердження Правил організації діловодства та </a:t>
            </a:r>
            <a:r>
              <a:rPr lang="uk-UA" dirty="0" smtClean="0"/>
              <a:t>архівного зберігання </a:t>
            </a:r>
            <a:r>
              <a:rPr lang="uk-UA" dirty="0" smtClean="0"/>
              <a:t>документів у державних </a:t>
            </a:r>
            <a:r>
              <a:rPr lang="uk-UA" dirty="0" err="1" smtClean="0"/>
              <a:t>органнах</a:t>
            </a:r>
            <a:r>
              <a:rPr lang="uk-UA" dirty="0" smtClean="0"/>
              <a:t>, </a:t>
            </a:r>
            <a:r>
              <a:rPr lang="uk-UA" dirty="0" err="1" smtClean="0"/>
              <a:t>органанх</a:t>
            </a:r>
            <a:r>
              <a:rPr lang="uk-UA" dirty="0" smtClean="0"/>
              <a:t> місцевого самоврядування, на підприємствах, в установах і організаціях // Наказ. - 18.06.2015. - № 1000/5.- Розділ </a:t>
            </a:r>
            <a:r>
              <a:rPr lang="en-US" dirty="0" smtClean="0"/>
              <a:t>IV, </a:t>
            </a:r>
            <a:r>
              <a:rPr lang="uk-UA" dirty="0" err="1" smtClean="0"/>
              <a:t>гл</a:t>
            </a:r>
            <a:r>
              <a:rPr lang="uk-UA" dirty="0" smtClean="0"/>
              <a:t>.</a:t>
            </a:r>
            <a:r>
              <a:rPr lang="en-US" dirty="0" smtClean="0"/>
              <a:t>1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+mn-lt"/>
              </a:rPr>
              <a:t>Джерело інформації</a:t>
            </a:r>
            <a:endParaRPr lang="uk-UA" dirty="0"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597</TotalTime>
  <Words>383</Words>
  <Application>Microsoft Office PowerPoint</Application>
  <PresentationFormat>Экран (4:3)</PresentationFormat>
  <Paragraphs>43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                              СКЛАДАННЯ НОМЕНКЛАТУРИ СПРАВ СТРУКТУРНИМИ ПІДРОЗДІЛАМИ </vt:lpstr>
      <vt:lpstr> </vt:lpstr>
      <vt:lpstr>Види номенклатур справ</vt:lpstr>
      <vt:lpstr>Номенклатура справ  структурного підрозділу</vt:lpstr>
      <vt:lpstr>Оформлення номенклатури справ</vt:lpstr>
      <vt:lpstr>Слайд 6</vt:lpstr>
      <vt:lpstr>Слайд 7</vt:lpstr>
      <vt:lpstr>Слайд 8</vt:lpstr>
      <vt:lpstr>Джерело інформації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50</cp:revision>
  <dcterms:created xsi:type="dcterms:W3CDTF">2020-01-16T09:49:31Z</dcterms:created>
  <dcterms:modified xsi:type="dcterms:W3CDTF">2024-04-11T11:54:57Z</dcterms:modified>
</cp:coreProperties>
</file>