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2"/>
  </p:notesMasterIdLst>
  <p:sldIdLst>
    <p:sldId id="291" r:id="rId2"/>
    <p:sldId id="289" r:id="rId3"/>
    <p:sldId id="290" r:id="rId4"/>
    <p:sldId id="320" r:id="rId5"/>
    <p:sldId id="321" r:id="rId6"/>
    <p:sldId id="275" r:id="rId7"/>
    <p:sldId id="322" r:id="rId8"/>
    <p:sldId id="323" r:id="rId9"/>
    <p:sldId id="324" r:id="rId10"/>
    <p:sldId id="325" r:id="rId11"/>
    <p:sldId id="303" r:id="rId12"/>
    <p:sldId id="305" r:id="rId13"/>
    <p:sldId id="306" r:id="rId14"/>
    <p:sldId id="326" r:id="rId15"/>
    <p:sldId id="311" r:id="rId16"/>
    <p:sldId id="312" r:id="rId17"/>
    <p:sldId id="259" r:id="rId18"/>
    <p:sldId id="309" r:id="rId19"/>
    <p:sldId id="277" r:id="rId20"/>
    <p:sldId id="313" r:id="rId21"/>
    <p:sldId id="314" r:id="rId22"/>
    <p:sldId id="315" r:id="rId23"/>
    <p:sldId id="318" r:id="rId24"/>
    <p:sldId id="316" r:id="rId25"/>
    <p:sldId id="317" r:id="rId26"/>
    <p:sldId id="310" r:id="rId27"/>
    <p:sldId id="319" r:id="rId28"/>
    <p:sldId id="264" r:id="rId29"/>
    <p:sldId id="263" r:id="rId30"/>
    <p:sldId id="261" r:id="rId31"/>
    <p:sldId id="262" r:id="rId32"/>
    <p:sldId id="300" r:id="rId33"/>
    <p:sldId id="297" r:id="rId34"/>
    <p:sldId id="265" r:id="rId35"/>
    <p:sldId id="278" r:id="rId36"/>
    <p:sldId id="301" r:id="rId37"/>
    <p:sldId id="302" r:id="rId38"/>
    <p:sldId id="307" r:id="rId39"/>
    <p:sldId id="280" r:id="rId40"/>
    <p:sldId id="327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A22F3-7C0D-43A6-8759-CDE44DFA0810}" type="datetimeFigureOut">
              <a:rPr lang="uk-UA" smtClean="0"/>
              <a:t>30.08.2023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96C42-B929-4E96-A32F-C26C51C1C17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0608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96C42-B929-4E96-A32F-C26C51C1C177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1457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904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108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6529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806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3474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25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224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829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087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327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565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283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523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908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649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68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683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zakon.rada.gov.ua/laws/show/957-2021-%D0%BF#Text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zakon.rada.gov.ua/laws/show/z0794-10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zakon.rada.gov.ua/laws/show/88-2017-%D0%BF#n8" TargetMode="External"/><Relationship Id="rId2" Type="http://schemas.openxmlformats.org/officeDocument/2006/relationships/hyperlink" Target="https://zakon.rada.gov.ua/rada/show/v0609729-18#Text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ircenter.gov.ua/" TargetMode="External"/><Relationship Id="rId2" Type="http://schemas.openxmlformats.org/officeDocument/2006/relationships/hyperlink" Target="https://zakon.rada.gov.ua/laws/show/957-2021-%D0%BF#n88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naurok.com.ua/upgrade/inclusive" TargetMode="External"/><Relationship Id="rId2" Type="http://schemas.openxmlformats.org/officeDocument/2006/relationships/hyperlink" Target="https://zakon.rada.gov.ua/laws/show/463-20#Tex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5406">
            <a:off x="355362" y="3647402"/>
            <a:ext cx="1734026" cy="1572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200124" y="1196752"/>
            <a:ext cx="51113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/>
              <a:t>Взаємодія </a:t>
            </a:r>
            <a:r>
              <a:rPr lang="uk-UA" sz="3000" b="1" dirty="0" err="1"/>
              <a:t>інклюзивно</a:t>
            </a:r>
            <a:r>
              <a:rPr lang="uk-UA" sz="3000" b="1" dirty="0"/>
              <a:t>-ресурсного центру та закладів освіти з питань організації навчання для дітей з особливими освітніми </a:t>
            </a:r>
            <a:r>
              <a:rPr lang="uk-UA" sz="3000" b="1" dirty="0" smtClean="0"/>
              <a:t>потребами</a:t>
            </a:r>
            <a:r>
              <a:rPr lang="en-US" sz="3000" b="1" dirty="0" smtClean="0"/>
              <a:t>. </a:t>
            </a:r>
            <a:endParaRPr lang="ru-RU" sz="3200" b="1" dirty="0"/>
          </a:p>
        </p:txBody>
      </p:sp>
      <p:pic>
        <p:nvPicPr>
          <p:cNvPr id="6" name="Picture 2" descr="Нет описания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63" y="1346407"/>
            <a:ext cx="1578040" cy="1578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04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51520" y="1409157"/>
            <a:ext cx="27462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Психологія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2951" y="116632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b="1" smtClean="0"/>
              <a:t>Фахівці (консультанти) працюють за такими напрямами роботи:</a:t>
            </a:r>
            <a:endParaRPr lang="uk-UA" b="1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347864" y="1417868"/>
            <a:ext cx="4176464" cy="115212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uk-UA" sz="2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Оцінка когнітивної та емоційно-вольової сфер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На зображенні може бути: меблі та у приміщенні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11" y="2276872"/>
            <a:ext cx="3450201" cy="229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061" y="2311152"/>
            <a:ext cx="2576986" cy="34359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4410273"/>
            <a:ext cx="3256384" cy="24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44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11306"/>
            <a:ext cx="7848872" cy="1320800"/>
          </a:xfrm>
        </p:spPr>
        <p:txBody>
          <a:bodyPr>
            <a:noAutofit/>
          </a:bodyPr>
          <a:lstStyle/>
          <a:p>
            <a:r>
              <a:rPr lang="uk-UA" sz="2000" b="1" dirty="0"/>
              <a:t>Також, </a:t>
            </a:r>
            <a:r>
              <a:rPr lang="uk-UA" sz="2000" b="1" dirty="0" err="1"/>
              <a:t>інклюзивно</a:t>
            </a:r>
            <a:r>
              <a:rPr lang="uk-UA" sz="2000" b="1" dirty="0"/>
              <a:t>-ресурсний центр оснащений комплектом сучасних </a:t>
            </a:r>
            <a:r>
              <a:rPr lang="uk-UA" sz="2000" b="1" dirty="0" err="1"/>
              <a:t>психодіагностичних</a:t>
            </a:r>
            <a:r>
              <a:rPr lang="uk-UA" sz="2000" b="1" dirty="0"/>
              <a:t> </a:t>
            </a:r>
            <a:r>
              <a:rPr lang="uk-UA" sz="2000" b="1" dirty="0" err="1"/>
              <a:t>методик</a:t>
            </a:r>
            <a:r>
              <a:rPr lang="uk-UA" sz="2000" b="1" dirty="0"/>
              <a:t>, що відповідають світовим стандартам: методика </a:t>
            </a:r>
            <a:r>
              <a:rPr lang="uk-UA" sz="2000" b="1" dirty="0" err="1"/>
              <a:t>Векслера</a:t>
            </a:r>
            <a:r>
              <a:rPr lang="uk-UA" sz="2000" b="1" dirty="0"/>
              <a:t>, WISC-IV, Leiter-3, Conners-3, </a:t>
            </a:r>
            <a:r>
              <a:rPr lang="uk-UA" sz="2000" b="1" dirty="0" err="1"/>
              <a:t>Casd</a:t>
            </a:r>
            <a:r>
              <a:rPr lang="uk-UA" sz="2000" b="1" dirty="0"/>
              <a:t>, PEP-3. </a:t>
            </a:r>
            <a:endParaRPr lang="en-US" sz="20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51521" y="1532106"/>
            <a:ext cx="8280920" cy="4509257"/>
          </a:xfrm>
        </p:spPr>
        <p:txBody>
          <a:bodyPr>
            <a:normAutofit/>
          </a:bodyPr>
          <a:lstStyle/>
          <a:p>
            <a:pPr lvl="0"/>
            <a:r>
              <a:rPr lang="uk-UA" dirty="0"/>
              <a:t>об’єктивно оцінити інтелект і його відповідність віковим нормативам (слабкі і сильні сторони розумового розвитку, труднощі в навчанні,   розумова обдарованість);</a:t>
            </a:r>
            <a:endParaRPr lang="en-US" dirty="0"/>
          </a:p>
          <a:p>
            <a:pPr lvl="0"/>
            <a:r>
              <a:rPr lang="uk-UA" dirty="0"/>
              <a:t>оцінити ефективність надання психолого-педагогічних, корекційно-</a:t>
            </a:r>
            <a:r>
              <a:rPr lang="uk-UA" dirty="0" err="1"/>
              <a:t>розвиткових</a:t>
            </a:r>
            <a:r>
              <a:rPr lang="uk-UA" dirty="0"/>
              <a:t> послуг дитині, відслідкувати динаміку її розвитку;</a:t>
            </a:r>
            <a:endParaRPr lang="en-US" dirty="0"/>
          </a:p>
          <a:p>
            <a:pPr lvl="0"/>
            <a:r>
              <a:rPr lang="uk-UA" dirty="0"/>
              <a:t>оцінити поведінкові прояви та здібності дітей,  характер соціальної взаємодії,  атипового спілкування,   виявити </a:t>
            </a:r>
            <a:r>
              <a:rPr lang="uk-UA" dirty="0" err="1"/>
              <a:t>соматосенсорні</a:t>
            </a:r>
            <a:r>
              <a:rPr lang="uk-UA" dirty="0"/>
              <a:t> порушення та проблеми з увагою та безпекою;</a:t>
            </a:r>
            <a:endParaRPr lang="en-US" dirty="0"/>
          </a:p>
          <a:p>
            <a:pPr lvl="0"/>
            <a:r>
              <a:rPr lang="uk-UA" dirty="0"/>
              <a:t>оцінити «зону найближчого розвитку» та скласти індивідуальну програму  розвитку.</a:t>
            </a:r>
            <a:endParaRPr lang="en-US" dirty="0"/>
          </a:p>
          <a:p>
            <a:endParaRPr lang="en-US" dirty="0"/>
          </a:p>
        </p:txBody>
      </p:sp>
      <p:pic>
        <p:nvPicPr>
          <p:cNvPr id="7170" name="Picture 2" descr="Немає опису світлини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21319"/>
            <a:ext cx="3384376" cy="190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Немає опису світлини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68673" y="3718103"/>
            <a:ext cx="2058994" cy="366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95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023" y="425035"/>
            <a:ext cx="7418785" cy="1930400"/>
          </a:xfrm>
        </p:spPr>
        <p:txBody>
          <a:bodyPr>
            <a:normAutofit fontScale="90000"/>
          </a:bodyPr>
          <a:lstStyle/>
          <a:p>
            <a:r>
              <a:rPr lang="en-US" dirty="0"/>
              <a:t>   </a:t>
            </a:r>
            <a:r>
              <a:rPr lang="uk-UA" dirty="0"/>
              <a:t> </a:t>
            </a:r>
            <a:r>
              <a:rPr lang="uk-UA" sz="2700" b="1" dirty="0"/>
              <a:t>З метою підвищення ефективності діяльності </a:t>
            </a:r>
            <a:r>
              <a:rPr lang="uk-UA" sz="2700" b="1" dirty="0" err="1"/>
              <a:t>інклюзивно</a:t>
            </a:r>
            <a:r>
              <a:rPr lang="uk-UA" sz="2700" b="1" dirty="0"/>
              <a:t>-ресурсного центру, застосування єдиних підходів до комплексної оцінки розвитку дітей та ведення електронного реєстру дітей з ООП впроваджено автоматизовану систему ІРЦ</a:t>
            </a:r>
            <a:r>
              <a:rPr lang="en-US" sz="2700" b="1" dirty="0"/>
              <a:t> </a:t>
            </a:r>
            <a:r>
              <a:rPr lang="uk-UA" sz="2700" b="1" dirty="0"/>
              <a:t>(«АС ІРЦ»).</a:t>
            </a:r>
            <a:r>
              <a:rPr lang="uk-UA" sz="2700" dirty="0"/>
              <a:t> </a:t>
            </a:r>
            <a:endParaRPr lang="en-US" sz="27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712" y="3161615"/>
            <a:ext cx="3052186" cy="33432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428050"/>
            <a:ext cx="5472608" cy="307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4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81989" y="260649"/>
            <a:ext cx="7126315" cy="403244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uk-UA" dirty="0"/>
              <a:t>ІРЦ обслуговує </a:t>
            </a:r>
            <a:r>
              <a:rPr lang="uk-UA" dirty="0" smtClean="0"/>
              <a:t> </a:t>
            </a:r>
            <a:r>
              <a:rPr lang="uk-UA" dirty="0"/>
              <a:t>дітей, які проживають  </a:t>
            </a:r>
            <a:r>
              <a:rPr lang="uk-UA" dirty="0" smtClean="0"/>
              <a:t>в </a:t>
            </a:r>
            <a:r>
              <a:rPr lang="uk-UA" dirty="0" err="1" smtClean="0"/>
              <a:t>Чортківській</a:t>
            </a:r>
            <a:r>
              <a:rPr lang="uk-UA" dirty="0" smtClean="0"/>
              <a:t> громаді  </a:t>
            </a:r>
            <a:r>
              <a:rPr lang="uk-UA" dirty="0"/>
              <a:t>та  </a:t>
            </a:r>
            <a:r>
              <a:rPr lang="uk-UA" dirty="0" smtClean="0"/>
              <a:t> в інших ОТГ</a:t>
            </a:r>
            <a:r>
              <a:rPr lang="ru-RU" dirty="0" smtClean="0"/>
              <a:t>.</a:t>
            </a:r>
            <a:r>
              <a:rPr lang="uk-UA" dirty="0" smtClean="0"/>
              <a:t>   </a:t>
            </a:r>
          </a:p>
          <a:p>
            <a:pPr marL="0" indent="0" algn="ctr">
              <a:buNone/>
            </a:pPr>
            <a:r>
              <a:rPr lang="uk-UA" dirty="0" smtClean="0"/>
              <a:t>Зареєстровано </a:t>
            </a:r>
            <a:r>
              <a:rPr lang="uk-UA" dirty="0"/>
              <a:t>на порталі  системи автоматизації </a:t>
            </a:r>
            <a:r>
              <a:rPr lang="uk-UA" dirty="0" err="1" smtClean="0"/>
              <a:t>інклюзивно</a:t>
            </a:r>
            <a:r>
              <a:rPr lang="uk-UA" dirty="0" smtClean="0"/>
              <a:t>-ресурсного  центру 344 </a:t>
            </a:r>
            <a:r>
              <a:rPr lang="uk-UA" dirty="0"/>
              <a:t>заяви від батьків щодо проведення комплексної оцінки  дітей з особливими освітніми потребами, з них </a:t>
            </a:r>
            <a:r>
              <a:rPr lang="uk-UA" dirty="0" smtClean="0"/>
              <a:t>182 дитини  </a:t>
            </a:r>
            <a:r>
              <a:rPr lang="uk-UA" dirty="0"/>
              <a:t>з </a:t>
            </a:r>
            <a:r>
              <a:rPr lang="uk-UA" dirty="0" err="1"/>
              <a:t>Чортківської</a:t>
            </a:r>
            <a:r>
              <a:rPr lang="uk-UA" dirty="0"/>
              <a:t> ОТГ </a:t>
            </a:r>
            <a:r>
              <a:rPr lang="uk-UA" dirty="0" smtClean="0"/>
              <a:t>всі </a:t>
            </a:r>
            <a:r>
              <a:rPr lang="uk-UA" dirty="0"/>
              <a:t>вони отримали комплексну оцінку. </a:t>
            </a:r>
            <a:endParaRPr lang="ru-RU" dirty="0"/>
          </a:p>
          <a:p>
            <a:pPr marL="0" indent="0" algn="ctr">
              <a:buNone/>
            </a:pPr>
            <a:r>
              <a:rPr lang="ru-RU" dirty="0" err="1" smtClean="0"/>
              <a:t>Інклюзивне</a:t>
            </a:r>
            <a:r>
              <a:rPr lang="ru-RU" dirty="0" smtClean="0"/>
              <a:t> </a:t>
            </a:r>
            <a:r>
              <a:rPr lang="ru-RU" dirty="0" err="1" smtClean="0"/>
              <a:t>навчання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організовано</a:t>
            </a:r>
            <a:r>
              <a:rPr lang="ru-RU" dirty="0" smtClean="0"/>
              <a:t> для 39 </a:t>
            </a:r>
            <a:r>
              <a:rPr lang="ru-RU" dirty="0" err="1"/>
              <a:t>дітей</a:t>
            </a:r>
            <a:r>
              <a:rPr lang="ru-RU" dirty="0"/>
              <a:t> в </a:t>
            </a:r>
            <a:r>
              <a:rPr lang="ru-RU" dirty="0" smtClean="0"/>
              <a:t>     </a:t>
            </a:r>
            <a:r>
              <a:rPr lang="ru-RU" dirty="0" err="1" smtClean="0"/>
              <a:t>Чортківській</a:t>
            </a:r>
            <a:r>
              <a:rPr lang="ru-RU" dirty="0" smtClean="0"/>
              <a:t> </a:t>
            </a:r>
            <a:r>
              <a:rPr lang="ru-RU" dirty="0"/>
              <a:t>ОТГ.</a:t>
            </a:r>
          </a:p>
          <a:p>
            <a:r>
              <a:rPr lang="ru-RU" dirty="0"/>
              <a:t>2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підтримки</a:t>
            </a:r>
            <a:r>
              <a:rPr lang="ru-RU" dirty="0"/>
              <a:t> -4 </a:t>
            </a:r>
            <a:r>
              <a:rPr lang="ru-RU" dirty="0" err="1"/>
              <a:t>дитини</a:t>
            </a:r>
            <a:endParaRPr lang="ru-RU" dirty="0"/>
          </a:p>
          <a:p>
            <a:r>
              <a:rPr lang="ru-RU" dirty="0"/>
              <a:t>3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підтримки</a:t>
            </a:r>
            <a:r>
              <a:rPr lang="ru-RU" dirty="0"/>
              <a:t> -25 </a:t>
            </a:r>
            <a:r>
              <a:rPr lang="ru-RU" dirty="0" err="1"/>
              <a:t>дітей</a:t>
            </a:r>
            <a:endParaRPr lang="ru-RU" dirty="0"/>
          </a:p>
          <a:p>
            <a:r>
              <a:rPr lang="ru-RU" dirty="0"/>
              <a:t>4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підтримки</a:t>
            </a:r>
            <a:r>
              <a:rPr lang="ru-RU" dirty="0"/>
              <a:t> - 9 </a:t>
            </a:r>
            <a:r>
              <a:rPr lang="ru-RU" dirty="0" err="1"/>
              <a:t>дітей</a:t>
            </a:r>
            <a:endParaRPr lang="ru-RU" dirty="0"/>
          </a:p>
          <a:p>
            <a:r>
              <a:rPr lang="ru-RU" dirty="0"/>
              <a:t>5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підтримки</a:t>
            </a:r>
            <a:r>
              <a:rPr lang="ru-RU" dirty="0"/>
              <a:t> - 1 </a:t>
            </a:r>
            <a:r>
              <a:rPr lang="ru-RU" dirty="0" err="1"/>
              <a:t>дитина</a:t>
            </a:r>
            <a:endParaRPr lang="ru-RU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8194" name="Picture 2" descr="На зображенні може бути: 2 людини та у приміщенні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293096"/>
            <a:ext cx="2808313" cy="210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На зображенні може бути: 2 людини та люди навчаютьс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462294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На зображенні може бути: 2 людини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5" b="25248"/>
          <a:stretch/>
        </p:blipFill>
        <p:spPr bwMode="auto">
          <a:xfrm>
            <a:off x="5954152" y="4484920"/>
            <a:ext cx="2161818" cy="219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96" y="1844824"/>
            <a:ext cx="1965967" cy="261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6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b="1" dirty="0" smtClean="0"/>
              <a:t>Корекційно-розвиткові </a:t>
            </a:r>
          </a:p>
          <a:p>
            <a:r>
              <a:rPr lang="uk-UA" b="1" dirty="0" smtClean="0"/>
              <a:t>заняття:</a:t>
            </a:r>
            <a:endParaRPr lang="uk-UA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772816"/>
            <a:ext cx="4032448" cy="3024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3202" y="1257246"/>
            <a:ext cx="2859990" cy="35776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0109" y="4077072"/>
            <a:ext cx="3231983" cy="24260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818" y="4337720"/>
            <a:ext cx="3360373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36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err="1"/>
              <a:t>Організація</a:t>
            </a:r>
            <a:r>
              <a:rPr lang="ru-RU" sz="2800" b="1" dirty="0"/>
              <a:t> </a:t>
            </a:r>
            <a:r>
              <a:rPr lang="ru-RU" sz="2800" b="1" dirty="0" err="1"/>
              <a:t>інклюзивного</a:t>
            </a:r>
            <a:r>
              <a:rPr lang="ru-RU" sz="2800" b="1" dirty="0"/>
              <a:t> </a:t>
            </a:r>
            <a:r>
              <a:rPr lang="ru-RU" sz="2800" b="1" dirty="0" err="1" smtClean="0"/>
              <a:t>навчання</a:t>
            </a:r>
            <a:r>
              <a:rPr lang="ru-RU" sz="2800" b="1" dirty="0" smtClean="0"/>
              <a:t> в </a:t>
            </a:r>
            <a:r>
              <a:rPr lang="ru-RU" sz="2800" b="1" dirty="0" err="1" smtClean="0"/>
              <a:t>закладі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освіти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відповідно</a:t>
            </a:r>
            <a:r>
              <a:rPr lang="ru-RU" sz="2800" b="1" dirty="0" smtClean="0"/>
              <a:t> до </a:t>
            </a:r>
            <a:r>
              <a:rPr lang="ru-RU" sz="2800" b="1" dirty="0" err="1" smtClean="0"/>
              <a:t>особливих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освітніх</a:t>
            </a:r>
            <a:r>
              <a:rPr lang="ru-RU" sz="2800" b="1" dirty="0" smtClean="0"/>
              <a:t> потреб </a:t>
            </a:r>
            <a:r>
              <a:rPr lang="ru-RU" sz="2800" b="1" dirty="0" err="1" smtClean="0"/>
              <a:t>учнів</a:t>
            </a:r>
            <a:r>
              <a:rPr lang="ru-RU" sz="2800" b="1" dirty="0" smtClean="0"/>
              <a:t> з </a:t>
            </a:r>
            <a:r>
              <a:rPr lang="ru-RU" sz="2800" b="1" dirty="0" err="1" smtClean="0"/>
              <a:t>урахування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визначеного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рівня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підтримки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7307" y="3068960"/>
            <a:ext cx="6959029" cy="3024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Перший </a:t>
            </a:r>
            <a:r>
              <a:rPr lang="ru-RU" b="1" dirty="0" err="1"/>
              <a:t>рівень</a:t>
            </a:r>
            <a:r>
              <a:rPr lang="ru-RU" b="1" dirty="0"/>
              <a:t> </a:t>
            </a:r>
            <a:r>
              <a:rPr lang="ru-RU" b="1" dirty="0" err="1"/>
              <a:t>підтримки</a:t>
            </a:r>
            <a:r>
              <a:rPr lang="ru-RU" dirty="0"/>
              <a:t> </a:t>
            </a:r>
            <a:r>
              <a:rPr lang="ru-RU" dirty="0" err="1"/>
              <a:t>надається</a:t>
            </a:r>
            <a:r>
              <a:rPr lang="ru-RU" dirty="0"/>
              <a:t> школярам,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поодинокі</a:t>
            </a:r>
            <a:r>
              <a:rPr lang="ru-RU" dirty="0"/>
              <a:t>, </a:t>
            </a:r>
            <a:r>
              <a:rPr lang="ru-RU" dirty="0" err="1"/>
              <a:t>незначні</a:t>
            </a:r>
            <a:r>
              <a:rPr lang="ru-RU" dirty="0"/>
              <a:t> </a:t>
            </a:r>
            <a:r>
              <a:rPr lang="ru-RU" dirty="0" err="1"/>
              <a:t>труднощі</a:t>
            </a:r>
            <a:r>
              <a:rPr lang="ru-RU" dirty="0"/>
              <a:t> І </a:t>
            </a:r>
            <a:r>
              <a:rPr lang="ru-RU" dirty="0" err="1"/>
              <a:t>ступеня</a:t>
            </a:r>
            <a:r>
              <a:rPr lang="ru-RU" dirty="0"/>
              <a:t> </a:t>
            </a:r>
            <a:r>
              <a:rPr lang="ru-RU" dirty="0" err="1"/>
              <a:t>прояву</a:t>
            </a:r>
            <a:r>
              <a:rPr lang="ru-RU" dirty="0"/>
              <a:t> (</a:t>
            </a:r>
            <a:r>
              <a:rPr lang="ru-RU" dirty="0" err="1"/>
              <a:t>інклюзивний</a:t>
            </a:r>
            <a:r>
              <a:rPr lang="ru-RU" dirty="0"/>
              <a:t> </a:t>
            </a:r>
            <a:r>
              <a:rPr lang="ru-RU" dirty="0" err="1"/>
              <a:t>клас</a:t>
            </a:r>
            <a:r>
              <a:rPr lang="ru-RU" dirty="0"/>
              <a:t> не </a:t>
            </a:r>
            <a:r>
              <a:rPr lang="ru-RU" dirty="0" err="1"/>
              <a:t>створюється</a:t>
            </a:r>
            <a:r>
              <a:rPr lang="ru-RU" dirty="0"/>
              <a:t>). </a:t>
            </a:r>
            <a:r>
              <a:rPr lang="ru-RU" dirty="0" err="1"/>
              <a:t>Рішення</a:t>
            </a:r>
            <a:r>
              <a:rPr lang="ru-RU" dirty="0"/>
              <a:t> закладу </a:t>
            </a:r>
            <a:r>
              <a:rPr lang="ru-RU" dirty="0" err="1"/>
              <a:t>освіти</a:t>
            </a:r>
            <a:r>
              <a:rPr lang="ru-RU" dirty="0"/>
              <a:t> </a:t>
            </a:r>
            <a:r>
              <a:rPr lang="ru-RU" dirty="0" err="1"/>
              <a:t>приймається</a:t>
            </a:r>
            <a:r>
              <a:rPr lang="ru-RU" dirty="0"/>
              <a:t> на </a:t>
            </a:r>
            <a:r>
              <a:rPr lang="ru-RU" dirty="0" err="1"/>
              <a:t>підставі</a:t>
            </a:r>
            <a:r>
              <a:rPr lang="ru-RU" dirty="0"/>
              <a:t> таких </a:t>
            </a:r>
            <a:r>
              <a:rPr lang="ru-RU" dirty="0" err="1"/>
              <a:t>документів</a:t>
            </a:r>
            <a:r>
              <a:rPr lang="ru-RU" dirty="0"/>
              <a:t>:</a:t>
            </a:r>
          </a:p>
          <a:p>
            <a:pPr marL="0" indent="0">
              <a:buNone/>
            </a:pPr>
            <a:r>
              <a:rPr lang="ru-RU" dirty="0" smtClean="0"/>
              <a:t> • </a:t>
            </a:r>
            <a:r>
              <a:rPr lang="ru-RU" dirty="0" err="1"/>
              <a:t>письмова</a:t>
            </a:r>
            <a:r>
              <a:rPr lang="ru-RU" dirty="0"/>
              <a:t> </a:t>
            </a:r>
            <a:r>
              <a:rPr lang="ru-RU" dirty="0" err="1"/>
              <a:t>заява</a:t>
            </a:r>
            <a:r>
              <a:rPr lang="ru-RU" dirty="0"/>
              <a:t> </a:t>
            </a:r>
            <a:r>
              <a:rPr lang="ru-RU" dirty="0" err="1"/>
              <a:t>батьків</a:t>
            </a:r>
            <a:r>
              <a:rPr lang="ru-RU" dirty="0"/>
              <a:t> (у </a:t>
            </a:r>
            <a:r>
              <a:rPr lang="ru-RU" dirty="0" err="1"/>
              <a:t>довільній</a:t>
            </a:r>
            <a:r>
              <a:rPr lang="ru-RU" dirty="0"/>
              <a:t> </a:t>
            </a:r>
            <a:r>
              <a:rPr lang="ru-RU" dirty="0" err="1"/>
              <a:t>формі</a:t>
            </a:r>
            <a:r>
              <a:rPr lang="ru-RU" dirty="0"/>
              <a:t>);</a:t>
            </a:r>
          </a:p>
          <a:p>
            <a:pPr marL="0" indent="0">
              <a:buNone/>
            </a:pPr>
            <a:r>
              <a:rPr lang="ru-RU" dirty="0" smtClean="0"/>
              <a:t> • </a:t>
            </a:r>
            <a:r>
              <a:rPr lang="ru-RU" dirty="0"/>
              <a:t>протокол </a:t>
            </a:r>
            <a:r>
              <a:rPr lang="ru-RU" dirty="0" err="1"/>
              <a:t>оцінки</a:t>
            </a:r>
            <a:r>
              <a:rPr lang="ru-RU" dirty="0"/>
              <a:t> потреби </a:t>
            </a:r>
            <a:r>
              <a:rPr lang="ru-RU" dirty="0" err="1"/>
              <a:t>учня</a:t>
            </a:r>
            <a:r>
              <a:rPr lang="ru-RU" dirty="0"/>
              <a:t> в </a:t>
            </a:r>
            <a:r>
              <a:rPr lang="ru-RU" dirty="0" err="1"/>
              <a:t>наданні</a:t>
            </a:r>
            <a:r>
              <a:rPr lang="ru-RU" dirty="0"/>
              <a:t> </a:t>
            </a:r>
            <a:r>
              <a:rPr lang="ru-RU" dirty="0" err="1"/>
              <a:t>підтримки</a:t>
            </a:r>
            <a:r>
              <a:rPr lang="ru-RU" dirty="0"/>
              <a:t> у </a:t>
            </a:r>
            <a:r>
              <a:rPr lang="ru-RU" dirty="0" err="1"/>
              <a:t>закладі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(</a:t>
            </a:r>
            <a:r>
              <a:rPr lang="ru-RU" b="1" dirty="0" err="1">
                <a:hlinkClick r:id="rId2"/>
              </a:rPr>
              <a:t>додаток</a:t>
            </a:r>
            <a:r>
              <a:rPr lang="ru-RU" b="1" dirty="0">
                <a:hlinkClick r:id="rId2"/>
              </a:rPr>
              <a:t> 2 до Порядку</a:t>
            </a:r>
            <a:r>
              <a:rPr lang="ru-RU" dirty="0"/>
              <a:t>)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висновку</a:t>
            </a:r>
            <a:r>
              <a:rPr lang="ru-RU" dirty="0"/>
              <a:t> ІРЦ. 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6079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764704"/>
            <a:ext cx="6626698" cy="34563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err="1"/>
              <a:t>Підтримка</a:t>
            </a:r>
            <a:r>
              <a:rPr lang="ru-RU" sz="2000" b="1" dirty="0"/>
              <a:t> другого-</a:t>
            </a:r>
            <a:r>
              <a:rPr lang="ru-RU" sz="2000" b="1" dirty="0" err="1"/>
              <a:t>п’ятого</a:t>
            </a:r>
            <a:r>
              <a:rPr lang="ru-RU" sz="2000" b="1" dirty="0"/>
              <a:t> </a:t>
            </a:r>
            <a:r>
              <a:rPr lang="ru-RU" sz="2000" b="1" dirty="0" err="1"/>
              <a:t>рівнів</a:t>
            </a:r>
            <a:r>
              <a:rPr lang="ru-RU" sz="2000" dirty="0"/>
              <a:t> </a:t>
            </a:r>
            <a:r>
              <a:rPr lang="ru-RU" sz="2000" dirty="0" err="1"/>
              <a:t>надається</a:t>
            </a:r>
            <a:r>
              <a:rPr lang="ru-RU" sz="2000" dirty="0"/>
              <a:t> </a:t>
            </a:r>
            <a:r>
              <a:rPr lang="ru-RU" sz="2000" dirty="0" err="1"/>
              <a:t>учням</a:t>
            </a:r>
            <a:r>
              <a:rPr lang="ru-RU" sz="2000" dirty="0"/>
              <a:t>, </a:t>
            </a:r>
            <a:r>
              <a:rPr lang="ru-RU" sz="2000" dirty="0" err="1"/>
              <a:t>які</a:t>
            </a:r>
            <a:r>
              <a:rPr lang="ru-RU" sz="2000" dirty="0"/>
              <a:t> </a:t>
            </a:r>
            <a:r>
              <a:rPr lang="ru-RU" sz="2000" dirty="0" err="1"/>
              <a:t>мають</a:t>
            </a:r>
            <a:r>
              <a:rPr lang="ru-RU" sz="2000" dirty="0"/>
              <a:t> </a:t>
            </a:r>
            <a:r>
              <a:rPr lang="ru-RU" sz="2000" dirty="0" err="1"/>
              <a:t>бар’єри</a:t>
            </a:r>
            <a:r>
              <a:rPr lang="ru-RU" sz="2000" dirty="0"/>
              <a:t> в </a:t>
            </a:r>
            <a:r>
              <a:rPr lang="ru-RU" sz="2000" dirty="0" err="1"/>
              <a:t>різних</a:t>
            </a:r>
            <a:r>
              <a:rPr lang="ru-RU" sz="2000" dirty="0"/>
              <a:t> сферах </a:t>
            </a:r>
            <a:r>
              <a:rPr lang="ru-RU" sz="2000" dirty="0" err="1"/>
              <a:t>розвитку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перешкоджають</a:t>
            </a:r>
            <a:r>
              <a:rPr lang="ru-RU" sz="2000" dirty="0"/>
              <a:t> </a:t>
            </a:r>
            <a:r>
              <a:rPr lang="ru-RU" sz="2000" dirty="0" err="1"/>
              <a:t>успішному</a:t>
            </a:r>
            <a:r>
              <a:rPr lang="ru-RU" sz="2000" dirty="0"/>
              <a:t> </a:t>
            </a:r>
            <a:r>
              <a:rPr lang="ru-RU" sz="2000" dirty="0" err="1"/>
              <a:t>функціонуванню</a:t>
            </a:r>
            <a:r>
              <a:rPr lang="ru-RU" sz="2000" dirty="0"/>
              <a:t>. </a:t>
            </a:r>
            <a:r>
              <a:rPr lang="ru-RU" sz="2000" dirty="0" err="1"/>
              <a:t>Керівник</a:t>
            </a:r>
            <a:r>
              <a:rPr lang="ru-RU" sz="2000" dirty="0"/>
              <a:t> закладу </a:t>
            </a:r>
            <a:r>
              <a:rPr lang="ru-RU" sz="2000" dirty="0" err="1"/>
              <a:t>освіти</a:t>
            </a:r>
            <a:r>
              <a:rPr lang="ru-RU" sz="2000" dirty="0"/>
              <a:t> </a:t>
            </a:r>
            <a:r>
              <a:rPr lang="ru-RU" sz="2000" dirty="0" err="1"/>
              <a:t>формує</a:t>
            </a:r>
            <a:r>
              <a:rPr lang="ru-RU" sz="2000" dirty="0"/>
              <a:t> </a:t>
            </a:r>
            <a:r>
              <a:rPr lang="ru-RU" sz="2000" dirty="0" err="1"/>
              <a:t>інклюзивний</a:t>
            </a:r>
            <a:r>
              <a:rPr lang="ru-RU" sz="2000" dirty="0"/>
              <a:t> </a:t>
            </a:r>
            <a:r>
              <a:rPr lang="ru-RU" sz="2000" dirty="0" err="1"/>
              <a:t>клас</a:t>
            </a:r>
            <a:r>
              <a:rPr lang="ru-RU" sz="2000" dirty="0"/>
              <a:t> на </a:t>
            </a:r>
            <a:r>
              <a:rPr lang="ru-RU" sz="2000" dirty="0" err="1"/>
              <a:t>підставі</a:t>
            </a:r>
            <a:r>
              <a:rPr lang="ru-RU" sz="2000" dirty="0"/>
              <a:t> заяви одного з </a:t>
            </a:r>
            <a:r>
              <a:rPr lang="ru-RU" sz="2000" dirty="0" err="1"/>
              <a:t>батьків</a:t>
            </a:r>
            <a:r>
              <a:rPr lang="ru-RU" sz="2000" dirty="0"/>
              <a:t> </a:t>
            </a:r>
            <a:r>
              <a:rPr lang="ru-RU" sz="2000" dirty="0" err="1"/>
              <a:t>учня</a:t>
            </a:r>
            <a:r>
              <a:rPr lang="ru-RU" sz="2000" dirty="0"/>
              <a:t> та </a:t>
            </a:r>
            <a:r>
              <a:rPr lang="ru-RU" sz="2000" dirty="0" err="1"/>
              <a:t>висновку</a:t>
            </a:r>
            <a:r>
              <a:rPr lang="ru-RU" sz="2000" dirty="0"/>
              <a:t> ІРЦ про </a:t>
            </a:r>
            <a:r>
              <a:rPr lang="ru-RU" sz="2000" dirty="0" err="1"/>
              <a:t>комплексну</a:t>
            </a:r>
            <a:r>
              <a:rPr lang="ru-RU" sz="2000" dirty="0"/>
              <a:t> психолого-</a:t>
            </a:r>
            <a:r>
              <a:rPr lang="ru-RU" sz="2000" dirty="0" err="1"/>
              <a:t>педагогічну</a:t>
            </a:r>
            <a:r>
              <a:rPr lang="ru-RU" sz="2000" dirty="0"/>
              <a:t> </a:t>
            </a:r>
            <a:r>
              <a:rPr lang="ru-RU" sz="2000" dirty="0" err="1"/>
              <a:t>оцінку</a:t>
            </a:r>
            <a:r>
              <a:rPr lang="ru-RU" sz="2000" dirty="0"/>
              <a:t> </a:t>
            </a:r>
            <a:r>
              <a:rPr lang="ru-RU" sz="2000" dirty="0" err="1"/>
              <a:t>розвитку</a:t>
            </a:r>
            <a:r>
              <a:rPr lang="ru-RU" sz="2000" dirty="0"/>
              <a:t> школяра. У </a:t>
            </a:r>
            <a:r>
              <a:rPr lang="ru-RU" sz="2000" dirty="0" err="1"/>
              <a:t>період</a:t>
            </a:r>
            <a:r>
              <a:rPr lang="ru-RU" sz="2000" dirty="0"/>
              <a:t> </a:t>
            </a:r>
            <a:r>
              <a:rPr lang="ru-RU" sz="2000" dirty="0" err="1"/>
              <a:t>воєнного</a:t>
            </a:r>
            <a:r>
              <a:rPr lang="ru-RU" sz="2000" dirty="0"/>
              <a:t> стану заклад </a:t>
            </a:r>
            <a:r>
              <a:rPr lang="ru-RU" sz="2000" dirty="0" err="1"/>
              <a:t>освіти</a:t>
            </a:r>
            <a:r>
              <a:rPr lang="ru-RU" sz="2000" dirty="0"/>
              <a:t> не </a:t>
            </a:r>
            <a:r>
              <a:rPr lang="ru-RU" sz="2000" dirty="0" err="1"/>
              <a:t>може</a:t>
            </a:r>
            <a:r>
              <a:rPr lang="ru-RU" sz="2000" dirty="0"/>
              <a:t> </a:t>
            </a:r>
            <a:r>
              <a:rPr lang="ru-RU" sz="2000" dirty="0" err="1"/>
              <a:t>відмовити</a:t>
            </a:r>
            <a:r>
              <a:rPr lang="ru-RU" sz="2000" dirty="0"/>
              <a:t> в </a:t>
            </a:r>
            <a:r>
              <a:rPr lang="ru-RU" sz="2000" dirty="0" err="1"/>
              <a:t>організації</a:t>
            </a:r>
            <a:r>
              <a:rPr lang="ru-RU" sz="2000" dirty="0"/>
              <a:t> </a:t>
            </a:r>
            <a:r>
              <a:rPr lang="ru-RU" sz="2000" dirty="0" err="1"/>
              <a:t>інклюзивного</a:t>
            </a:r>
            <a:r>
              <a:rPr lang="ru-RU" sz="2000" dirty="0"/>
              <a:t> </a:t>
            </a:r>
            <a:r>
              <a:rPr lang="ru-RU" sz="2000" dirty="0" err="1"/>
              <a:t>навчання</a:t>
            </a:r>
            <a:r>
              <a:rPr lang="ru-RU" sz="2000" dirty="0"/>
              <a:t>, а </a:t>
            </a:r>
            <a:r>
              <a:rPr lang="ru-RU" sz="2000" dirty="0" err="1"/>
              <a:t>гранична</a:t>
            </a:r>
            <a:r>
              <a:rPr lang="ru-RU" sz="2000" dirty="0"/>
              <a:t> </a:t>
            </a:r>
            <a:r>
              <a:rPr lang="ru-RU" sz="2000" dirty="0" err="1"/>
              <a:t>кількість</a:t>
            </a:r>
            <a:r>
              <a:rPr lang="ru-RU" sz="2000" dirty="0"/>
              <a:t> таких в </a:t>
            </a:r>
            <a:r>
              <a:rPr lang="ru-RU" sz="2000" dirty="0" err="1"/>
              <a:t>інклюзивних</a:t>
            </a:r>
            <a:r>
              <a:rPr lang="ru-RU" sz="2000" dirty="0"/>
              <a:t> </a:t>
            </a:r>
            <a:r>
              <a:rPr lang="ru-RU" sz="2000" dirty="0" err="1"/>
              <a:t>класах</a:t>
            </a:r>
            <a:r>
              <a:rPr lang="ru-RU" sz="2000" dirty="0"/>
              <a:t>, </a:t>
            </a:r>
            <a:r>
              <a:rPr lang="ru-RU" sz="2000" dirty="0" err="1"/>
              <a:t>визначена</a:t>
            </a:r>
            <a:r>
              <a:rPr lang="ru-RU" sz="2000" dirty="0"/>
              <a:t> Порядком, не </a:t>
            </a:r>
            <a:r>
              <a:rPr lang="ru-RU" sz="2000" dirty="0" err="1"/>
              <a:t>застосовується</a:t>
            </a:r>
            <a:r>
              <a:rPr lang="ru-RU" sz="2000" dirty="0"/>
              <a:t>.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7584" y="4202330"/>
            <a:ext cx="5618586" cy="2480674"/>
          </a:xfrm>
          <a:prstGeom prst="roundRect">
            <a:avLst>
              <a:gd name="adj" fmla="val 10000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" b="-1000"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32316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916832"/>
          </a:xfrm>
        </p:spPr>
        <p:txBody>
          <a:bodyPr>
            <a:normAutofit/>
          </a:bodyPr>
          <a:lstStyle/>
          <a:p>
            <a:r>
              <a:rPr lang="uk-UA" sz="2400" dirty="0">
                <a:solidFill>
                  <a:schemeClr val="tx1"/>
                </a:solidFill>
              </a:rPr>
              <a:t>Ф</a:t>
            </a:r>
            <a:r>
              <a:rPr lang="uk-UA" sz="2400" dirty="0" smtClean="0">
                <a:solidFill>
                  <a:schemeClr val="tx1"/>
                </a:solidFill>
              </a:rPr>
              <a:t>ахівці (консультанти) та асистент вчителя працюють в </a:t>
            </a:r>
            <a:r>
              <a:rPr lang="ru-RU" sz="2400" dirty="0" err="1" smtClean="0">
                <a:solidFill>
                  <a:schemeClr val="tx1"/>
                </a:solidFill>
                <a:effectLst/>
              </a:rPr>
              <a:t>автоматизованій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effectLst/>
              </a:rPr>
              <a:t>системі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effectLst/>
              </a:rPr>
              <a:t>інклюзивно-ресурсних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effectLst/>
              </a:rPr>
              <a:t>центрів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8352928" cy="469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699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994"/>
    </mc:Choice>
    <mc:Fallback xmlns="">
      <p:transition advTm="399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/>
              <a:t>Документи</a:t>
            </a:r>
            <a:r>
              <a:rPr lang="ru-RU" b="1" dirty="0"/>
              <a:t> для </a:t>
            </a:r>
            <a:r>
              <a:rPr lang="ru-RU" b="1" dirty="0" err="1"/>
              <a:t>зарахування</a:t>
            </a:r>
            <a:r>
              <a:rPr lang="ru-RU" b="1" dirty="0"/>
              <a:t> </a:t>
            </a:r>
            <a:r>
              <a:rPr lang="ru-RU" b="1" dirty="0" err="1"/>
              <a:t>учнів</a:t>
            </a:r>
            <a:r>
              <a:rPr lang="ru-RU" b="1" dirty="0"/>
              <a:t> з ООП до закладу </a:t>
            </a:r>
            <a:r>
              <a:rPr lang="ru-RU" b="1" dirty="0" err="1"/>
              <a:t>освіти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dirty="0"/>
              <a:t>з</a:t>
            </a:r>
            <a:r>
              <a:rPr lang="ru-RU" dirty="0" err="1" smtClean="0"/>
              <a:t>аяви</a:t>
            </a:r>
            <a:r>
              <a:rPr lang="ru-RU" dirty="0" smtClean="0"/>
              <a:t> </a:t>
            </a:r>
            <a:r>
              <a:rPr lang="ru-RU" dirty="0"/>
              <a:t>про </a:t>
            </a:r>
            <a:r>
              <a:rPr lang="ru-RU" dirty="0" err="1"/>
              <a:t>зарахування</a:t>
            </a:r>
            <a:r>
              <a:rPr lang="ru-RU" dirty="0"/>
              <a:t> до закладу </a:t>
            </a:r>
            <a:r>
              <a:rPr lang="ru-RU" dirty="0" err="1"/>
              <a:t>освіти</a:t>
            </a:r>
            <a:r>
              <a:rPr lang="ru-RU" dirty="0"/>
              <a:t>, </a:t>
            </a:r>
            <a:r>
              <a:rPr lang="ru-RU" dirty="0" err="1"/>
              <a:t>поданої</a:t>
            </a:r>
            <a:r>
              <a:rPr lang="ru-RU" dirty="0"/>
              <a:t> </a:t>
            </a:r>
            <a:r>
              <a:rPr lang="ru-RU" dirty="0" err="1"/>
              <a:t>особисто</a:t>
            </a:r>
            <a:r>
              <a:rPr lang="ru-RU" dirty="0"/>
              <a:t> (</a:t>
            </a:r>
            <a:r>
              <a:rPr lang="ru-RU" dirty="0" err="1"/>
              <a:t>необхідно</a:t>
            </a:r>
            <a:r>
              <a:rPr lang="ru-RU" dirty="0"/>
              <a:t> </a:t>
            </a:r>
            <a:r>
              <a:rPr lang="ru-RU" dirty="0" err="1"/>
              <a:t>надати</a:t>
            </a:r>
            <a:r>
              <a:rPr lang="ru-RU" dirty="0"/>
              <a:t> документ,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посвідчує</a:t>
            </a:r>
            <a:r>
              <a:rPr lang="ru-RU" dirty="0"/>
              <a:t> особу);</a:t>
            </a:r>
          </a:p>
          <a:p>
            <a:r>
              <a:rPr lang="ru-RU" dirty="0" smtClean="0"/>
              <a:t> </a:t>
            </a:r>
            <a:r>
              <a:rPr lang="ru-RU" dirty="0" err="1"/>
              <a:t>копії</a:t>
            </a:r>
            <a:r>
              <a:rPr lang="ru-RU" dirty="0"/>
              <a:t> </a:t>
            </a:r>
            <a:r>
              <a:rPr lang="ru-RU" dirty="0" err="1"/>
              <a:t>свідоцтва</a:t>
            </a:r>
            <a:r>
              <a:rPr lang="ru-RU" dirty="0"/>
              <a:t> про </a:t>
            </a:r>
            <a:r>
              <a:rPr lang="ru-RU" dirty="0" err="1"/>
              <a:t>народження</a:t>
            </a:r>
            <a:r>
              <a:rPr lang="ru-RU" dirty="0"/>
              <a:t> </a:t>
            </a:r>
            <a:r>
              <a:rPr lang="ru-RU" dirty="0" err="1"/>
              <a:t>дитини</a:t>
            </a:r>
            <a:r>
              <a:rPr lang="ru-RU" dirty="0"/>
              <a:t> (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подання</a:t>
            </a:r>
            <a:r>
              <a:rPr lang="ru-RU" dirty="0"/>
              <a:t> </a:t>
            </a:r>
            <a:r>
              <a:rPr lang="ru-RU" dirty="0" err="1"/>
              <a:t>надається</a:t>
            </a:r>
            <a:r>
              <a:rPr lang="ru-RU" dirty="0"/>
              <a:t> </a:t>
            </a:r>
            <a:r>
              <a:rPr lang="ru-RU" dirty="0" err="1"/>
              <a:t>оригінал</a:t>
            </a:r>
            <a:r>
              <a:rPr lang="ru-RU" dirty="0"/>
              <a:t>);</a:t>
            </a:r>
          </a:p>
          <a:p>
            <a:r>
              <a:rPr lang="ru-RU" dirty="0" smtClean="0"/>
              <a:t> </a:t>
            </a:r>
            <a:r>
              <a:rPr lang="ru-RU" dirty="0" err="1"/>
              <a:t>оригіналу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копії</a:t>
            </a:r>
            <a:r>
              <a:rPr lang="ru-RU" dirty="0"/>
              <a:t> </a:t>
            </a:r>
            <a:r>
              <a:rPr lang="ru-RU" dirty="0" err="1"/>
              <a:t>медичної</a:t>
            </a:r>
            <a:r>
              <a:rPr lang="ru-RU" dirty="0"/>
              <a:t> </a:t>
            </a:r>
            <a:r>
              <a:rPr lang="ru-RU" dirty="0" err="1"/>
              <a:t>довідки</a:t>
            </a:r>
            <a:r>
              <a:rPr lang="ru-RU" dirty="0"/>
              <a:t> за </a:t>
            </a:r>
            <a:r>
              <a:rPr lang="ru-RU" b="1" dirty="0">
                <a:hlinkClick r:id="rId2"/>
              </a:rPr>
              <a:t>формою </a:t>
            </a:r>
            <a:r>
              <a:rPr lang="ru-RU" b="1" dirty="0" err="1">
                <a:hlinkClick r:id="rId2"/>
              </a:rPr>
              <a:t>первинної</a:t>
            </a:r>
            <a:r>
              <a:rPr lang="ru-RU" b="1" dirty="0">
                <a:hlinkClick r:id="rId2"/>
              </a:rPr>
              <a:t> </a:t>
            </a:r>
            <a:r>
              <a:rPr lang="ru-RU" b="1" dirty="0" err="1">
                <a:hlinkClick r:id="rId2"/>
              </a:rPr>
              <a:t>облікової</a:t>
            </a:r>
            <a:r>
              <a:rPr lang="ru-RU" b="1" dirty="0">
                <a:hlinkClick r:id="rId2"/>
              </a:rPr>
              <a:t> </a:t>
            </a:r>
            <a:r>
              <a:rPr lang="ru-RU" b="1" dirty="0" err="1">
                <a:hlinkClick r:id="rId2"/>
              </a:rPr>
              <a:t>документації</a:t>
            </a:r>
            <a:r>
              <a:rPr lang="ru-RU" b="1" dirty="0">
                <a:hlinkClick r:id="rId2"/>
              </a:rPr>
              <a:t> № 086-1/о</a:t>
            </a:r>
            <a:r>
              <a:rPr lang="ru-RU" dirty="0"/>
              <a:t>;</a:t>
            </a:r>
          </a:p>
          <a:p>
            <a:r>
              <a:rPr lang="ru-RU" dirty="0" err="1" smtClean="0"/>
              <a:t>оригіналу</a:t>
            </a:r>
            <a:r>
              <a:rPr lang="ru-RU" dirty="0" smtClean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копії</a:t>
            </a:r>
            <a:r>
              <a:rPr lang="ru-RU" dirty="0"/>
              <a:t> </a:t>
            </a:r>
            <a:r>
              <a:rPr lang="ru-RU" dirty="0" err="1"/>
              <a:t>висновку</a:t>
            </a:r>
            <a:r>
              <a:rPr lang="ru-RU" dirty="0"/>
              <a:t> про психолого-</a:t>
            </a:r>
            <a:r>
              <a:rPr lang="ru-RU" dirty="0" err="1"/>
              <a:t>педагогічну</a:t>
            </a:r>
            <a:r>
              <a:rPr lang="ru-RU" dirty="0"/>
              <a:t> </a:t>
            </a:r>
            <a:r>
              <a:rPr lang="ru-RU" dirty="0" err="1"/>
              <a:t>оцінку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дитини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витягу</a:t>
            </a:r>
            <a:r>
              <a:rPr lang="ru-RU" dirty="0"/>
              <a:t> з протоколу </a:t>
            </a:r>
            <a:r>
              <a:rPr lang="ru-RU" dirty="0" err="1"/>
              <a:t>засідання</a:t>
            </a:r>
            <a:r>
              <a:rPr lang="ru-RU" dirty="0"/>
              <a:t> психолого-медико-</a:t>
            </a:r>
            <a:r>
              <a:rPr lang="ru-RU" dirty="0" err="1"/>
              <a:t>педагогічної</a:t>
            </a:r>
            <a:r>
              <a:rPr lang="ru-RU" dirty="0"/>
              <a:t> </a:t>
            </a:r>
            <a:r>
              <a:rPr lang="ru-RU" dirty="0" err="1"/>
              <a:t>консультації</a:t>
            </a:r>
            <a:r>
              <a:rPr lang="ru-RU" dirty="0"/>
              <a:t> (за </a:t>
            </a:r>
            <a:r>
              <a:rPr lang="ru-RU" dirty="0" err="1"/>
              <a:t>бажанням</a:t>
            </a:r>
            <a:r>
              <a:rPr lang="ru-RU" dirty="0"/>
              <a:t> </a:t>
            </a:r>
            <a:r>
              <a:rPr lang="ru-RU" dirty="0" err="1"/>
              <a:t>батьків</a:t>
            </a:r>
            <a:r>
              <a:rPr lang="ru-RU" dirty="0"/>
              <a:t> </a:t>
            </a:r>
            <a:r>
              <a:rPr lang="ru-RU" dirty="0" err="1"/>
              <a:t>дитини</a:t>
            </a:r>
            <a:r>
              <a:rPr lang="ru-RU" dirty="0"/>
              <a:t>);</a:t>
            </a:r>
          </a:p>
          <a:p>
            <a:r>
              <a:rPr lang="ru-RU" dirty="0" smtClean="0"/>
              <a:t> </a:t>
            </a:r>
            <a:r>
              <a:rPr lang="ru-RU" dirty="0" err="1"/>
              <a:t>оригіналу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копії</a:t>
            </a:r>
            <a:r>
              <a:rPr lang="ru-RU" dirty="0"/>
              <a:t> </a:t>
            </a:r>
            <a:r>
              <a:rPr lang="ru-RU" dirty="0" err="1"/>
              <a:t>відповідного</a:t>
            </a:r>
            <a:r>
              <a:rPr lang="ru-RU" dirty="0"/>
              <a:t> документа про </a:t>
            </a:r>
            <a:r>
              <a:rPr lang="ru-RU" dirty="0" err="1"/>
              <a:t>освіту</a:t>
            </a:r>
            <a:r>
              <a:rPr lang="ru-RU" dirty="0"/>
              <a:t> (за </a:t>
            </a:r>
            <a:r>
              <a:rPr lang="ru-RU" dirty="0" err="1"/>
              <a:t>наявності</a:t>
            </a:r>
            <a:r>
              <a:rPr lang="ru-RU" dirty="0"/>
              <a:t>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0818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800" dirty="0" smtClean="0"/>
              <a:t>Завдання</a:t>
            </a:r>
            <a:r>
              <a:rPr lang="uk-UA" sz="2800" dirty="0"/>
              <a:t>  ІРЦ під час організації інклюзивного навчання в закладах освіти :</a:t>
            </a:r>
            <a:endParaRPr lang="en-US" sz="28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ознайомити учасників команд супроводу з особливими освітніми потребами дитини;</a:t>
            </a:r>
            <a:endParaRPr lang="en-US" dirty="0"/>
          </a:p>
          <a:p>
            <a:r>
              <a:rPr lang="uk-UA" dirty="0" smtClean="0"/>
              <a:t>консультувати </a:t>
            </a:r>
            <a:r>
              <a:rPr lang="uk-UA" dirty="0"/>
              <a:t>та брати участь у підготовці індивідуальної програми розвитку дитини (ІПР);</a:t>
            </a:r>
            <a:endParaRPr lang="en-US" dirty="0"/>
          </a:p>
          <a:p>
            <a:r>
              <a:rPr lang="uk-UA" dirty="0" smtClean="0"/>
              <a:t>здійснювати</a:t>
            </a:r>
            <a:r>
              <a:rPr lang="uk-UA" dirty="0"/>
              <a:t>  поточний (за потребою) і кінцевий (двічі на рік) моніторинг  з метою визначення динаміки її розвитку та необхідності коригування напрямів, умов, змісту надання освітніх послуг, відповідно до ІПР.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2" descr="Адаптація і соціалізація дітей з ООП в умовах дитячо-учнівського колективу  – Управління освіти ММ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653136"/>
            <a:ext cx="3528392" cy="176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94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1435281"/>
            <a:ext cx="3775968" cy="1048295"/>
          </a:xfrm>
        </p:spPr>
        <p:txBody>
          <a:bodyPr>
            <a:normAutofit/>
          </a:bodyPr>
          <a:lstStyle/>
          <a:p>
            <a:r>
              <a:rPr lang="uk-UA" sz="3000" b="1" dirty="0"/>
              <a:t>Основна мета</a:t>
            </a:r>
            <a:r>
              <a:rPr lang="ru-RU" sz="3000" b="1" dirty="0"/>
              <a:t/>
            </a:r>
            <a:br>
              <a:rPr lang="ru-RU" sz="3000" b="1" dirty="0"/>
            </a:br>
            <a:endParaRPr lang="en-US" sz="30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08000" y="2277836"/>
            <a:ext cx="6105072" cy="2272938"/>
          </a:xfrm>
        </p:spPr>
        <p:txBody>
          <a:bodyPr>
            <a:normAutofit lnSpcReduction="10000"/>
          </a:bodyPr>
          <a:lstStyle/>
          <a:p>
            <a:r>
              <a:rPr lang="uk-UA" sz="3000" dirty="0">
                <a:solidFill>
                  <a:srgbClr val="993300"/>
                </a:solidFill>
              </a:rPr>
              <a:t>визначення конкретних навчальних стратегій і підходів до навчання дитини з особливими освітніми </a:t>
            </a:r>
            <a:r>
              <a:rPr lang="uk-UA" sz="3000" dirty="0" smtClean="0">
                <a:solidFill>
                  <a:srgbClr val="993300"/>
                </a:solidFill>
              </a:rPr>
              <a:t>потребами</a:t>
            </a:r>
            <a:endParaRPr lang="ru-RU" sz="3000" dirty="0">
              <a:solidFill>
                <a:srgbClr val="993300"/>
              </a:solidFill>
            </a:endParaRPr>
          </a:p>
          <a:p>
            <a:endParaRPr lang="en-US" sz="3000" dirty="0"/>
          </a:p>
        </p:txBody>
      </p:sp>
      <p:sp>
        <p:nvSpPr>
          <p:cNvPr id="4" name="Oval 3055"/>
          <p:cNvSpPr>
            <a:spLocks noChangeArrowheads="1"/>
          </p:cNvSpPr>
          <p:nvPr/>
        </p:nvSpPr>
        <p:spPr bwMode="auto">
          <a:xfrm>
            <a:off x="4427984" y="4077072"/>
            <a:ext cx="2448272" cy="1944216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6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Gulim" pitchFamily="34" charset="-127"/>
              <a:cs typeface="Gulim" pitchFamily="34" charset="-127"/>
              <a:sym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3023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Документація</a:t>
            </a:r>
            <a:r>
              <a:rPr lang="ru-RU" b="1" dirty="0"/>
              <a:t> </a:t>
            </a:r>
            <a:r>
              <a:rPr lang="ru-RU" b="1" dirty="0" err="1"/>
              <a:t>адміністрації</a:t>
            </a:r>
            <a:r>
              <a:rPr lang="ru-RU" b="1" dirty="0"/>
              <a:t> закладу </a:t>
            </a:r>
            <a:r>
              <a:rPr lang="ru-RU" b="1" dirty="0" err="1"/>
              <a:t>освіти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584" y="1930400"/>
            <a:ext cx="6721720" cy="409088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1. Наказ про </a:t>
            </a:r>
            <a:r>
              <a:rPr lang="ru-RU" dirty="0" err="1"/>
              <a:t>організацію</a:t>
            </a:r>
            <a:r>
              <a:rPr lang="ru-RU" dirty="0"/>
              <a:t> </a:t>
            </a:r>
            <a:r>
              <a:rPr lang="ru-RU" dirty="0" err="1"/>
              <a:t>класу</a:t>
            </a:r>
            <a:r>
              <a:rPr lang="ru-RU" dirty="0"/>
              <a:t> з </a:t>
            </a:r>
            <a:r>
              <a:rPr lang="ru-RU" dirty="0" err="1"/>
              <a:t>інклюзивним</a:t>
            </a:r>
            <a:r>
              <a:rPr lang="ru-RU" dirty="0"/>
              <a:t> </a:t>
            </a:r>
            <a:r>
              <a:rPr lang="ru-RU" dirty="0" err="1"/>
              <a:t>навчанням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2 </a:t>
            </a:r>
            <a:r>
              <a:rPr lang="ru-RU" dirty="0" err="1"/>
              <a:t>Шкільна</a:t>
            </a:r>
            <a:r>
              <a:rPr lang="ru-RU" dirty="0"/>
              <a:t> мережа, </a:t>
            </a:r>
            <a:r>
              <a:rPr lang="ru-RU" dirty="0" err="1"/>
              <a:t>погоджена</a:t>
            </a:r>
            <a:r>
              <a:rPr lang="ru-RU" dirty="0"/>
              <a:t> з </a:t>
            </a:r>
            <a:r>
              <a:rPr lang="ru-RU" dirty="0" err="1"/>
              <a:t>відповідним</a:t>
            </a:r>
            <a:r>
              <a:rPr lang="ru-RU" dirty="0"/>
              <a:t> органом </a:t>
            </a:r>
            <a:r>
              <a:rPr lang="ru-RU" dirty="0" err="1"/>
              <a:t>управління</a:t>
            </a:r>
            <a:r>
              <a:rPr lang="ru-RU" dirty="0"/>
              <a:t> </a:t>
            </a:r>
            <a:r>
              <a:rPr lang="ru-RU" dirty="0" err="1"/>
              <a:t>освітою</a:t>
            </a:r>
            <a:r>
              <a:rPr lang="ru-RU" dirty="0"/>
              <a:t>. </a:t>
            </a:r>
          </a:p>
          <a:p>
            <a:pPr marL="0" indent="0">
              <a:buNone/>
            </a:pPr>
            <a:r>
              <a:rPr lang="ru-RU" dirty="0"/>
              <a:t>3. </a:t>
            </a:r>
            <a:r>
              <a:rPr lang="ru-RU" dirty="0" err="1"/>
              <a:t>Положення</a:t>
            </a:r>
            <a:r>
              <a:rPr lang="ru-RU" dirty="0"/>
              <a:t> про Команду психолого-</a:t>
            </a:r>
            <a:r>
              <a:rPr lang="ru-RU" dirty="0" err="1"/>
              <a:t>педагогічного</a:t>
            </a:r>
            <a:r>
              <a:rPr lang="ru-RU" dirty="0"/>
              <a:t> </a:t>
            </a:r>
            <a:r>
              <a:rPr lang="ru-RU" dirty="0" err="1"/>
              <a:t>супроводу</a:t>
            </a:r>
            <a:r>
              <a:rPr lang="ru-RU" dirty="0"/>
              <a:t> </a:t>
            </a:r>
            <a:r>
              <a:rPr lang="ru-RU" dirty="0" err="1"/>
              <a:t>здобувачів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з ООП, </a:t>
            </a:r>
            <a:r>
              <a:rPr lang="ru-RU" dirty="0" err="1"/>
              <a:t>розроблене</a:t>
            </a:r>
            <a:r>
              <a:rPr lang="ru-RU" dirty="0"/>
              <a:t> на </a:t>
            </a:r>
            <a:r>
              <a:rPr lang="ru-RU" dirty="0" err="1"/>
              <a:t>підставі</a:t>
            </a:r>
            <a:r>
              <a:rPr lang="ru-RU" dirty="0"/>
              <a:t> </a:t>
            </a:r>
            <a:r>
              <a:rPr lang="ru-RU" b="1" dirty="0" err="1">
                <a:hlinkClick r:id="rId2"/>
              </a:rPr>
              <a:t>Примірного</a:t>
            </a:r>
            <a:r>
              <a:rPr lang="ru-RU" b="1" dirty="0">
                <a:hlinkClick r:id="rId2"/>
              </a:rPr>
              <a:t> </a:t>
            </a:r>
            <a:r>
              <a:rPr lang="ru-RU" b="1" dirty="0" err="1">
                <a:hlinkClick r:id="rId2"/>
              </a:rPr>
              <a:t>положення</a:t>
            </a:r>
            <a:r>
              <a:rPr lang="ru-RU" dirty="0"/>
              <a:t>. </a:t>
            </a:r>
          </a:p>
          <a:p>
            <a:pPr marL="0" indent="0">
              <a:buNone/>
            </a:pPr>
            <a:r>
              <a:rPr lang="ru-RU" dirty="0"/>
              <a:t>4. </a:t>
            </a:r>
            <a:r>
              <a:rPr lang="ru-RU" dirty="0" err="1"/>
              <a:t>Графік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 та </a:t>
            </a:r>
            <a:r>
              <a:rPr lang="ru-RU" dirty="0" err="1"/>
              <a:t>посадова</a:t>
            </a:r>
            <a:r>
              <a:rPr lang="ru-RU" dirty="0"/>
              <a:t> </a:t>
            </a:r>
            <a:r>
              <a:rPr lang="ru-RU" dirty="0" err="1"/>
              <a:t>інструкція</a:t>
            </a:r>
            <a:r>
              <a:rPr lang="ru-RU" dirty="0"/>
              <a:t> </a:t>
            </a:r>
            <a:r>
              <a:rPr lang="ru-RU" dirty="0" err="1"/>
              <a:t>асистента</a:t>
            </a:r>
            <a:r>
              <a:rPr lang="ru-RU" dirty="0"/>
              <a:t> </a:t>
            </a:r>
            <a:r>
              <a:rPr lang="ru-RU" dirty="0" err="1"/>
              <a:t>вчителя</a:t>
            </a:r>
            <a:r>
              <a:rPr lang="ru-RU" dirty="0"/>
              <a:t>, яка </a:t>
            </a:r>
            <a:r>
              <a:rPr lang="ru-RU" dirty="0" err="1"/>
              <a:t>має</a:t>
            </a:r>
            <a:r>
              <a:rPr lang="ru-RU" dirty="0"/>
              <a:t> бути </a:t>
            </a:r>
            <a:r>
              <a:rPr lang="ru-RU" dirty="0" err="1"/>
              <a:t>затвердженою</a:t>
            </a:r>
            <a:r>
              <a:rPr lang="ru-RU" dirty="0"/>
              <a:t> та </a:t>
            </a:r>
            <a:r>
              <a:rPr lang="ru-RU" dirty="0" err="1"/>
              <a:t>містити</a:t>
            </a:r>
            <a:r>
              <a:rPr lang="ru-RU" dirty="0"/>
              <a:t> </a:t>
            </a:r>
            <a:r>
              <a:rPr lang="ru-RU" dirty="0" err="1"/>
              <a:t>особистий</a:t>
            </a:r>
            <a:r>
              <a:rPr lang="ru-RU" dirty="0"/>
              <a:t> </a:t>
            </a:r>
            <a:r>
              <a:rPr lang="ru-RU" dirty="0" err="1"/>
              <a:t>підпис</a:t>
            </a:r>
            <a:r>
              <a:rPr lang="ru-RU" dirty="0"/>
              <a:t> та дату </a:t>
            </a:r>
            <a:r>
              <a:rPr lang="ru-RU" dirty="0" err="1"/>
              <a:t>ознайомлення</a:t>
            </a:r>
            <a:r>
              <a:rPr lang="ru-RU" dirty="0"/>
              <a:t> з нею </a:t>
            </a:r>
            <a:r>
              <a:rPr lang="ru-RU" dirty="0" err="1"/>
              <a:t>відповідного</a:t>
            </a:r>
            <a:r>
              <a:rPr lang="ru-RU" dirty="0"/>
              <a:t> </a:t>
            </a:r>
            <a:r>
              <a:rPr lang="ru-RU" dirty="0" err="1"/>
              <a:t>працівника</a:t>
            </a:r>
            <a:r>
              <a:rPr lang="ru-RU" dirty="0"/>
              <a:t>. </a:t>
            </a:r>
          </a:p>
          <a:p>
            <a:pPr marL="0" indent="0">
              <a:buNone/>
            </a:pPr>
            <a:r>
              <a:rPr lang="ru-RU" dirty="0"/>
              <a:t>5. Наказ про </a:t>
            </a:r>
            <a:r>
              <a:rPr lang="ru-RU" dirty="0" err="1"/>
              <a:t>затвердження</a:t>
            </a:r>
            <a:r>
              <a:rPr lang="ru-RU" dirty="0"/>
              <a:t> персонального складу Команду </a:t>
            </a:r>
            <a:r>
              <a:rPr lang="ru-RU" dirty="0" err="1"/>
              <a:t>супроводу</a:t>
            </a:r>
            <a:r>
              <a:rPr lang="ru-RU" dirty="0"/>
              <a:t> для кожного </a:t>
            </a:r>
            <a:r>
              <a:rPr lang="ru-RU" dirty="0" err="1"/>
              <a:t>учня</a:t>
            </a:r>
            <a:r>
              <a:rPr lang="ru-RU" dirty="0"/>
              <a:t> з ООП. </a:t>
            </a:r>
          </a:p>
          <a:p>
            <a:pPr marL="0" indent="0">
              <a:buNone/>
            </a:pPr>
            <a:r>
              <a:rPr lang="ru-RU" dirty="0"/>
              <a:t>6. </a:t>
            </a:r>
            <a:r>
              <a:rPr lang="ru-RU" dirty="0" err="1"/>
              <a:t>Цивільно-правові</a:t>
            </a:r>
            <a:r>
              <a:rPr lang="ru-RU" dirty="0"/>
              <a:t> угоди з </a:t>
            </a:r>
            <a:r>
              <a:rPr lang="ru-RU" dirty="0" err="1"/>
              <a:t>фахівцями</a:t>
            </a:r>
            <a:r>
              <a:rPr lang="ru-RU" dirty="0"/>
              <a:t> для </a:t>
            </a:r>
            <a:r>
              <a:rPr lang="ru-RU" dirty="0" err="1"/>
              <a:t>надання</a:t>
            </a:r>
            <a:r>
              <a:rPr lang="ru-RU" dirty="0"/>
              <a:t> психолого-</a:t>
            </a:r>
            <a:r>
              <a:rPr lang="ru-RU" dirty="0" err="1"/>
              <a:t>педагогічних</a:t>
            </a:r>
            <a:r>
              <a:rPr lang="ru-RU" dirty="0"/>
              <a:t> і корекційно-розвиткових </a:t>
            </a:r>
            <a:r>
              <a:rPr lang="ru-RU" dirty="0" err="1"/>
              <a:t>послуг</a:t>
            </a:r>
            <a:r>
              <a:rPr lang="ru-RU" dirty="0"/>
              <a:t>  у </a:t>
            </a:r>
            <a:r>
              <a:rPr lang="ru-RU" dirty="0" err="1"/>
              <a:t>разі</a:t>
            </a:r>
            <a:r>
              <a:rPr lang="ru-RU" dirty="0"/>
              <a:t> </a:t>
            </a:r>
            <a:r>
              <a:rPr lang="ru-RU" dirty="0" err="1"/>
              <a:t>укладання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закладом </a:t>
            </a:r>
            <a:r>
              <a:rPr lang="ru-RU" dirty="0" err="1"/>
              <a:t>освіти</a:t>
            </a:r>
            <a:r>
              <a:rPr lang="ru-RU" dirty="0"/>
              <a:t> (</a:t>
            </a:r>
            <a:r>
              <a:rPr lang="ru-RU" dirty="0" err="1"/>
              <a:t>умови</a:t>
            </a:r>
            <a:r>
              <a:rPr lang="ru-RU" dirty="0"/>
              <a:t> оплати та </a:t>
            </a:r>
            <a:r>
              <a:rPr lang="ru-RU" dirty="0" err="1"/>
              <a:t>перелік</a:t>
            </a:r>
            <a:r>
              <a:rPr lang="ru-RU" dirty="0"/>
              <a:t> </a:t>
            </a:r>
            <a:r>
              <a:rPr lang="ru-RU" dirty="0" err="1"/>
              <a:t>фахівців</a:t>
            </a:r>
            <a:r>
              <a:rPr lang="ru-RU" dirty="0"/>
              <a:t> </a:t>
            </a:r>
            <a:r>
              <a:rPr lang="ru-RU" dirty="0" err="1"/>
              <a:t>визначені</a:t>
            </a:r>
            <a:r>
              <a:rPr lang="ru-RU" dirty="0"/>
              <a:t> </a:t>
            </a:r>
            <a:r>
              <a:rPr lang="ru-RU" b="1" dirty="0" err="1">
                <a:hlinkClick r:id="rId3"/>
              </a:rPr>
              <a:t>Постановою</a:t>
            </a:r>
            <a:r>
              <a:rPr lang="ru-RU" b="1" dirty="0">
                <a:hlinkClick r:id="rId3"/>
              </a:rPr>
              <a:t> КМУ </a:t>
            </a:r>
            <a:r>
              <a:rPr lang="ru-RU" b="1" dirty="0" err="1">
                <a:hlinkClick r:id="rId3"/>
              </a:rPr>
              <a:t>від</a:t>
            </a:r>
            <a:r>
              <a:rPr lang="ru-RU" b="1" dirty="0">
                <a:hlinkClick r:id="rId3"/>
              </a:rPr>
              <a:t> 14.02.2017 №88 </a:t>
            </a:r>
            <a:r>
              <a:rPr lang="ru-RU" b="1" dirty="0" err="1">
                <a:hlinkClick r:id="rId3"/>
              </a:rPr>
              <a:t>зі</a:t>
            </a:r>
            <a:r>
              <a:rPr lang="ru-RU" b="1" dirty="0">
                <a:hlinkClick r:id="rId3"/>
              </a:rPr>
              <a:t> </a:t>
            </a:r>
            <a:r>
              <a:rPr lang="ru-RU" b="1" dirty="0" err="1">
                <a:hlinkClick r:id="rId3"/>
              </a:rPr>
              <a:t>змінами</a:t>
            </a:r>
            <a:r>
              <a:rPr lang="ru-RU" dirty="0"/>
              <a:t>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4214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4"/>
            <a:ext cx="7416824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7. </a:t>
            </a:r>
            <a:r>
              <a:rPr lang="ru-RU" dirty="0" err="1"/>
              <a:t>Індивідуальна</a:t>
            </a:r>
            <a:r>
              <a:rPr lang="ru-RU" dirty="0"/>
              <a:t> </a:t>
            </a:r>
            <a:r>
              <a:rPr lang="ru-RU" dirty="0" err="1"/>
              <a:t>програма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дитини</a:t>
            </a:r>
            <a:r>
              <a:rPr lang="ru-RU" dirty="0"/>
              <a:t> з ООП.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складання</a:t>
            </a:r>
            <a:r>
              <a:rPr lang="ru-RU" dirty="0"/>
              <a:t> та </a:t>
            </a:r>
            <a:r>
              <a:rPr lang="ru-RU" dirty="0" err="1"/>
              <a:t>реалізації</a:t>
            </a:r>
            <a:r>
              <a:rPr lang="ru-RU" dirty="0"/>
              <a:t> </a:t>
            </a:r>
            <a:r>
              <a:rPr lang="ru-RU" dirty="0" err="1"/>
              <a:t>слід</a:t>
            </a:r>
            <a:r>
              <a:rPr lang="ru-RU" dirty="0"/>
              <a:t> </a:t>
            </a:r>
            <a:r>
              <a:rPr lang="ru-RU" dirty="0" err="1"/>
              <a:t>врахувати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програма</a:t>
            </a:r>
            <a:r>
              <a:rPr lang="ru-RU" dirty="0"/>
              <a:t>:</a:t>
            </a:r>
          </a:p>
          <a:p>
            <a:pPr marL="400050" lvl="1" indent="0">
              <a:buNone/>
            </a:pPr>
            <a:r>
              <a:rPr lang="ru-RU" sz="1800" dirty="0"/>
              <a:t>• </a:t>
            </a:r>
            <a:r>
              <a:rPr lang="ru-RU" sz="1800" dirty="0" err="1"/>
              <a:t>створюється</a:t>
            </a:r>
            <a:r>
              <a:rPr lang="ru-RU" sz="1800" dirty="0"/>
              <a:t> </a:t>
            </a:r>
            <a:r>
              <a:rPr lang="ru-RU" sz="1800" b="1" dirty="0">
                <a:hlinkClick r:id="rId2"/>
              </a:rPr>
              <a:t>за формою</a:t>
            </a:r>
            <a:r>
              <a:rPr lang="ru-RU" sz="1800" dirty="0"/>
              <a:t> </a:t>
            </a:r>
            <a:r>
              <a:rPr lang="ru-RU" sz="1800" dirty="0" err="1"/>
              <a:t>протягом</a:t>
            </a:r>
            <a:r>
              <a:rPr lang="ru-RU" sz="1800" dirty="0"/>
              <a:t> </a:t>
            </a:r>
            <a:r>
              <a:rPr lang="ru-RU" sz="1800" dirty="0" err="1"/>
              <a:t>двох</a:t>
            </a:r>
            <a:r>
              <a:rPr lang="ru-RU" sz="1800" dirty="0"/>
              <a:t> </a:t>
            </a:r>
            <a:r>
              <a:rPr lang="ru-RU" sz="1800" dirty="0" err="1"/>
              <a:t>тижнів</a:t>
            </a:r>
            <a:r>
              <a:rPr lang="ru-RU" sz="1800" dirty="0"/>
              <a:t> </a:t>
            </a:r>
            <a:r>
              <a:rPr lang="ru-RU" sz="1800" dirty="0" err="1"/>
              <a:t>із</a:t>
            </a:r>
            <a:r>
              <a:rPr lang="ru-RU" sz="1800" dirty="0"/>
              <a:t> початку </a:t>
            </a:r>
            <a:r>
              <a:rPr lang="ru-RU" sz="1800" dirty="0" err="1"/>
              <a:t>навчання</a:t>
            </a:r>
            <a:r>
              <a:rPr lang="ru-RU" sz="1800" dirty="0"/>
              <a:t> </a:t>
            </a:r>
            <a:r>
              <a:rPr lang="ru-RU" sz="1800" dirty="0" err="1"/>
              <a:t>учня</a:t>
            </a:r>
            <a:r>
              <a:rPr lang="ru-RU" sz="1800" dirty="0"/>
              <a:t>, </a:t>
            </a:r>
            <a:r>
              <a:rPr lang="ru-RU" sz="1800" dirty="0" err="1"/>
              <a:t>підписується</a:t>
            </a:r>
            <a:r>
              <a:rPr lang="ru-RU" sz="1800" dirty="0"/>
              <a:t> </a:t>
            </a:r>
            <a:r>
              <a:rPr lang="ru-RU" sz="1800" dirty="0" err="1"/>
              <a:t>всіма</a:t>
            </a:r>
            <a:r>
              <a:rPr lang="ru-RU" sz="1800" dirty="0"/>
              <a:t> членами </a:t>
            </a:r>
            <a:r>
              <a:rPr lang="ru-RU" sz="1800" dirty="0" err="1"/>
              <a:t>команди</a:t>
            </a:r>
            <a:r>
              <a:rPr lang="ru-RU" sz="1800" dirty="0"/>
              <a:t> та одним </a:t>
            </a:r>
            <a:r>
              <a:rPr lang="ru-RU" sz="1800" dirty="0" err="1"/>
              <a:t>із</a:t>
            </a:r>
            <a:r>
              <a:rPr lang="ru-RU" sz="1800" dirty="0"/>
              <a:t> </a:t>
            </a:r>
            <a:r>
              <a:rPr lang="ru-RU" sz="1800" dirty="0" err="1"/>
              <a:t>батьків</a:t>
            </a:r>
            <a:r>
              <a:rPr lang="ru-RU" sz="1800" dirty="0"/>
              <a:t> </a:t>
            </a:r>
            <a:r>
              <a:rPr lang="ru-RU" sz="1800" dirty="0" err="1"/>
              <a:t>учня</a:t>
            </a:r>
            <a:r>
              <a:rPr lang="ru-RU" sz="1800" dirty="0"/>
              <a:t> й </a:t>
            </a:r>
            <a:r>
              <a:rPr lang="ru-RU" sz="1800" dirty="0" err="1"/>
              <a:t>затверджується</a:t>
            </a:r>
            <a:r>
              <a:rPr lang="ru-RU" sz="1800" dirty="0"/>
              <a:t> </a:t>
            </a:r>
            <a:r>
              <a:rPr lang="ru-RU" sz="1800" dirty="0" err="1"/>
              <a:t>керівником</a:t>
            </a:r>
            <a:r>
              <a:rPr lang="ru-RU" sz="1800" dirty="0"/>
              <a:t> закладу </a:t>
            </a:r>
            <a:r>
              <a:rPr lang="ru-RU" sz="1800" dirty="0" err="1"/>
              <a:t>освіти</a:t>
            </a:r>
            <a:r>
              <a:rPr lang="ru-RU" sz="1800" dirty="0"/>
              <a:t>;</a:t>
            </a:r>
          </a:p>
          <a:p>
            <a:pPr marL="400050" lvl="1" indent="0">
              <a:buNone/>
            </a:pPr>
            <a:r>
              <a:rPr lang="ru-RU" sz="1800" dirty="0"/>
              <a:t>• </a:t>
            </a:r>
            <a:r>
              <a:rPr lang="ru-RU" sz="1800" dirty="0" err="1"/>
              <a:t>обов'язково</a:t>
            </a:r>
            <a:r>
              <a:rPr lang="ru-RU" sz="1800" dirty="0"/>
              <a:t> </a:t>
            </a:r>
            <a:r>
              <a:rPr lang="ru-RU" sz="1800" dirty="0" err="1"/>
              <a:t>переглядається</a:t>
            </a:r>
            <a:r>
              <a:rPr lang="ru-RU" sz="1800" dirty="0"/>
              <a:t> </a:t>
            </a:r>
            <a:r>
              <a:rPr lang="ru-RU" sz="1800" dirty="0" err="1"/>
              <a:t>принаймні</a:t>
            </a:r>
            <a:r>
              <a:rPr lang="ru-RU" sz="1800" dirty="0"/>
              <a:t> </a:t>
            </a:r>
            <a:r>
              <a:rPr lang="ru-RU" sz="1800" dirty="0" err="1"/>
              <a:t>двічі</a:t>
            </a:r>
            <a:r>
              <a:rPr lang="ru-RU" sz="1800" dirty="0"/>
              <a:t> на </a:t>
            </a:r>
            <a:r>
              <a:rPr lang="ru-RU" sz="1800" dirty="0" err="1"/>
              <a:t>рік</a:t>
            </a:r>
            <a:r>
              <a:rPr lang="ru-RU" sz="1800" dirty="0"/>
              <a:t>, </a:t>
            </a:r>
            <a:r>
              <a:rPr lang="ru-RU" sz="1800" dirty="0" err="1"/>
              <a:t>враховується</a:t>
            </a:r>
            <a:r>
              <a:rPr lang="ru-RU" sz="1800" dirty="0"/>
              <a:t> </a:t>
            </a:r>
            <a:r>
              <a:rPr lang="ru-RU" sz="1800" dirty="0" err="1"/>
              <a:t>всіма</a:t>
            </a:r>
            <a:r>
              <a:rPr lang="ru-RU" sz="1800" dirty="0"/>
              <a:t> </a:t>
            </a:r>
            <a:r>
              <a:rPr lang="ru-RU" sz="1800" dirty="0" err="1"/>
              <a:t>педагогічними</a:t>
            </a:r>
            <a:r>
              <a:rPr lang="ru-RU" sz="1800" dirty="0"/>
              <a:t> </a:t>
            </a:r>
            <a:r>
              <a:rPr lang="ru-RU" sz="1800" dirty="0" err="1"/>
              <a:t>працівниками</a:t>
            </a:r>
            <a:r>
              <a:rPr lang="ru-RU" sz="1800" dirty="0"/>
              <a:t> </a:t>
            </a:r>
            <a:r>
              <a:rPr lang="ru-RU" sz="1800" dirty="0" err="1"/>
              <a:t>під</a:t>
            </a:r>
            <a:r>
              <a:rPr lang="ru-RU" sz="1800" dirty="0"/>
              <a:t> час </a:t>
            </a:r>
            <a:r>
              <a:rPr lang="ru-RU" sz="1800" dirty="0" err="1"/>
              <a:t>освітнього</a:t>
            </a:r>
            <a:r>
              <a:rPr lang="ru-RU" sz="1800" dirty="0"/>
              <a:t> </a:t>
            </a:r>
            <a:r>
              <a:rPr lang="ru-RU" sz="1800" dirty="0" err="1"/>
              <a:t>процесу</a:t>
            </a:r>
            <a:r>
              <a:rPr lang="ru-RU" sz="1800" dirty="0"/>
              <a:t>;</a:t>
            </a:r>
          </a:p>
          <a:p>
            <a:pPr marL="400050" lvl="1" indent="0">
              <a:buNone/>
            </a:pPr>
            <a:r>
              <a:rPr lang="ru-RU" sz="1800" dirty="0"/>
              <a:t>• </a:t>
            </a:r>
            <a:r>
              <a:rPr lang="ru-RU" sz="1800" dirty="0" err="1"/>
              <a:t>зберігається</a:t>
            </a:r>
            <a:r>
              <a:rPr lang="ru-RU" sz="1800" dirty="0"/>
              <a:t> в </a:t>
            </a:r>
            <a:r>
              <a:rPr lang="ru-RU" sz="1800" dirty="0" err="1"/>
              <a:t>особовій</a:t>
            </a:r>
            <a:r>
              <a:rPr lang="ru-RU" sz="1800" dirty="0"/>
              <a:t> </a:t>
            </a:r>
            <a:r>
              <a:rPr lang="ru-RU" sz="1800" dirty="0" err="1"/>
              <a:t>справі</a:t>
            </a:r>
            <a:r>
              <a:rPr lang="ru-RU" sz="1800" dirty="0"/>
              <a:t> </a:t>
            </a:r>
            <a:r>
              <a:rPr lang="ru-RU" sz="1800" dirty="0" err="1"/>
              <a:t>учня</a:t>
            </a:r>
            <a:r>
              <a:rPr lang="ru-RU" sz="1800" dirty="0"/>
              <a:t> три роки. На </a:t>
            </a:r>
            <a:r>
              <a:rPr lang="ru-RU" sz="1800" dirty="0" err="1"/>
              <a:t>вимогу</a:t>
            </a:r>
            <a:r>
              <a:rPr lang="ru-RU" sz="1800" dirty="0"/>
              <a:t> </a:t>
            </a:r>
            <a:r>
              <a:rPr lang="ru-RU" sz="1800" dirty="0" err="1"/>
              <a:t>батьків</a:t>
            </a:r>
            <a:r>
              <a:rPr lang="ru-RU" sz="1800" dirty="0"/>
              <a:t> та в </a:t>
            </a:r>
            <a:r>
              <a:rPr lang="ru-RU" sz="1800" dirty="0" err="1"/>
              <a:t>разі</a:t>
            </a:r>
            <a:r>
              <a:rPr lang="ru-RU" sz="1800" dirty="0"/>
              <a:t> </a:t>
            </a:r>
            <a:r>
              <a:rPr lang="ru-RU" sz="1800" dirty="0" err="1"/>
              <a:t>відрахування</a:t>
            </a:r>
            <a:r>
              <a:rPr lang="ru-RU" sz="1800" dirty="0"/>
              <a:t> </a:t>
            </a:r>
            <a:r>
              <a:rPr lang="ru-RU" sz="1800" dirty="0" err="1"/>
              <a:t>чи</a:t>
            </a:r>
            <a:r>
              <a:rPr lang="ru-RU" sz="1800" dirty="0"/>
              <a:t> </a:t>
            </a:r>
            <a:r>
              <a:rPr lang="ru-RU" sz="1800" dirty="0" err="1"/>
              <a:t>переведення</a:t>
            </a:r>
            <a:r>
              <a:rPr lang="ru-RU" sz="1800" dirty="0"/>
              <a:t> </a:t>
            </a:r>
            <a:r>
              <a:rPr lang="ru-RU" sz="1800" dirty="0" err="1"/>
              <a:t>учня</a:t>
            </a:r>
            <a:r>
              <a:rPr lang="ru-RU" sz="1800" dirty="0"/>
              <a:t> до </a:t>
            </a:r>
            <a:r>
              <a:rPr lang="ru-RU" sz="1800" dirty="0" err="1"/>
              <a:t>іншого</a:t>
            </a:r>
            <a:r>
              <a:rPr lang="ru-RU" sz="1800" dirty="0"/>
              <a:t> закладу </a:t>
            </a:r>
            <a:r>
              <a:rPr lang="ru-RU" sz="1800" dirty="0" err="1"/>
              <a:t>освіти</a:t>
            </a:r>
            <a:r>
              <a:rPr lang="ru-RU" sz="1800" dirty="0"/>
              <a:t>, </a:t>
            </a:r>
            <a:r>
              <a:rPr lang="ru-RU" sz="1800" dirty="0" err="1"/>
              <a:t>їм</a:t>
            </a:r>
            <a:r>
              <a:rPr lang="ru-RU" sz="1800" dirty="0"/>
              <a:t> </a:t>
            </a:r>
            <a:r>
              <a:rPr lang="ru-RU" sz="1800" dirty="0" err="1"/>
              <a:t>видається</a:t>
            </a:r>
            <a:r>
              <a:rPr lang="ru-RU" sz="1800" dirty="0"/>
              <a:t> </a:t>
            </a:r>
            <a:r>
              <a:rPr lang="ru-RU" sz="1800" dirty="0" err="1"/>
              <a:t>її</a:t>
            </a:r>
            <a:r>
              <a:rPr lang="ru-RU" sz="1800" dirty="0"/>
              <a:t> </a:t>
            </a:r>
            <a:r>
              <a:rPr lang="ru-RU" sz="1800" dirty="0" err="1"/>
              <a:t>копія</a:t>
            </a:r>
            <a:r>
              <a:rPr lang="ru-RU" sz="1800" dirty="0"/>
              <a:t>;</a:t>
            </a:r>
          </a:p>
          <a:p>
            <a:pPr marL="400050" lvl="1" indent="0">
              <a:buNone/>
            </a:pPr>
            <a:r>
              <a:rPr lang="ru-RU" sz="1800" dirty="0"/>
              <a:t>• </a:t>
            </a:r>
            <a:r>
              <a:rPr lang="ru-RU" sz="1800" dirty="0" err="1"/>
              <a:t>завантажується</a:t>
            </a:r>
            <a:r>
              <a:rPr lang="ru-RU" sz="1800" dirty="0"/>
              <a:t> до </a:t>
            </a:r>
            <a:r>
              <a:rPr lang="ru-RU" sz="1800" b="1" dirty="0" err="1">
                <a:hlinkClick r:id="rId3"/>
              </a:rPr>
              <a:t>Системи</a:t>
            </a:r>
            <a:r>
              <a:rPr lang="ru-RU" sz="1800" b="1" dirty="0">
                <a:hlinkClick r:id="rId3"/>
              </a:rPr>
              <a:t> </a:t>
            </a:r>
            <a:r>
              <a:rPr lang="ru-RU" sz="1800" b="1" dirty="0" err="1">
                <a:hlinkClick r:id="rId3"/>
              </a:rPr>
              <a:t>автоматизації</a:t>
            </a:r>
            <a:r>
              <a:rPr lang="ru-RU" sz="1800" b="1" dirty="0">
                <a:hlinkClick r:id="rId3"/>
              </a:rPr>
              <a:t> </a:t>
            </a:r>
            <a:r>
              <a:rPr lang="ru-RU" sz="1800" b="1" dirty="0" err="1">
                <a:hlinkClick r:id="rId3"/>
              </a:rPr>
              <a:t>роботи</a:t>
            </a:r>
            <a:r>
              <a:rPr lang="ru-RU" sz="1800" b="1" dirty="0">
                <a:hlinkClick r:id="rId3"/>
              </a:rPr>
              <a:t> </a:t>
            </a:r>
            <a:r>
              <a:rPr lang="ru-RU" sz="1800" b="1" dirty="0" err="1">
                <a:hlinkClick r:id="rId3"/>
              </a:rPr>
              <a:t>інклюзивно-ресурсних</a:t>
            </a:r>
            <a:r>
              <a:rPr lang="ru-RU" sz="1800" b="1" dirty="0">
                <a:hlinkClick r:id="rId3"/>
              </a:rPr>
              <a:t> </a:t>
            </a:r>
            <a:r>
              <a:rPr lang="ru-RU" sz="1800" b="1" dirty="0" err="1">
                <a:hlinkClick r:id="rId3"/>
              </a:rPr>
              <a:t>центрів</a:t>
            </a:r>
            <a:r>
              <a:rPr lang="ru-RU" sz="1800" dirty="0"/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8376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548680"/>
            <a:ext cx="6554690" cy="597666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/>
              <a:t>8. </a:t>
            </a:r>
            <a:r>
              <a:rPr lang="ru-RU" dirty="0" err="1"/>
              <a:t>Розклад</a:t>
            </a:r>
            <a:r>
              <a:rPr lang="ru-RU" dirty="0"/>
              <a:t> </a:t>
            </a:r>
            <a:r>
              <a:rPr lang="ru-RU" dirty="0" err="1"/>
              <a:t>проведення</a:t>
            </a:r>
            <a:r>
              <a:rPr lang="ru-RU" dirty="0"/>
              <a:t> психолого-</a:t>
            </a:r>
            <a:r>
              <a:rPr lang="ru-RU" dirty="0" err="1"/>
              <a:t>педагогічних</a:t>
            </a:r>
            <a:r>
              <a:rPr lang="ru-RU" dirty="0"/>
              <a:t> і корекційно-розвиткових занять.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бути </a:t>
            </a:r>
            <a:r>
              <a:rPr lang="ru-RU" dirty="0" err="1"/>
              <a:t>узгодженим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розкладом</a:t>
            </a:r>
            <a:r>
              <a:rPr lang="ru-RU" dirty="0"/>
              <a:t> </a:t>
            </a:r>
            <a:r>
              <a:rPr lang="ru-RU" dirty="0" err="1"/>
              <a:t>навчальних</a:t>
            </a:r>
            <a:r>
              <a:rPr lang="ru-RU" dirty="0"/>
              <a:t> занять </a:t>
            </a:r>
            <a:r>
              <a:rPr lang="ru-RU" dirty="0" err="1"/>
              <a:t>класу</a:t>
            </a:r>
            <a:r>
              <a:rPr lang="ru-RU" dirty="0"/>
              <a:t>,   </a:t>
            </a:r>
            <a:r>
              <a:rPr lang="ru-RU" dirty="0" err="1"/>
              <a:t>відповідати</a:t>
            </a:r>
            <a:r>
              <a:rPr lang="ru-RU" dirty="0"/>
              <a:t> </a:t>
            </a:r>
            <a:r>
              <a:rPr lang="ru-RU" dirty="0" err="1"/>
              <a:t>педагогічним</a:t>
            </a:r>
            <a:r>
              <a:rPr lang="ru-RU" dirty="0"/>
              <a:t> та </a:t>
            </a:r>
            <a:r>
              <a:rPr lang="ru-RU" dirty="0" err="1"/>
              <a:t>санітарним</a:t>
            </a:r>
            <a:r>
              <a:rPr lang="ru-RU" dirty="0"/>
              <a:t> </a:t>
            </a:r>
            <a:r>
              <a:rPr lang="ru-RU" dirty="0" err="1"/>
              <a:t>вимогам</a:t>
            </a:r>
            <a:r>
              <a:rPr lang="ru-RU" dirty="0"/>
              <a:t> і </a:t>
            </a:r>
            <a:r>
              <a:rPr lang="ru-RU" dirty="0" err="1"/>
              <a:t>враховувати</a:t>
            </a:r>
            <a:r>
              <a:rPr lang="ru-RU" dirty="0"/>
              <a:t> </a:t>
            </a:r>
            <a:r>
              <a:rPr lang="ru-RU" dirty="0" err="1"/>
              <a:t>індивідуальні</a:t>
            </a:r>
            <a:r>
              <a:rPr lang="ru-RU" dirty="0"/>
              <a:t> </a:t>
            </a:r>
            <a:r>
              <a:rPr lang="ru-RU" dirty="0" err="1"/>
              <a:t>особливості</a:t>
            </a:r>
            <a:r>
              <a:rPr lang="ru-RU" dirty="0"/>
              <a:t> </a:t>
            </a:r>
            <a:r>
              <a:rPr lang="ru-RU" dirty="0" err="1"/>
              <a:t>учнів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9. За потреби </a:t>
            </a:r>
            <a:r>
              <a:rPr lang="ru-RU" dirty="0" err="1"/>
              <a:t>індивідуальний</a:t>
            </a:r>
            <a:r>
              <a:rPr lang="ru-RU" dirty="0"/>
              <a:t> </a:t>
            </a:r>
            <a:r>
              <a:rPr lang="ru-RU" dirty="0" err="1"/>
              <a:t>навчальний</a:t>
            </a:r>
            <a:r>
              <a:rPr lang="ru-RU" dirty="0"/>
              <a:t> план для </a:t>
            </a:r>
            <a:r>
              <a:rPr lang="ru-RU" dirty="0" err="1"/>
              <a:t>учнів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ООП (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складається</a:t>
            </a:r>
            <a:r>
              <a:rPr lang="ru-RU" dirty="0"/>
              <a:t> Командою </a:t>
            </a:r>
            <a:r>
              <a:rPr lang="ru-RU" dirty="0" err="1"/>
              <a:t>супроводу</a:t>
            </a:r>
            <a:r>
              <a:rPr lang="ru-RU" dirty="0"/>
              <a:t>, </a:t>
            </a:r>
            <a:r>
              <a:rPr lang="ru-RU" dirty="0" err="1"/>
              <a:t>схвалюється</a:t>
            </a:r>
            <a:r>
              <a:rPr lang="ru-RU" dirty="0"/>
              <a:t> </a:t>
            </a:r>
            <a:r>
              <a:rPr lang="ru-RU" dirty="0" err="1"/>
              <a:t>педагогічною</a:t>
            </a:r>
            <a:r>
              <a:rPr lang="ru-RU" dirty="0"/>
              <a:t> радою та </a:t>
            </a:r>
            <a:r>
              <a:rPr lang="ru-RU" dirty="0" err="1"/>
              <a:t>затверджується</a:t>
            </a:r>
            <a:r>
              <a:rPr lang="ru-RU" dirty="0"/>
              <a:t> </a:t>
            </a:r>
            <a:r>
              <a:rPr lang="ru-RU" dirty="0" err="1"/>
              <a:t>керівником</a:t>
            </a:r>
            <a:r>
              <a:rPr lang="ru-RU" dirty="0"/>
              <a:t> закладу </a:t>
            </a:r>
            <a:r>
              <a:rPr lang="ru-RU" dirty="0" err="1"/>
              <a:t>освіти</a:t>
            </a:r>
            <a:r>
              <a:rPr lang="ru-RU" dirty="0"/>
              <a:t>). План </a:t>
            </a:r>
            <a:r>
              <a:rPr lang="ru-RU" dirty="0" err="1"/>
              <a:t>має</a:t>
            </a:r>
            <a:r>
              <a:rPr lang="ru-RU" dirty="0"/>
              <a:t> бути </a:t>
            </a:r>
            <a:r>
              <a:rPr lang="ru-RU" dirty="0" err="1"/>
              <a:t>підписаним</a:t>
            </a:r>
            <a:r>
              <a:rPr lang="ru-RU" dirty="0"/>
              <a:t> одним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батьків</a:t>
            </a:r>
            <a:r>
              <a:rPr lang="ru-RU" dirty="0"/>
              <a:t> </a:t>
            </a:r>
            <a:r>
              <a:rPr lang="ru-RU" dirty="0" err="1"/>
              <a:t>учня</a:t>
            </a:r>
            <a:r>
              <a:rPr lang="ru-RU" dirty="0"/>
              <a:t> та </a:t>
            </a:r>
            <a:r>
              <a:rPr lang="ru-RU" dirty="0" err="1"/>
              <a:t>містити</a:t>
            </a:r>
            <a:r>
              <a:rPr lang="ru-RU" dirty="0"/>
              <a:t> </a:t>
            </a:r>
            <a:r>
              <a:rPr lang="ru-RU" dirty="0" err="1"/>
              <a:t>таку</a:t>
            </a:r>
            <a:r>
              <a:rPr lang="ru-RU" dirty="0"/>
              <a:t> </a:t>
            </a:r>
            <a:r>
              <a:rPr lang="ru-RU" dirty="0" err="1"/>
              <a:t>інформацію</a:t>
            </a:r>
            <a:r>
              <a:rPr lang="ru-RU" dirty="0"/>
              <a:t>: </a:t>
            </a:r>
          </a:p>
          <a:p>
            <a:pPr marL="400050" lvl="1" indent="0">
              <a:buNone/>
            </a:pPr>
            <a:r>
              <a:rPr lang="ru-RU" dirty="0"/>
              <a:t>• </a:t>
            </a:r>
            <a:r>
              <a:rPr lang="ru-RU" dirty="0" err="1"/>
              <a:t>назву</a:t>
            </a:r>
            <a:r>
              <a:rPr lang="ru-RU" dirty="0"/>
              <a:t> закладу </a:t>
            </a:r>
            <a:r>
              <a:rPr lang="ru-RU" dirty="0" err="1"/>
              <a:t>освіти</a:t>
            </a:r>
            <a:r>
              <a:rPr lang="ru-RU" dirty="0"/>
              <a:t>;</a:t>
            </a:r>
          </a:p>
          <a:p>
            <a:pPr marL="400050" lvl="1" indent="0">
              <a:buNone/>
            </a:pPr>
            <a:r>
              <a:rPr lang="ru-RU" dirty="0"/>
              <a:t>• ПІБ </a:t>
            </a:r>
            <a:r>
              <a:rPr lang="ru-RU" dirty="0" err="1"/>
              <a:t>учня</a:t>
            </a:r>
            <a:r>
              <a:rPr lang="ru-RU" dirty="0"/>
              <a:t>; </a:t>
            </a:r>
          </a:p>
          <a:p>
            <a:pPr marL="400050" lvl="1" indent="0">
              <a:buNone/>
            </a:pPr>
            <a:r>
              <a:rPr lang="ru-RU" dirty="0"/>
              <a:t>• </a:t>
            </a:r>
            <a:r>
              <a:rPr lang="ru-RU" dirty="0" err="1"/>
              <a:t>клас</a:t>
            </a:r>
            <a:r>
              <a:rPr lang="ru-RU" dirty="0"/>
              <a:t>, у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навчається</a:t>
            </a:r>
            <a:r>
              <a:rPr lang="ru-RU" dirty="0"/>
              <a:t>; </a:t>
            </a:r>
          </a:p>
          <a:p>
            <a:pPr marL="400050" lvl="1" indent="0">
              <a:buNone/>
            </a:pPr>
            <a:r>
              <a:rPr lang="ru-RU" dirty="0"/>
              <a:t>• </a:t>
            </a:r>
            <a:r>
              <a:rPr lang="ru-RU" dirty="0" err="1"/>
              <a:t>цілі</a:t>
            </a:r>
            <a:r>
              <a:rPr lang="ru-RU" dirty="0"/>
              <a:t> </a:t>
            </a:r>
            <a:r>
              <a:rPr lang="ru-RU" dirty="0" err="1"/>
              <a:t>виконання</a:t>
            </a:r>
            <a:r>
              <a:rPr lang="ru-RU" dirty="0"/>
              <a:t> та строк </a:t>
            </a:r>
            <a:r>
              <a:rPr lang="ru-RU" dirty="0" err="1"/>
              <a:t>дії</a:t>
            </a:r>
            <a:r>
              <a:rPr lang="ru-RU" dirty="0"/>
              <a:t> </a:t>
            </a:r>
            <a:r>
              <a:rPr lang="ru-RU" dirty="0" err="1"/>
              <a:t>індивідуального</a:t>
            </a:r>
            <a:r>
              <a:rPr lang="ru-RU" dirty="0"/>
              <a:t> </a:t>
            </a:r>
            <a:r>
              <a:rPr lang="ru-RU" dirty="0" err="1"/>
              <a:t>навчального</a:t>
            </a:r>
            <a:r>
              <a:rPr lang="ru-RU" dirty="0"/>
              <a:t> плану;</a:t>
            </a:r>
          </a:p>
          <a:p>
            <a:pPr marL="400050" lvl="1" indent="0">
              <a:buNone/>
            </a:pPr>
            <a:r>
              <a:rPr lang="ru-RU" dirty="0"/>
              <a:t>• </a:t>
            </a:r>
            <a:r>
              <a:rPr lang="ru-RU" dirty="0" err="1"/>
              <a:t>загальний</a:t>
            </a:r>
            <a:r>
              <a:rPr lang="ru-RU" dirty="0"/>
              <a:t> </a:t>
            </a:r>
            <a:r>
              <a:rPr lang="ru-RU" dirty="0" err="1"/>
              <a:t>обсяг</a:t>
            </a:r>
            <a:r>
              <a:rPr lang="ru-RU" dirty="0"/>
              <a:t> </a:t>
            </a:r>
            <a:r>
              <a:rPr lang="ru-RU" dirty="0" err="1"/>
              <a:t>навчального</a:t>
            </a:r>
            <a:r>
              <a:rPr lang="ru-RU" dirty="0"/>
              <a:t> </a:t>
            </a:r>
            <a:r>
              <a:rPr lang="ru-RU" dirty="0" err="1"/>
              <a:t>навантаження</a:t>
            </a:r>
            <a:r>
              <a:rPr lang="ru-RU" dirty="0"/>
              <a:t> та </a:t>
            </a:r>
            <a:r>
              <a:rPr lang="ru-RU" dirty="0" err="1"/>
              <a:t>кількість</a:t>
            </a:r>
            <a:r>
              <a:rPr lang="ru-RU" dirty="0"/>
              <a:t> годин на </a:t>
            </a:r>
            <a:r>
              <a:rPr lang="ru-RU" dirty="0" err="1"/>
              <a:t>тиждень</a:t>
            </a:r>
            <a:r>
              <a:rPr lang="ru-RU" dirty="0"/>
              <a:t> для </a:t>
            </a:r>
            <a:r>
              <a:rPr lang="ru-RU" dirty="0" err="1"/>
              <a:t>вивчення</a:t>
            </a:r>
            <a:r>
              <a:rPr lang="ru-RU" dirty="0"/>
              <a:t> </a:t>
            </a:r>
            <a:r>
              <a:rPr lang="ru-RU" dirty="0" err="1"/>
              <a:t>навчального</a:t>
            </a:r>
            <a:r>
              <a:rPr lang="ru-RU" dirty="0"/>
              <a:t> предмета (</a:t>
            </a:r>
            <a:r>
              <a:rPr lang="ru-RU" dirty="0" err="1"/>
              <a:t>інтегрованого</a:t>
            </a:r>
            <a:r>
              <a:rPr lang="ru-RU" dirty="0"/>
              <a:t> курсу);</a:t>
            </a:r>
          </a:p>
          <a:p>
            <a:pPr marL="400050" lvl="1" indent="0">
              <a:buNone/>
            </a:pPr>
            <a:r>
              <a:rPr lang="ru-RU" dirty="0"/>
              <a:t>• </a:t>
            </a:r>
            <a:r>
              <a:rPr lang="ru-RU" dirty="0" err="1"/>
              <a:t>інформацію</a:t>
            </a:r>
            <a:r>
              <a:rPr lang="ru-RU" dirty="0"/>
              <a:t> про </a:t>
            </a:r>
            <a:r>
              <a:rPr lang="ru-RU" dirty="0" err="1"/>
              <a:t>адаптацію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модифікацію</a:t>
            </a:r>
            <a:r>
              <a:rPr lang="ru-RU" dirty="0"/>
              <a:t> </a:t>
            </a:r>
            <a:r>
              <a:rPr lang="ru-RU" dirty="0" err="1"/>
              <a:t>змісту</a:t>
            </a:r>
            <a:r>
              <a:rPr lang="ru-RU" dirty="0"/>
              <a:t> </a:t>
            </a:r>
            <a:r>
              <a:rPr lang="ru-RU" dirty="0" err="1"/>
              <a:t>освітніх</a:t>
            </a:r>
            <a:r>
              <a:rPr lang="ru-RU" dirty="0"/>
              <a:t> </a:t>
            </a:r>
            <a:r>
              <a:rPr lang="ru-RU" dirty="0" err="1"/>
              <a:t>компонентів</a:t>
            </a:r>
            <a:r>
              <a:rPr lang="ru-RU" dirty="0"/>
              <a:t> </a:t>
            </a:r>
            <a:r>
              <a:rPr lang="ru-RU" dirty="0" err="1"/>
              <a:t>освітньої</a:t>
            </a:r>
            <a:r>
              <a:rPr lang="ru-RU" dirty="0"/>
              <a:t> </a:t>
            </a:r>
            <a:r>
              <a:rPr lang="ru-RU" dirty="0" err="1"/>
              <a:t>програми</a:t>
            </a:r>
            <a:r>
              <a:rPr lang="ru-RU" dirty="0"/>
              <a:t>, </a:t>
            </a:r>
            <a:r>
              <a:rPr lang="ru-RU" dirty="0" err="1"/>
              <a:t>послідовність</a:t>
            </a:r>
            <a:r>
              <a:rPr lang="ru-RU" dirty="0"/>
              <a:t>, форму і темп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засвоєння</a:t>
            </a:r>
            <a:r>
              <a:rPr lang="ru-RU" dirty="0"/>
              <a:t>;</a:t>
            </a:r>
          </a:p>
          <a:p>
            <a:pPr marL="400050" lvl="1" indent="0">
              <a:buNone/>
            </a:pPr>
            <a:r>
              <a:rPr lang="ru-RU" dirty="0"/>
              <a:t>• </a:t>
            </a:r>
            <a:r>
              <a:rPr lang="ru-RU" dirty="0" err="1"/>
              <a:t>очікувані</a:t>
            </a:r>
            <a:r>
              <a:rPr lang="ru-RU" dirty="0"/>
              <a:t> </a:t>
            </a:r>
            <a:r>
              <a:rPr lang="ru-RU" dirty="0" err="1"/>
              <a:t>результати</a:t>
            </a:r>
            <a:r>
              <a:rPr lang="ru-RU" dirty="0"/>
              <a:t> </a:t>
            </a:r>
            <a:r>
              <a:rPr lang="ru-RU" dirty="0" err="1"/>
              <a:t>навчання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10. Заходи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дружньої</a:t>
            </a:r>
            <a:r>
              <a:rPr lang="ru-RU" dirty="0"/>
              <a:t> </a:t>
            </a:r>
            <a:r>
              <a:rPr lang="ru-RU" dirty="0" err="1"/>
              <a:t>атмосфери</a:t>
            </a:r>
            <a:r>
              <a:rPr lang="ru-RU" dirty="0"/>
              <a:t>, </a:t>
            </a:r>
            <a:r>
              <a:rPr lang="ru-RU" dirty="0" err="1"/>
              <a:t>запобігання</a:t>
            </a:r>
            <a:r>
              <a:rPr lang="ru-RU" dirty="0"/>
              <a:t> будь-</a:t>
            </a:r>
            <a:r>
              <a:rPr lang="ru-RU" dirty="0" err="1"/>
              <a:t>яким</a:t>
            </a:r>
            <a:r>
              <a:rPr lang="ru-RU" dirty="0"/>
              <a:t> </a:t>
            </a:r>
            <a:r>
              <a:rPr lang="ru-RU" dirty="0" err="1"/>
              <a:t>проявам</a:t>
            </a:r>
            <a:r>
              <a:rPr lang="ru-RU" dirty="0"/>
              <a:t> </a:t>
            </a:r>
            <a:r>
              <a:rPr lang="ru-RU" dirty="0" err="1"/>
              <a:t>упередженого</a:t>
            </a:r>
            <a:r>
              <a:rPr lang="ru-RU" dirty="0"/>
              <a:t> </a:t>
            </a:r>
            <a:r>
              <a:rPr lang="ru-RU" dirty="0" err="1"/>
              <a:t>ставлення</a:t>
            </a:r>
            <a:r>
              <a:rPr lang="ru-RU" dirty="0"/>
              <a:t> та </a:t>
            </a:r>
            <a:r>
              <a:rPr lang="ru-RU" dirty="0" err="1"/>
              <a:t>дискримінації</a:t>
            </a:r>
            <a:r>
              <a:rPr lang="ru-RU" dirty="0"/>
              <a:t> у </a:t>
            </a:r>
            <a:r>
              <a:rPr lang="ru-RU" dirty="0" err="1"/>
              <a:t>річному</a:t>
            </a:r>
            <a:r>
              <a:rPr lang="ru-RU" dirty="0"/>
              <a:t> </a:t>
            </a:r>
            <a:r>
              <a:rPr lang="ru-RU" dirty="0" err="1"/>
              <a:t>плані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 </a:t>
            </a:r>
            <a:r>
              <a:rPr lang="ru-RU" dirty="0" err="1"/>
              <a:t>школи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11 </a:t>
            </a:r>
            <a:r>
              <a:rPr lang="ru-RU" dirty="0" err="1"/>
              <a:t>Протоколи</a:t>
            </a:r>
            <a:r>
              <a:rPr lang="ru-RU" dirty="0"/>
              <a:t> </a:t>
            </a:r>
            <a:r>
              <a:rPr lang="ru-RU" dirty="0" err="1"/>
              <a:t>засідань</a:t>
            </a:r>
            <a:r>
              <a:rPr lang="ru-RU" dirty="0"/>
              <a:t> </a:t>
            </a:r>
            <a:r>
              <a:rPr lang="ru-RU" dirty="0" err="1"/>
              <a:t>педагогічної</a:t>
            </a:r>
            <a:r>
              <a:rPr lang="ru-RU" dirty="0"/>
              <a:t> ради, де </a:t>
            </a:r>
            <a:r>
              <a:rPr lang="ru-RU" dirty="0" err="1"/>
              <a:t>розглядаються</a:t>
            </a:r>
            <a:r>
              <a:rPr lang="ru-RU" dirty="0"/>
              <a:t> </a:t>
            </a:r>
            <a:r>
              <a:rPr lang="ru-RU" dirty="0" err="1"/>
              <a:t>результати</a:t>
            </a:r>
            <a:r>
              <a:rPr lang="ru-RU" dirty="0"/>
              <a:t> </a:t>
            </a:r>
            <a:r>
              <a:rPr lang="ru-RU" dirty="0" err="1"/>
              <a:t>моніторингу</a:t>
            </a:r>
            <a:r>
              <a:rPr lang="ru-RU" dirty="0"/>
              <a:t> </a:t>
            </a:r>
            <a:r>
              <a:rPr lang="ru-RU" dirty="0" err="1"/>
              <a:t>якості</a:t>
            </a:r>
            <a:r>
              <a:rPr lang="ru-RU" dirty="0"/>
              <a:t> </a:t>
            </a:r>
            <a:r>
              <a:rPr lang="ru-RU" dirty="0" err="1"/>
              <a:t>інклюзивного</a:t>
            </a:r>
            <a:r>
              <a:rPr lang="ru-RU" dirty="0"/>
              <a:t> </a:t>
            </a:r>
            <a:r>
              <a:rPr lang="ru-RU" dirty="0" err="1"/>
              <a:t>навчання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6425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548680"/>
            <a:ext cx="6698706" cy="604867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i="1" dirty="0"/>
              <a:t>•</a:t>
            </a:r>
            <a:r>
              <a:rPr lang="ru-RU" dirty="0" smtClean="0"/>
              <a:t> </a:t>
            </a:r>
            <a:r>
              <a:rPr lang="ru-RU" dirty="0" err="1" smtClean="0"/>
              <a:t>класний</a:t>
            </a:r>
            <a:r>
              <a:rPr lang="ru-RU" dirty="0" smtClean="0"/>
              <a:t> </a:t>
            </a:r>
            <a:r>
              <a:rPr lang="ru-RU" dirty="0" err="1"/>
              <a:t>керівник</a:t>
            </a:r>
            <a:r>
              <a:rPr lang="ru-RU" dirty="0"/>
              <a:t> (</a:t>
            </a:r>
            <a:r>
              <a:rPr lang="ru-RU" dirty="0" err="1"/>
              <a:t>вчитель</a:t>
            </a:r>
            <a:r>
              <a:rPr lang="ru-RU" dirty="0"/>
              <a:t> </a:t>
            </a:r>
            <a:r>
              <a:rPr lang="ru-RU" dirty="0" err="1"/>
              <a:t>початкових</a:t>
            </a:r>
            <a:r>
              <a:rPr lang="ru-RU" dirty="0"/>
              <a:t> </a:t>
            </a:r>
            <a:r>
              <a:rPr lang="ru-RU" dirty="0" err="1"/>
              <a:t>класів</a:t>
            </a:r>
            <a:r>
              <a:rPr lang="ru-RU" dirty="0"/>
              <a:t>) і </a:t>
            </a:r>
            <a:r>
              <a:rPr lang="ru-RU" dirty="0" err="1"/>
              <a:t>вчителі</a:t>
            </a:r>
            <a:r>
              <a:rPr lang="ru-RU" dirty="0"/>
              <a:t>-предметники: </a:t>
            </a:r>
            <a:r>
              <a:rPr lang="ru-RU" dirty="0" err="1"/>
              <a:t>готують</a:t>
            </a:r>
            <a:r>
              <a:rPr lang="ru-RU" dirty="0"/>
              <a:t> </a:t>
            </a:r>
            <a:r>
              <a:rPr lang="ru-RU" dirty="0" err="1"/>
              <a:t>інформацію</a:t>
            </a:r>
            <a:r>
              <a:rPr lang="ru-RU" dirty="0"/>
              <a:t> про </a:t>
            </a:r>
            <a:r>
              <a:rPr lang="ru-RU" dirty="0" err="1"/>
              <a:t>особливості</a:t>
            </a:r>
            <a:r>
              <a:rPr lang="ru-RU" dirty="0"/>
              <a:t> </a:t>
            </a:r>
            <a:r>
              <a:rPr lang="ru-RU" dirty="0" err="1"/>
              <a:t>навчально-пізнавальної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та </a:t>
            </a:r>
            <a:r>
              <a:rPr lang="ru-RU" dirty="0" err="1"/>
              <a:t>результати</a:t>
            </a:r>
            <a:r>
              <a:rPr lang="ru-RU" dirty="0"/>
              <a:t> </a:t>
            </a:r>
            <a:r>
              <a:rPr lang="ru-RU" dirty="0" err="1"/>
              <a:t>виконання</a:t>
            </a:r>
            <a:r>
              <a:rPr lang="ru-RU" dirty="0"/>
              <a:t> </a:t>
            </a:r>
            <a:r>
              <a:rPr lang="ru-RU" dirty="0" err="1"/>
              <a:t>учнем</a:t>
            </a:r>
            <a:r>
              <a:rPr lang="ru-RU" dirty="0"/>
              <a:t> </a:t>
            </a:r>
            <a:r>
              <a:rPr lang="ru-RU" dirty="0" err="1"/>
              <a:t>навчальної</a:t>
            </a:r>
            <a:r>
              <a:rPr lang="ru-RU" dirty="0"/>
              <a:t> </a:t>
            </a:r>
            <a:r>
              <a:rPr lang="ru-RU" dirty="0" err="1"/>
              <a:t>програми</a:t>
            </a:r>
            <a:r>
              <a:rPr lang="ru-RU" dirty="0"/>
              <a:t>/</a:t>
            </a:r>
            <a:r>
              <a:rPr lang="ru-RU" dirty="0" err="1"/>
              <a:t>освітнього</a:t>
            </a:r>
            <a:r>
              <a:rPr lang="ru-RU" dirty="0"/>
              <a:t> плану; </a:t>
            </a:r>
          </a:p>
          <a:p>
            <a:pPr marL="0" indent="0">
              <a:buNone/>
            </a:pPr>
            <a:r>
              <a:rPr lang="ru-RU" i="1" dirty="0"/>
              <a:t>• </a:t>
            </a:r>
            <a:r>
              <a:rPr lang="ru-RU" dirty="0" err="1"/>
              <a:t>асистент</a:t>
            </a:r>
            <a:r>
              <a:rPr lang="ru-RU" dirty="0"/>
              <a:t> учителя: </a:t>
            </a:r>
            <a:r>
              <a:rPr lang="ru-RU" dirty="0" err="1"/>
              <a:t>бере</a:t>
            </a:r>
            <a:r>
              <a:rPr lang="ru-RU" dirty="0"/>
              <a:t> участь в </a:t>
            </a:r>
            <a:r>
              <a:rPr lang="ru-RU" dirty="0" err="1"/>
              <a:t>організації</a:t>
            </a:r>
            <a:r>
              <a:rPr lang="ru-RU" dirty="0"/>
              <a:t> </a:t>
            </a:r>
            <a:r>
              <a:rPr lang="ru-RU" dirty="0" err="1"/>
              <a:t>освітнього</a:t>
            </a:r>
            <a:r>
              <a:rPr lang="ru-RU" dirty="0"/>
              <a:t> </a:t>
            </a:r>
            <a:r>
              <a:rPr lang="ru-RU" dirty="0" err="1"/>
              <a:t>процесу</a:t>
            </a:r>
            <a:r>
              <a:rPr lang="ru-RU" dirty="0"/>
              <a:t>, </a:t>
            </a:r>
            <a:r>
              <a:rPr lang="ru-RU" dirty="0" err="1"/>
              <a:t>адаптує</a:t>
            </a:r>
            <a:r>
              <a:rPr lang="ru-RU" dirty="0"/>
              <a:t> </a:t>
            </a:r>
            <a:r>
              <a:rPr lang="ru-RU" dirty="0" err="1"/>
              <a:t>освітнє</a:t>
            </a:r>
            <a:r>
              <a:rPr lang="ru-RU" dirty="0"/>
              <a:t> </a:t>
            </a:r>
            <a:r>
              <a:rPr lang="ru-RU" dirty="0" err="1"/>
              <a:t>середовище</a:t>
            </a:r>
            <a:r>
              <a:rPr lang="ru-RU" dirty="0"/>
              <a:t> та </a:t>
            </a:r>
            <a:r>
              <a:rPr lang="ru-RU" dirty="0" err="1"/>
              <a:t>навчальні</a:t>
            </a:r>
            <a:r>
              <a:rPr lang="ru-RU" dirty="0"/>
              <a:t> </a:t>
            </a:r>
            <a:r>
              <a:rPr lang="ru-RU" dirty="0" err="1"/>
              <a:t>матеріали</a:t>
            </a:r>
            <a:r>
              <a:rPr lang="ru-RU" dirty="0"/>
              <a:t> </a:t>
            </a:r>
            <a:r>
              <a:rPr lang="ru-RU" dirty="0" err="1"/>
              <a:t>відповідно</a:t>
            </a:r>
            <a:r>
              <a:rPr lang="ru-RU" dirty="0"/>
              <a:t> до </a:t>
            </a:r>
            <a:r>
              <a:rPr lang="ru-RU" dirty="0" err="1"/>
              <a:t>потенційних</a:t>
            </a:r>
            <a:r>
              <a:rPr lang="ru-RU" dirty="0"/>
              <a:t> </a:t>
            </a:r>
            <a:r>
              <a:rPr lang="ru-RU" dirty="0" err="1"/>
              <a:t>можливостей</a:t>
            </a:r>
            <a:r>
              <a:rPr lang="ru-RU" dirty="0"/>
              <a:t> та </a:t>
            </a:r>
            <a:r>
              <a:rPr lang="ru-RU" dirty="0" err="1"/>
              <a:t>індивідуальних</a:t>
            </a:r>
            <a:r>
              <a:rPr lang="ru-RU" dirty="0"/>
              <a:t> </a:t>
            </a:r>
            <a:r>
              <a:rPr lang="ru-RU" dirty="0" err="1"/>
              <a:t>особливостей</a:t>
            </a:r>
            <a:r>
              <a:rPr lang="ru-RU" dirty="0"/>
              <a:t> </a:t>
            </a:r>
            <a:r>
              <a:rPr lang="ru-RU" dirty="0" err="1"/>
              <a:t>учня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i="1" dirty="0"/>
              <a:t>• </a:t>
            </a:r>
            <a:r>
              <a:rPr lang="ru-RU" dirty="0" err="1"/>
              <a:t>практичний</a:t>
            </a:r>
            <a:r>
              <a:rPr lang="ru-RU" dirty="0"/>
              <a:t> психолог: </a:t>
            </a:r>
            <a:r>
              <a:rPr lang="ru-RU" dirty="0" err="1"/>
              <a:t>здійснює</a:t>
            </a:r>
            <a:r>
              <a:rPr lang="ru-RU" dirty="0"/>
              <a:t> </a:t>
            </a:r>
            <a:r>
              <a:rPr lang="ru-RU" dirty="0" err="1"/>
              <a:t>просвітницьку</a:t>
            </a:r>
            <a:r>
              <a:rPr lang="ru-RU" dirty="0"/>
              <a:t> та </a:t>
            </a:r>
            <a:r>
              <a:rPr lang="ru-RU" dirty="0" err="1"/>
              <a:t>консультаційну</a:t>
            </a:r>
            <a:r>
              <a:rPr lang="ru-RU" dirty="0"/>
              <a:t> роботу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готовності</a:t>
            </a:r>
            <a:r>
              <a:rPr lang="ru-RU" dirty="0"/>
              <a:t> </a:t>
            </a:r>
            <a:r>
              <a:rPr lang="ru-RU" dirty="0" err="1"/>
              <a:t>учасників</a:t>
            </a:r>
            <a:r>
              <a:rPr lang="ru-RU" dirty="0"/>
              <a:t> </a:t>
            </a:r>
            <a:r>
              <a:rPr lang="ru-RU" dirty="0" err="1"/>
              <a:t>освітнього</a:t>
            </a:r>
            <a:r>
              <a:rPr lang="ru-RU" dirty="0"/>
              <a:t> </a:t>
            </a:r>
            <a:r>
              <a:rPr lang="ru-RU" dirty="0" err="1"/>
              <a:t>процесу</a:t>
            </a:r>
            <a:r>
              <a:rPr lang="ru-RU" dirty="0"/>
              <a:t> до </a:t>
            </a:r>
            <a:r>
              <a:rPr lang="ru-RU" dirty="0" err="1"/>
              <a:t>взаємодії</a:t>
            </a:r>
            <a:r>
              <a:rPr lang="ru-RU" dirty="0"/>
              <a:t> в </a:t>
            </a:r>
            <a:r>
              <a:rPr lang="ru-RU" dirty="0" err="1"/>
              <a:t>інклюзивному</a:t>
            </a:r>
            <a:r>
              <a:rPr lang="ru-RU" dirty="0"/>
              <a:t> </a:t>
            </a:r>
            <a:r>
              <a:rPr lang="ru-RU" dirty="0" err="1"/>
              <a:t>середовищі</a:t>
            </a:r>
            <a:r>
              <a:rPr lang="ru-RU" dirty="0"/>
              <a:t>, </a:t>
            </a:r>
            <a:r>
              <a:rPr lang="ru-RU" dirty="0" err="1"/>
              <a:t>забезпечує</a:t>
            </a:r>
            <a:r>
              <a:rPr lang="ru-RU" dirty="0"/>
              <a:t> </a:t>
            </a:r>
            <a:r>
              <a:rPr lang="ru-RU" dirty="0" err="1"/>
              <a:t>психологічний</a:t>
            </a:r>
            <a:r>
              <a:rPr lang="ru-RU" dirty="0"/>
              <a:t> </a:t>
            </a:r>
            <a:r>
              <a:rPr lang="ru-RU" dirty="0" err="1"/>
              <a:t>супровід</a:t>
            </a:r>
            <a:r>
              <a:rPr lang="ru-RU" dirty="0"/>
              <a:t> </a:t>
            </a:r>
            <a:r>
              <a:rPr lang="ru-RU" dirty="0" err="1"/>
              <a:t>дитини</a:t>
            </a:r>
            <a:r>
              <a:rPr lang="ru-RU" dirty="0"/>
              <a:t>, </a:t>
            </a:r>
            <a:r>
              <a:rPr lang="ru-RU" dirty="0" err="1"/>
              <a:t>надає</a:t>
            </a:r>
            <a:r>
              <a:rPr lang="ru-RU" dirty="0"/>
              <a:t> корекційно-розвиткові </a:t>
            </a:r>
            <a:r>
              <a:rPr lang="ru-RU" dirty="0" err="1"/>
              <a:t>послуги</a:t>
            </a:r>
            <a:r>
              <a:rPr lang="ru-RU" dirty="0"/>
              <a:t> та проводить </a:t>
            </a:r>
            <a:r>
              <a:rPr lang="ru-RU" dirty="0" err="1"/>
              <a:t>моніторинг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психічного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i="1" dirty="0"/>
              <a:t>• </a:t>
            </a:r>
            <a:r>
              <a:rPr lang="ru-RU" dirty="0" err="1"/>
              <a:t>соціальний</a:t>
            </a:r>
            <a:r>
              <a:rPr lang="ru-RU" dirty="0"/>
              <a:t> педагог: </a:t>
            </a:r>
            <a:r>
              <a:rPr lang="ru-RU" dirty="0" err="1"/>
              <a:t>спостерігає</a:t>
            </a:r>
            <a:r>
              <a:rPr lang="ru-RU" dirty="0"/>
              <a:t> за </a:t>
            </a:r>
            <a:r>
              <a:rPr lang="ru-RU" dirty="0" err="1"/>
              <a:t>соціалізацією</a:t>
            </a:r>
            <a:r>
              <a:rPr lang="ru-RU" dirty="0"/>
              <a:t> та </a:t>
            </a:r>
            <a:r>
              <a:rPr lang="ru-RU" dirty="0" err="1"/>
              <a:t>адаптацією</a:t>
            </a:r>
            <a:r>
              <a:rPr lang="ru-RU" dirty="0"/>
              <a:t> </a:t>
            </a:r>
            <a:r>
              <a:rPr lang="ru-RU" dirty="0" err="1"/>
              <a:t>дитини</a:t>
            </a:r>
            <a:r>
              <a:rPr lang="ru-RU" dirty="0"/>
              <a:t> у </a:t>
            </a:r>
            <a:r>
              <a:rPr lang="ru-RU" dirty="0" err="1"/>
              <a:t>колективі</a:t>
            </a:r>
            <a:r>
              <a:rPr lang="ru-RU" dirty="0"/>
              <a:t>, </a:t>
            </a:r>
            <a:r>
              <a:rPr lang="ru-RU" dirty="0" err="1"/>
              <a:t>здійснює</a:t>
            </a:r>
            <a:r>
              <a:rPr lang="ru-RU" dirty="0"/>
              <a:t> </a:t>
            </a:r>
            <a:r>
              <a:rPr lang="ru-RU" dirty="0" err="1"/>
              <a:t>соціально-педагогічний</a:t>
            </a:r>
            <a:r>
              <a:rPr lang="ru-RU" dirty="0"/>
              <a:t> патронаж </a:t>
            </a:r>
            <a:r>
              <a:rPr lang="ru-RU" dirty="0" err="1"/>
              <a:t>учня</a:t>
            </a:r>
            <a:r>
              <a:rPr lang="ru-RU" dirty="0"/>
              <a:t> з ООП та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батьків</a:t>
            </a:r>
            <a:r>
              <a:rPr lang="ru-RU" dirty="0"/>
              <a:t>, </a:t>
            </a:r>
            <a:r>
              <a:rPr lang="ru-RU" dirty="0" err="1"/>
              <a:t>захищає</a:t>
            </a:r>
            <a:r>
              <a:rPr lang="ru-RU" dirty="0"/>
              <a:t> права </a:t>
            </a:r>
            <a:r>
              <a:rPr lang="ru-RU" dirty="0" err="1"/>
              <a:t>дитини</a:t>
            </a:r>
            <a:r>
              <a:rPr lang="ru-RU" dirty="0"/>
              <a:t> та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представляти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інтереси</a:t>
            </a:r>
            <a:r>
              <a:rPr lang="ru-RU" dirty="0"/>
              <a:t> в органах і службах (за </a:t>
            </a:r>
            <a:r>
              <a:rPr lang="ru-RU" dirty="0" err="1"/>
              <a:t>відповідним</a:t>
            </a:r>
            <a:r>
              <a:rPr lang="ru-RU" dirty="0"/>
              <a:t> </a:t>
            </a:r>
            <a:r>
              <a:rPr lang="ru-RU" dirty="0" err="1"/>
              <a:t>дорученням</a:t>
            </a:r>
            <a:r>
              <a:rPr lang="ru-RU" dirty="0"/>
              <a:t>); </a:t>
            </a:r>
          </a:p>
          <a:p>
            <a:pPr marL="0" indent="0">
              <a:buNone/>
            </a:pPr>
            <a:r>
              <a:rPr lang="ru-RU" i="1" dirty="0"/>
              <a:t>• </a:t>
            </a:r>
            <a:r>
              <a:rPr lang="ru-RU" dirty="0" err="1"/>
              <a:t>вчитель</a:t>
            </a:r>
            <a:r>
              <a:rPr lang="ru-RU" dirty="0"/>
              <a:t>-дефектолог,  </a:t>
            </a:r>
            <a:r>
              <a:rPr lang="ru-RU" dirty="0" err="1"/>
              <a:t>вчитель-реабілітолог</a:t>
            </a:r>
            <a:r>
              <a:rPr lang="ru-RU" dirty="0"/>
              <a:t>  (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урахуванням</a:t>
            </a:r>
            <a:r>
              <a:rPr lang="ru-RU" dirty="0"/>
              <a:t> </a:t>
            </a:r>
            <a:r>
              <a:rPr lang="ru-RU" dirty="0" err="1"/>
              <a:t>освітніх</a:t>
            </a:r>
            <a:r>
              <a:rPr lang="ru-RU" dirty="0"/>
              <a:t> потреб </a:t>
            </a:r>
            <a:r>
              <a:rPr lang="ru-RU" dirty="0" err="1"/>
              <a:t>дитини</a:t>
            </a:r>
            <a:r>
              <a:rPr lang="ru-RU" dirty="0"/>
              <a:t> з ООП): </a:t>
            </a:r>
            <a:r>
              <a:rPr lang="ru-RU" dirty="0" err="1"/>
              <a:t>надають</a:t>
            </a:r>
            <a:r>
              <a:rPr lang="ru-RU" dirty="0"/>
              <a:t> корекційно-розвиткові </a:t>
            </a:r>
            <a:r>
              <a:rPr lang="ru-RU" dirty="0" err="1"/>
              <a:t>послуги</a:t>
            </a:r>
            <a:r>
              <a:rPr lang="ru-RU" dirty="0"/>
              <a:t> та </a:t>
            </a:r>
            <a:r>
              <a:rPr lang="ru-RU" dirty="0" err="1"/>
              <a:t>проводять</a:t>
            </a:r>
            <a:r>
              <a:rPr lang="ru-RU" dirty="0"/>
              <a:t> </a:t>
            </a:r>
            <a:r>
              <a:rPr lang="ru-RU" dirty="0" err="1"/>
              <a:t>моніторинг</a:t>
            </a:r>
            <a:r>
              <a:rPr lang="ru-RU" dirty="0"/>
              <a:t> </a:t>
            </a:r>
            <a:r>
              <a:rPr lang="ru-RU" dirty="0" err="1"/>
              <a:t>досягнень</a:t>
            </a:r>
            <a:r>
              <a:rPr lang="ru-RU" dirty="0"/>
              <a:t> у </a:t>
            </a:r>
            <a:r>
              <a:rPr lang="ru-RU" dirty="0" err="1"/>
              <a:t>відповідній</a:t>
            </a:r>
            <a:r>
              <a:rPr lang="ru-RU" dirty="0"/>
              <a:t> </a:t>
            </a:r>
            <a:r>
              <a:rPr lang="ru-RU" dirty="0" err="1"/>
              <a:t>сфері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дитини</a:t>
            </a:r>
            <a:r>
              <a:rPr lang="ru-RU" dirty="0"/>
              <a:t>; </a:t>
            </a:r>
          </a:p>
          <a:p>
            <a:pPr marL="0" indent="0">
              <a:buNone/>
            </a:pPr>
            <a:r>
              <a:rPr lang="ru-RU" i="1" dirty="0"/>
              <a:t>• </a:t>
            </a:r>
            <a:r>
              <a:rPr lang="ru-RU" dirty="0" err="1"/>
              <a:t>законні</a:t>
            </a:r>
            <a:r>
              <a:rPr lang="ru-RU" dirty="0"/>
              <a:t> </a:t>
            </a:r>
            <a:r>
              <a:rPr lang="ru-RU" dirty="0" err="1"/>
              <a:t>представники</a:t>
            </a:r>
            <a:r>
              <a:rPr lang="ru-RU" dirty="0"/>
              <a:t> </a:t>
            </a:r>
            <a:r>
              <a:rPr lang="ru-RU" dirty="0" err="1"/>
              <a:t>дитини</a:t>
            </a:r>
            <a:r>
              <a:rPr lang="ru-RU" dirty="0"/>
              <a:t> з ООП,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повідомляти</a:t>
            </a:r>
            <a:r>
              <a:rPr lang="ru-RU" dirty="0"/>
              <a:t> про </a:t>
            </a:r>
            <a:r>
              <a:rPr lang="ru-RU" dirty="0" err="1"/>
              <a:t>спосіб</a:t>
            </a:r>
            <a:r>
              <a:rPr lang="ru-RU" dirty="0"/>
              <a:t> </a:t>
            </a:r>
            <a:r>
              <a:rPr lang="ru-RU" dirty="0" err="1"/>
              <a:t>навчання</a:t>
            </a:r>
            <a:r>
              <a:rPr lang="ru-RU" dirty="0"/>
              <a:t> </a:t>
            </a:r>
            <a:r>
              <a:rPr lang="ru-RU" dirty="0" err="1"/>
              <a:t>учня</a:t>
            </a:r>
            <a:r>
              <a:rPr lang="ru-RU" dirty="0"/>
              <a:t>, </a:t>
            </a:r>
            <a:r>
              <a:rPr lang="ru-RU" dirty="0" err="1"/>
              <a:t>успіхи</a:t>
            </a:r>
            <a:r>
              <a:rPr lang="ru-RU" dirty="0"/>
              <a:t> та </a:t>
            </a:r>
            <a:r>
              <a:rPr lang="ru-RU" dirty="0" err="1"/>
              <a:t>труднощі</a:t>
            </a:r>
            <a:r>
              <a:rPr lang="ru-RU" dirty="0"/>
              <a:t> у </a:t>
            </a:r>
            <a:r>
              <a:rPr lang="ru-RU" dirty="0" err="1"/>
              <a:t>виконанні</a:t>
            </a:r>
            <a:r>
              <a:rPr lang="ru-RU" dirty="0"/>
              <a:t> </a:t>
            </a:r>
            <a:r>
              <a:rPr lang="ru-RU" dirty="0" err="1"/>
              <a:t>домашніх</a:t>
            </a:r>
            <a:r>
              <a:rPr lang="ru-RU" dirty="0"/>
              <a:t> </a:t>
            </a:r>
            <a:r>
              <a:rPr lang="ru-RU" dirty="0" err="1"/>
              <a:t>завдань</a:t>
            </a:r>
            <a:r>
              <a:rPr lang="ru-RU" dirty="0"/>
              <a:t>,  </a:t>
            </a:r>
            <a:r>
              <a:rPr lang="ru-RU" dirty="0" err="1"/>
              <a:t>створювати</a:t>
            </a:r>
            <a:r>
              <a:rPr lang="ru-RU" dirty="0"/>
              <a:t> </a:t>
            </a:r>
            <a:r>
              <a:rPr lang="ru-RU" dirty="0" err="1"/>
              <a:t>належні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для </a:t>
            </a:r>
            <a:r>
              <a:rPr lang="ru-RU" dirty="0" err="1"/>
              <a:t>навчання</a:t>
            </a:r>
            <a:r>
              <a:rPr lang="ru-RU" dirty="0"/>
              <a:t>, </a:t>
            </a:r>
            <a:r>
              <a:rPr lang="ru-RU" dirty="0" err="1"/>
              <a:t>виховання</a:t>
            </a:r>
            <a:r>
              <a:rPr lang="ru-RU" dirty="0"/>
              <a:t> та </a:t>
            </a:r>
            <a:r>
              <a:rPr lang="ru-RU" dirty="0" err="1"/>
              <a:t>розвитку</a:t>
            </a:r>
            <a:r>
              <a:rPr lang="ru-RU" dirty="0"/>
              <a:t> школяра.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2843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 err="1"/>
              <a:t>Також</a:t>
            </a:r>
            <a:r>
              <a:rPr lang="ru-RU" sz="2200" dirty="0"/>
              <a:t> у </a:t>
            </a:r>
            <a:r>
              <a:rPr lang="ru-RU" sz="2200" dirty="0" err="1"/>
              <a:t>структурі</a:t>
            </a:r>
            <a:r>
              <a:rPr lang="ru-RU" sz="2200" dirty="0"/>
              <a:t> </a:t>
            </a:r>
            <a:r>
              <a:rPr lang="ru-RU" sz="2200" dirty="0" err="1"/>
              <a:t>науково-методичної</a:t>
            </a:r>
            <a:r>
              <a:rPr lang="ru-RU" sz="2200" dirty="0"/>
              <a:t> </a:t>
            </a:r>
            <a:r>
              <a:rPr lang="ru-RU" sz="2200" dirty="0" err="1"/>
              <a:t>роботи</a:t>
            </a:r>
            <a:r>
              <a:rPr lang="ru-RU" sz="2200" dirty="0"/>
              <a:t> </a:t>
            </a:r>
            <a:r>
              <a:rPr lang="ru-RU" sz="2200" dirty="0" err="1"/>
              <a:t>варто</a:t>
            </a:r>
            <a:r>
              <a:rPr lang="ru-RU" sz="2200" dirty="0"/>
              <a:t> </a:t>
            </a:r>
            <a:r>
              <a:rPr lang="ru-RU" sz="2200" dirty="0" err="1"/>
              <a:t>передбачити</a:t>
            </a:r>
            <a:r>
              <a:rPr lang="ru-RU" sz="2200" dirty="0"/>
              <a:t> низку </a:t>
            </a:r>
            <a:r>
              <a:rPr lang="ru-RU" sz="2200" dirty="0" err="1"/>
              <a:t>заходів</a:t>
            </a:r>
            <a:r>
              <a:rPr lang="ru-RU" sz="2200" dirty="0"/>
              <a:t>, </a:t>
            </a:r>
            <a:r>
              <a:rPr lang="ru-RU" sz="2200" dirty="0" err="1"/>
              <a:t>спрямованих</a:t>
            </a:r>
            <a:r>
              <a:rPr lang="ru-RU" sz="2200" dirty="0"/>
              <a:t> на </a:t>
            </a:r>
            <a:r>
              <a:rPr lang="ru-RU" sz="2200" dirty="0" err="1"/>
              <a:t>пошук</a:t>
            </a:r>
            <a:r>
              <a:rPr lang="ru-RU" sz="2200" dirty="0"/>
              <a:t> методик і форм </a:t>
            </a:r>
            <a:r>
              <a:rPr lang="ru-RU" sz="2200" dirty="0" err="1"/>
              <a:t>роботи</a:t>
            </a:r>
            <a:r>
              <a:rPr lang="ru-RU" sz="2200" dirty="0"/>
              <a:t> з </a:t>
            </a:r>
            <a:r>
              <a:rPr lang="ru-RU" sz="2200" dirty="0" err="1"/>
              <a:t>дітьми</a:t>
            </a:r>
            <a:r>
              <a:rPr lang="ru-RU" sz="2200" dirty="0"/>
              <a:t> з ООП.</a:t>
            </a:r>
            <a:br>
              <a:rPr lang="ru-RU" sz="220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i="1" dirty="0" err="1" smtClean="0"/>
              <a:t>Згідно</a:t>
            </a:r>
            <a:r>
              <a:rPr lang="ru-RU" i="1" dirty="0" smtClean="0"/>
              <a:t> </a:t>
            </a:r>
            <a:r>
              <a:rPr lang="ru-RU" i="1" dirty="0" err="1"/>
              <a:t>зі</a:t>
            </a:r>
            <a:r>
              <a:rPr lang="ru-RU" i="1" dirty="0"/>
              <a:t> ст. 51 Закону </a:t>
            </a:r>
            <a:r>
              <a:rPr lang="ru-RU" i="1" dirty="0" err="1"/>
              <a:t>України</a:t>
            </a:r>
            <a:r>
              <a:rPr lang="ru-RU" i="1" dirty="0"/>
              <a:t> «</a:t>
            </a:r>
            <a:r>
              <a:rPr lang="ru-RU" b="1" i="1" dirty="0">
                <a:hlinkClick r:id="rId2"/>
              </a:rPr>
              <a:t>Про </a:t>
            </a:r>
            <a:r>
              <a:rPr lang="ru-RU" b="1" i="1" dirty="0" err="1">
                <a:hlinkClick r:id="rId2"/>
              </a:rPr>
              <a:t>повну</a:t>
            </a:r>
            <a:r>
              <a:rPr lang="ru-RU" b="1" i="1" dirty="0">
                <a:hlinkClick r:id="rId2"/>
              </a:rPr>
              <a:t> </a:t>
            </a:r>
            <a:r>
              <a:rPr lang="ru-RU" b="1" i="1" dirty="0" err="1">
                <a:hlinkClick r:id="rId2"/>
              </a:rPr>
              <a:t>загальну</a:t>
            </a:r>
            <a:r>
              <a:rPr lang="ru-RU" b="1" i="1" dirty="0">
                <a:hlinkClick r:id="rId2"/>
              </a:rPr>
              <a:t> </a:t>
            </a:r>
            <a:r>
              <a:rPr lang="ru-RU" b="1" i="1" dirty="0" err="1">
                <a:hlinkClick r:id="rId2"/>
              </a:rPr>
              <a:t>середню</a:t>
            </a:r>
            <a:r>
              <a:rPr lang="ru-RU" b="1" i="1" dirty="0">
                <a:hlinkClick r:id="rId2"/>
              </a:rPr>
              <a:t> </a:t>
            </a:r>
            <a:r>
              <a:rPr lang="ru-RU" b="1" i="1" dirty="0" err="1">
                <a:hlinkClick r:id="rId2"/>
              </a:rPr>
              <a:t>освіту</a:t>
            </a:r>
            <a:r>
              <a:rPr lang="ru-RU" i="1" dirty="0"/>
              <a:t>» не </a:t>
            </a:r>
            <a:r>
              <a:rPr lang="ru-RU" i="1" dirty="0" err="1"/>
              <a:t>менше</a:t>
            </a:r>
            <a:r>
              <a:rPr lang="ru-RU" i="1" dirty="0"/>
              <a:t> 10 </a:t>
            </a:r>
            <a:r>
              <a:rPr lang="ru-RU" i="1" dirty="0" err="1"/>
              <a:t>відсотків</a:t>
            </a:r>
            <a:r>
              <a:rPr lang="ru-RU" i="1" dirty="0"/>
              <a:t> </a:t>
            </a:r>
            <a:r>
              <a:rPr lang="ru-RU" i="1" dirty="0" err="1"/>
              <a:t>від</a:t>
            </a:r>
            <a:r>
              <a:rPr lang="ru-RU" i="1" dirty="0"/>
              <a:t> </a:t>
            </a:r>
            <a:r>
              <a:rPr lang="ru-RU" i="1" dirty="0" err="1"/>
              <a:t>загальної</a:t>
            </a:r>
            <a:r>
              <a:rPr lang="ru-RU" i="1" dirty="0"/>
              <a:t> </a:t>
            </a:r>
            <a:r>
              <a:rPr lang="ru-RU" i="1" dirty="0" err="1"/>
              <a:t>кількості</a:t>
            </a:r>
            <a:r>
              <a:rPr lang="ru-RU" i="1" dirty="0"/>
              <a:t> годин для </a:t>
            </a:r>
            <a:r>
              <a:rPr lang="ru-RU" i="1" dirty="0" err="1"/>
              <a:t>підвищення</a:t>
            </a:r>
            <a:r>
              <a:rPr lang="ru-RU" i="1" dirty="0"/>
              <a:t> </a:t>
            </a:r>
            <a:r>
              <a:rPr lang="ru-RU" i="1" dirty="0" err="1"/>
              <a:t>кваліфікації</a:t>
            </a:r>
            <a:r>
              <a:rPr lang="ru-RU" i="1" dirty="0"/>
              <a:t> </a:t>
            </a:r>
            <a:r>
              <a:rPr lang="ru-RU" i="1" dirty="0" err="1"/>
              <a:t>обов’язково</a:t>
            </a:r>
            <a:r>
              <a:rPr lang="ru-RU" i="1" dirty="0"/>
              <a:t> </a:t>
            </a:r>
            <a:r>
              <a:rPr lang="ru-RU" i="1" dirty="0" err="1"/>
              <a:t>мають</a:t>
            </a:r>
            <a:r>
              <a:rPr lang="ru-RU" i="1" dirty="0"/>
              <a:t> бути </a:t>
            </a:r>
            <a:r>
              <a:rPr lang="ru-RU" i="1" dirty="0" err="1"/>
              <a:t>спрямовані</a:t>
            </a:r>
            <a:r>
              <a:rPr lang="ru-RU" i="1" dirty="0"/>
              <a:t> на </a:t>
            </a:r>
            <a:r>
              <a:rPr lang="ru-RU" i="1" dirty="0" err="1"/>
              <a:t>вдосконалення</a:t>
            </a:r>
            <a:r>
              <a:rPr lang="ru-RU" i="1" dirty="0"/>
              <a:t> </a:t>
            </a:r>
            <a:r>
              <a:rPr lang="ru-RU" i="1" dirty="0" err="1"/>
              <a:t>знань</a:t>
            </a:r>
            <a:r>
              <a:rPr lang="ru-RU" i="1" dirty="0"/>
              <a:t>, </a:t>
            </a:r>
            <a:r>
              <a:rPr lang="ru-RU" i="1" dirty="0" err="1"/>
              <a:t>вмінь</a:t>
            </a:r>
            <a:r>
              <a:rPr lang="ru-RU" i="1" dirty="0"/>
              <a:t> і </a:t>
            </a:r>
            <a:r>
              <a:rPr lang="ru-RU" i="1" dirty="0" err="1"/>
              <a:t>практичних</a:t>
            </a:r>
            <a:r>
              <a:rPr lang="ru-RU" i="1" dirty="0"/>
              <a:t> </a:t>
            </a:r>
            <a:r>
              <a:rPr lang="ru-RU" i="1" dirty="0" err="1"/>
              <a:t>навичок</a:t>
            </a:r>
            <a:r>
              <a:rPr lang="ru-RU" i="1" dirty="0"/>
              <a:t> у </a:t>
            </a:r>
            <a:r>
              <a:rPr lang="ru-RU" i="1" dirty="0" err="1"/>
              <a:t>частині</a:t>
            </a:r>
            <a:r>
              <a:rPr lang="ru-RU" i="1" dirty="0"/>
              <a:t> </a:t>
            </a:r>
            <a:r>
              <a:rPr lang="ru-RU" i="1" dirty="0" err="1"/>
              <a:t>роботи</a:t>
            </a:r>
            <a:r>
              <a:rPr lang="ru-RU" i="1" dirty="0"/>
              <a:t> з </a:t>
            </a:r>
            <a:r>
              <a:rPr lang="ru-RU" i="1" dirty="0" err="1"/>
              <a:t>учнями</a:t>
            </a:r>
            <a:r>
              <a:rPr lang="ru-RU" i="1" dirty="0"/>
              <a:t> з </a:t>
            </a:r>
            <a:r>
              <a:rPr lang="ru-RU" i="1" dirty="0" err="1"/>
              <a:t>особливими</a:t>
            </a:r>
            <a:r>
              <a:rPr lang="ru-RU" i="1" dirty="0"/>
              <a:t> </a:t>
            </a:r>
            <a:r>
              <a:rPr lang="ru-RU" i="1" dirty="0" err="1"/>
              <a:t>освітніми</a:t>
            </a:r>
            <a:r>
              <a:rPr lang="ru-RU" i="1" dirty="0"/>
              <a:t> потребами. </a:t>
            </a:r>
            <a:r>
              <a:rPr lang="ru-RU" b="1" i="1" dirty="0" err="1">
                <a:hlinkClick r:id="rId3"/>
              </a:rPr>
              <a:t>Тематичні</a:t>
            </a:r>
            <a:r>
              <a:rPr lang="ru-RU" b="1" i="1" dirty="0">
                <a:hlinkClick r:id="rId3"/>
              </a:rPr>
              <a:t> </a:t>
            </a:r>
            <a:r>
              <a:rPr lang="ru-RU" b="1" i="1" dirty="0" err="1">
                <a:hlinkClick r:id="rId3"/>
              </a:rPr>
              <a:t>матеріали</a:t>
            </a:r>
            <a:r>
              <a:rPr lang="ru-RU" b="1" i="1" dirty="0">
                <a:hlinkClick r:id="rId3"/>
              </a:rPr>
              <a:t> «На Урок»</a:t>
            </a:r>
            <a:r>
              <a:rPr lang="ru-RU" i="1" dirty="0"/>
              <a:t> </a:t>
            </a:r>
            <a:r>
              <a:rPr lang="ru-RU" i="1" dirty="0" err="1"/>
              <a:t>допоможуть</a:t>
            </a:r>
            <a:r>
              <a:rPr lang="ru-RU" i="1" dirty="0"/>
              <a:t> </a:t>
            </a:r>
            <a:r>
              <a:rPr lang="ru-RU" i="1" dirty="0" err="1"/>
              <a:t>вчителям</a:t>
            </a:r>
            <a:r>
              <a:rPr lang="ru-RU" i="1" dirty="0"/>
              <a:t>, </a:t>
            </a:r>
            <a:r>
              <a:rPr lang="ru-RU" i="1" dirty="0" err="1"/>
              <a:t>асистентам</a:t>
            </a:r>
            <a:r>
              <a:rPr lang="ru-RU" i="1" dirty="0"/>
              <a:t> та </a:t>
            </a:r>
            <a:r>
              <a:rPr lang="ru-RU" i="1" dirty="0" err="1"/>
              <a:t>усім</a:t>
            </a:r>
            <a:r>
              <a:rPr lang="ru-RU" i="1" dirty="0"/>
              <a:t> </a:t>
            </a:r>
            <a:r>
              <a:rPr lang="ru-RU" i="1" dirty="0" err="1"/>
              <a:t>зацікавленим</a:t>
            </a:r>
            <a:r>
              <a:rPr lang="ru-RU" i="1" dirty="0"/>
              <a:t> особам </a:t>
            </a:r>
            <a:r>
              <a:rPr lang="ru-RU" i="1" dirty="0" err="1"/>
              <a:t>дізнатися</a:t>
            </a:r>
            <a:r>
              <a:rPr lang="ru-RU" i="1" dirty="0"/>
              <a:t> </a:t>
            </a:r>
            <a:r>
              <a:rPr lang="ru-RU" i="1" dirty="0" err="1"/>
              <a:t>більше</a:t>
            </a:r>
            <a:r>
              <a:rPr lang="ru-RU" i="1" dirty="0"/>
              <a:t> про </a:t>
            </a:r>
            <a:r>
              <a:rPr lang="ru-RU" i="1" dirty="0" err="1"/>
              <a:t>організацію</a:t>
            </a:r>
            <a:r>
              <a:rPr lang="ru-RU" i="1" dirty="0"/>
              <a:t> </a:t>
            </a:r>
            <a:r>
              <a:rPr lang="ru-RU" i="1" dirty="0" err="1"/>
              <a:t>інклюзивного</a:t>
            </a:r>
            <a:r>
              <a:rPr lang="ru-RU" i="1" dirty="0"/>
              <a:t> </a:t>
            </a:r>
            <a:r>
              <a:rPr lang="ru-RU" i="1" dirty="0" err="1"/>
              <a:t>навчання</a:t>
            </a:r>
            <a:r>
              <a:rPr lang="ru-RU" i="1" dirty="0"/>
              <a:t> за такими </a:t>
            </a:r>
            <a:r>
              <a:rPr lang="ru-RU" i="1" dirty="0" err="1"/>
              <a:t>напрямами</a:t>
            </a:r>
            <a:r>
              <a:rPr lang="ru-RU" i="1" dirty="0"/>
              <a:t>:</a:t>
            </a:r>
            <a:endParaRPr lang="ru-RU" dirty="0"/>
          </a:p>
          <a:p>
            <a:pPr marL="0" indent="0">
              <a:buNone/>
            </a:pPr>
            <a:r>
              <a:rPr lang="ru-RU" i="1" dirty="0"/>
              <a:t>• </a:t>
            </a:r>
            <a:r>
              <a:rPr lang="ru-RU" i="1" dirty="0" err="1"/>
              <a:t>корекційні</a:t>
            </a:r>
            <a:r>
              <a:rPr lang="ru-RU" i="1" dirty="0"/>
              <a:t> </a:t>
            </a:r>
            <a:r>
              <a:rPr lang="ru-RU" i="1" dirty="0" err="1"/>
              <a:t>методи</a:t>
            </a:r>
            <a:r>
              <a:rPr lang="ru-RU" i="1" dirty="0"/>
              <a:t> та </a:t>
            </a:r>
            <a:r>
              <a:rPr lang="ru-RU" i="1" dirty="0" err="1"/>
              <a:t>прийоми</a:t>
            </a:r>
            <a:r>
              <a:rPr lang="ru-RU" i="1" dirty="0"/>
              <a:t>;</a:t>
            </a:r>
            <a:endParaRPr lang="ru-RU" dirty="0"/>
          </a:p>
          <a:p>
            <a:pPr marL="0" indent="0">
              <a:buNone/>
            </a:pPr>
            <a:r>
              <a:rPr lang="ru-RU" i="1" dirty="0"/>
              <a:t>• </a:t>
            </a:r>
            <a:r>
              <a:rPr lang="ru-RU" i="1" dirty="0" err="1"/>
              <a:t>інструменти</a:t>
            </a:r>
            <a:r>
              <a:rPr lang="ru-RU" i="1" dirty="0"/>
              <a:t> та </a:t>
            </a:r>
            <a:r>
              <a:rPr lang="ru-RU" i="1" dirty="0" err="1"/>
              <a:t>фізичні</a:t>
            </a:r>
            <a:r>
              <a:rPr lang="ru-RU" i="1" dirty="0"/>
              <a:t> </a:t>
            </a:r>
            <a:r>
              <a:rPr lang="ru-RU" i="1" dirty="0" err="1"/>
              <a:t>об’єкти</a:t>
            </a:r>
            <a:r>
              <a:rPr lang="ru-RU" i="1" dirty="0"/>
              <a:t> у </a:t>
            </a:r>
            <a:r>
              <a:rPr lang="ru-RU" i="1" dirty="0" err="1"/>
              <a:t>роботі</a:t>
            </a:r>
            <a:r>
              <a:rPr lang="ru-RU" i="1" dirty="0"/>
              <a:t> педагога;</a:t>
            </a:r>
            <a:endParaRPr lang="ru-RU" dirty="0"/>
          </a:p>
          <a:p>
            <a:pPr marL="0" indent="0">
              <a:buNone/>
            </a:pPr>
            <a:r>
              <a:rPr lang="ru-RU" i="1" dirty="0"/>
              <a:t>• </a:t>
            </a:r>
            <a:r>
              <a:rPr lang="ru-RU" i="1" dirty="0" err="1"/>
              <a:t>освітнє</a:t>
            </a:r>
            <a:r>
              <a:rPr lang="ru-RU" i="1" dirty="0"/>
              <a:t> </a:t>
            </a:r>
            <a:r>
              <a:rPr lang="ru-RU" i="1" dirty="0" err="1"/>
              <a:t>середовище</a:t>
            </a:r>
            <a:r>
              <a:rPr lang="ru-RU" i="1" dirty="0"/>
              <a:t>;</a:t>
            </a:r>
            <a:endParaRPr lang="ru-RU" dirty="0"/>
          </a:p>
          <a:p>
            <a:pPr marL="0" indent="0">
              <a:buNone/>
            </a:pPr>
            <a:r>
              <a:rPr lang="ru-RU" i="1" dirty="0"/>
              <a:t>• </a:t>
            </a:r>
            <a:r>
              <a:rPr lang="ru-RU" i="1" dirty="0" err="1"/>
              <a:t>співпраця</a:t>
            </a:r>
            <a:r>
              <a:rPr lang="ru-RU" i="1" dirty="0"/>
              <a:t> </a:t>
            </a:r>
            <a:r>
              <a:rPr lang="ru-RU" i="1" dirty="0" err="1"/>
              <a:t>школи</a:t>
            </a:r>
            <a:r>
              <a:rPr lang="ru-RU" i="1" dirty="0"/>
              <a:t> та ІРЦ;</a:t>
            </a:r>
            <a:endParaRPr lang="ru-RU" dirty="0"/>
          </a:p>
          <a:p>
            <a:pPr marL="0" indent="0">
              <a:buNone/>
            </a:pPr>
            <a:r>
              <a:rPr lang="ru-RU" i="1" dirty="0"/>
              <a:t>• </a:t>
            </a:r>
            <a:r>
              <a:rPr lang="ru-RU" i="1" dirty="0" err="1"/>
              <a:t>комунікація</a:t>
            </a:r>
            <a:r>
              <a:rPr lang="ru-RU" i="1" dirty="0"/>
              <a:t> у </a:t>
            </a:r>
            <a:r>
              <a:rPr lang="ru-RU" i="1" dirty="0" err="1"/>
              <a:t>класі</a:t>
            </a:r>
            <a:r>
              <a:rPr lang="ru-RU" i="1" dirty="0"/>
              <a:t>;</a:t>
            </a:r>
            <a:endParaRPr lang="ru-RU" dirty="0"/>
          </a:p>
          <a:p>
            <a:pPr marL="0" indent="0">
              <a:buNone/>
            </a:pPr>
            <a:r>
              <a:rPr lang="ru-RU" i="1" dirty="0"/>
              <a:t>• </a:t>
            </a:r>
            <a:r>
              <a:rPr lang="ru-RU" i="1" dirty="0" err="1"/>
              <a:t>взаємодія</a:t>
            </a:r>
            <a:r>
              <a:rPr lang="ru-RU" i="1" dirty="0"/>
              <a:t> з батьками.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56992"/>
            <a:ext cx="3816424" cy="3135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027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6698705" cy="6131768"/>
          </a:xfrm>
        </p:spPr>
        <p:txBody>
          <a:bodyPr>
            <a:noAutofit/>
          </a:bodyPr>
          <a:lstStyle/>
          <a:p>
            <a:r>
              <a:rPr lang="ru-RU" sz="1800" dirty="0"/>
              <a:t>Робота </a:t>
            </a:r>
            <a:r>
              <a:rPr lang="ru-RU" sz="1800" dirty="0" err="1"/>
              <a:t>Команди</a:t>
            </a:r>
            <a:r>
              <a:rPr lang="ru-RU" sz="1800" dirty="0"/>
              <a:t> </a:t>
            </a:r>
            <a:r>
              <a:rPr lang="ru-RU" sz="1800" dirty="0" err="1"/>
              <a:t>супроводу</a:t>
            </a:r>
            <a:r>
              <a:rPr lang="ru-RU" sz="1800" dirty="0"/>
              <a:t> </a:t>
            </a:r>
            <a:r>
              <a:rPr lang="ru-RU" sz="1800" dirty="0" err="1"/>
              <a:t>здійснюється</a:t>
            </a:r>
            <a:r>
              <a:rPr lang="ru-RU" sz="1800" dirty="0"/>
              <a:t> в межах основного </a:t>
            </a:r>
            <a:r>
              <a:rPr lang="ru-RU" sz="1800" dirty="0" err="1"/>
              <a:t>робочого</a:t>
            </a:r>
            <a:r>
              <a:rPr lang="ru-RU" sz="1800" dirty="0"/>
              <a:t> часу </a:t>
            </a:r>
            <a:r>
              <a:rPr lang="ru-RU" sz="1800" dirty="0" err="1"/>
              <a:t>працівників</a:t>
            </a:r>
            <a:r>
              <a:rPr lang="ru-RU" sz="1800" dirty="0"/>
              <a:t>. </a:t>
            </a:r>
            <a:r>
              <a:rPr lang="ru-RU" sz="1800" dirty="0" err="1"/>
              <a:t>Її</a:t>
            </a:r>
            <a:r>
              <a:rPr lang="ru-RU" sz="1800" dirty="0"/>
              <a:t> </a:t>
            </a:r>
            <a:r>
              <a:rPr lang="ru-RU" sz="1800" dirty="0" err="1"/>
              <a:t>засідання</a:t>
            </a:r>
            <a:r>
              <a:rPr lang="ru-RU" sz="1800" dirty="0"/>
              <a:t> </a:t>
            </a:r>
            <a:r>
              <a:rPr lang="ru-RU" sz="1800" dirty="0" err="1"/>
              <a:t>проводяться</a:t>
            </a:r>
            <a:r>
              <a:rPr lang="ru-RU" sz="1800" dirty="0"/>
              <a:t> не </a:t>
            </a:r>
            <a:r>
              <a:rPr lang="ru-RU" sz="1800" dirty="0" err="1"/>
              <a:t>менше</a:t>
            </a:r>
            <a:r>
              <a:rPr lang="ru-RU" sz="1800" dirty="0"/>
              <a:t> </a:t>
            </a:r>
            <a:r>
              <a:rPr lang="ru-RU" sz="1800" dirty="0" err="1"/>
              <a:t>трьох</a:t>
            </a:r>
            <a:r>
              <a:rPr lang="ru-RU" sz="1800" dirty="0"/>
              <a:t> </a:t>
            </a:r>
            <a:r>
              <a:rPr lang="ru-RU" sz="1800" dirty="0" err="1"/>
              <a:t>разів</a:t>
            </a:r>
            <a:r>
              <a:rPr lang="ru-RU" sz="1800" dirty="0"/>
              <a:t> </a:t>
            </a:r>
            <a:r>
              <a:rPr lang="ru-RU" sz="1800" dirty="0" err="1"/>
              <a:t>протягом</a:t>
            </a:r>
            <a:r>
              <a:rPr lang="ru-RU" sz="1800" dirty="0"/>
              <a:t> </a:t>
            </a:r>
            <a:r>
              <a:rPr lang="ru-RU" sz="1800" dirty="0" err="1"/>
              <a:t>навчального</a:t>
            </a:r>
            <a:r>
              <a:rPr lang="ru-RU" sz="1800" dirty="0"/>
              <a:t> року, за </a:t>
            </a:r>
            <a:r>
              <a:rPr lang="ru-RU" sz="1800" dirty="0" err="1"/>
              <a:t>ініціативою</a:t>
            </a:r>
            <a:r>
              <a:rPr lang="ru-RU" sz="1800" dirty="0"/>
              <a:t>  будь-кого з </a:t>
            </a:r>
            <a:r>
              <a:rPr lang="ru-RU" sz="1800" dirty="0" err="1"/>
              <a:t>учасників</a:t>
            </a:r>
            <a:r>
              <a:rPr lang="ru-RU" sz="1800" dirty="0"/>
              <a:t> </a:t>
            </a:r>
            <a:r>
              <a:rPr lang="ru-RU" sz="1800" dirty="0" err="1"/>
              <a:t>можуть</a:t>
            </a:r>
            <a:r>
              <a:rPr lang="ru-RU" sz="1800" dirty="0"/>
              <a:t> </a:t>
            </a:r>
            <a:r>
              <a:rPr lang="ru-RU" sz="1800" dirty="0" err="1"/>
              <a:t>скликатися</a:t>
            </a:r>
            <a:r>
              <a:rPr lang="ru-RU" sz="1800" dirty="0"/>
              <a:t> </a:t>
            </a:r>
            <a:r>
              <a:rPr lang="ru-RU" sz="1800" dirty="0" err="1"/>
              <a:t>позачергові</a:t>
            </a:r>
            <a:r>
              <a:rPr lang="ru-RU" sz="1800" dirty="0"/>
              <a:t> </a:t>
            </a:r>
            <a:r>
              <a:rPr lang="ru-RU" sz="1800" dirty="0" err="1"/>
              <a:t>засідання</a:t>
            </a:r>
            <a:r>
              <a:rPr lang="ru-RU" sz="1800" dirty="0"/>
              <a:t> (за </a:t>
            </a:r>
            <a:r>
              <a:rPr lang="ru-RU" sz="1800" dirty="0" err="1"/>
              <a:t>умови</a:t>
            </a:r>
            <a:r>
              <a:rPr lang="ru-RU" sz="1800" dirty="0"/>
              <a:t> </a:t>
            </a:r>
            <a:r>
              <a:rPr lang="ru-RU" sz="1800" dirty="0" err="1"/>
              <a:t>присутності</a:t>
            </a:r>
            <a:r>
              <a:rPr lang="ru-RU" sz="1800" dirty="0"/>
              <a:t> не </a:t>
            </a:r>
            <a:r>
              <a:rPr lang="ru-RU" sz="1800" dirty="0" err="1"/>
              <a:t>менше</a:t>
            </a:r>
            <a:r>
              <a:rPr lang="ru-RU" sz="1800" dirty="0"/>
              <a:t> 2/3 </a:t>
            </a:r>
            <a:r>
              <a:rPr lang="ru-RU" sz="1800" dirty="0" err="1"/>
              <a:t>від</a:t>
            </a:r>
            <a:r>
              <a:rPr lang="ru-RU" sz="1800" dirty="0"/>
              <a:t> </a:t>
            </a:r>
            <a:r>
              <a:rPr lang="ru-RU" sz="1800" dirty="0" err="1"/>
              <a:t>загального</a:t>
            </a:r>
            <a:r>
              <a:rPr lang="ru-RU" sz="1800" dirty="0"/>
              <a:t> складу). </a:t>
            </a:r>
            <a:r>
              <a:rPr lang="ru-RU" sz="1800" dirty="0" err="1"/>
              <a:t>Рішення</a:t>
            </a:r>
            <a:r>
              <a:rPr lang="ru-RU" sz="1800" dirty="0"/>
              <a:t> </a:t>
            </a:r>
            <a:r>
              <a:rPr lang="ru-RU" sz="1800" dirty="0" err="1"/>
              <a:t>засідання</a:t>
            </a:r>
            <a:r>
              <a:rPr lang="ru-RU" sz="1800" dirty="0"/>
              <a:t> </a:t>
            </a:r>
            <a:r>
              <a:rPr lang="ru-RU" sz="1800" dirty="0" err="1"/>
              <a:t>приймаються</a:t>
            </a:r>
            <a:r>
              <a:rPr lang="ru-RU" sz="1800" dirty="0"/>
              <a:t> за результатами </a:t>
            </a:r>
            <a:r>
              <a:rPr lang="ru-RU" sz="1800" dirty="0" err="1"/>
              <a:t>колегіального</a:t>
            </a:r>
            <a:r>
              <a:rPr lang="ru-RU" sz="1800" dirty="0"/>
              <a:t> </a:t>
            </a:r>
            <a:r>
              <a:rPr lang="ru-RU" sz="1800" dirty="0" err="1"/>
              <a:t>обговорення</a:t>
            </a:r>
            <a:r>
              <a:rPr lang="ru-RU" sz="1800" dirty="0"/>
              <a:t> </a:t>
            </a:r>
            <a:r>
              <a:rPr lang="ru-RU" sz="1800" dirty="0" err="1"/>
              <a:t>інформації</a:t>
            </a:r>
            <a:r>
              <a:rPr lang="ru-RU" sz="1800" dirty="0"/>
              <a:t> кожного </a:t>
            </a:r>
            <a:r>
              <a:rPr lang="ru-RU" sz="1800" dirty="0" err="1"/>
              <a:t>її</a:t>
            </a:r>
            <a:r>
              <a:rPr lang="ru-RU" sz="1800" dirty="0"/>
              <a:t> </a:t>
            </a:r>
            <a:r>
              <a:rPr lang="ru-RU" sz="1800" dirty="0" err="1"/>
              <a:t>учасника</a:t>
            </a:r>
            <a:r>
              <a:rPr lang="ru-RU" sz="1800" dirty="0"/>
              <a:t> шляхом </a:t>
            </a:r>
            <a:r>
              <a:rPr lang="ru-RU" sz="1800" dirty="0" err="1"/>
              <a:t>відкритого</a:t>
            </a:r>
            <a:r>
              <a:rPr lang="ru-RU" sz="1800" dirty="0"/>
              <a:t> </a:t>
            </a:r>
            <a:r>
              <a:rPr lang="ru-RU" sz="1800" dirty="0" err="1"/>
              <a:t>голосуванням</a:t>
            </a:r>
            <a:r>
              <a:rPr lang="ru-RU" sz="1800" dirty="0"/>
              <a:t> та </a:t>
            </a:r>
            <a:r>
              <a:rPr lang="ru-RU" sz="1800" dirty="0" err="1"/>
              <a:t>оформляється</a:t>
            </a:r>
            <a:r>
              <a:rPr lang="ru-RU" sz="1800" dirty="0"/>
              <a:t> протоколом, </a:t>
            </a:r>
            <a:r>
              <a:rPr lang="ru-RU" sz="1800" dirty="0" err="1"/>
              <a:t>який</a:t>
            </a:r>
            <a:r>
              <a:rPr lang="ru-RU" sz="1800" dirty="0"/>
              <a:t> </a:t>
            </a:r>
            <a:r>
              <a:rPr lang="ru-RU" sz="1800" dirty="0" err="1"/>
              <a:t>веде</a:t>
            </a:r>
            <a:r>
              <a:rPr lang="ru-RU" sz="1800" dirty="0"/>
              <a:t> </a:t>
            </a:r>
            <a:r>
              <a:rPr lang="ru-RU" sz="1800" dirty="0" err="1"/>
              <a:t>секретар</a:t>
            </a:r>
            <a:r>
              <a:rPr lang="ru-RU" sz="1800" dirty="0"/>
              <a:t> й </a:t>
            </a:r>
            <a:r>
              <a:rPr lang="ru-RU" sz="1800" dirty="0" err="1"/>
              <a:t>підписується</a:t>
            </a:r>
            <a:r>
              <a:rPr lang="ru-RU" sz="1800" dirty="0"/>
              <a:t> </a:t>
            </a:r>
            <a:r>
              <a:rPr lang="ru-RU" sz="1800" dirty="0" err="1"/>
              <a:t>всіма</a:t>
            </a:r>
            <a:r>
              <a:rPr lang="ru-RU" sz="1800" dirty="0"/>
              <a:t> </a:t>
            </a:r>
            <a:r>
              <a:rPr lang="ru-RU" sz="1800" dirty="0" err="1"/>
              <a:t>учасниками</a:t>
            </a:r>
            <a:r>
              <a:rPr lang="ru-RU" sz="1800" dirty="0"/>
              <a:t> </a:t>
            </a:r>
            <a:r>
              <a:rPr lang="ru-RU" sz="1800" dirty="0" err="1"/>
              <a:t>засідання</a:t>
            </a:r>
            <a:r>
              <a:rPr lang="ru-RU" sz="1800" dirty="0" smtClean="0"/>
              <a:t>.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>Головою </a:t>
            </a:r>
            <a:r>
              <a:rPr lang="ru-RU" sz="1800" dirty="0" err="1"/>
              <a:t>Команди</a:t>
            </a:r>
            <a:r>
              <a:rPr lang="ru-RU" sz="1800" dirty="0"/>
              <a:t> </a:t>
            </a:r>
            <a:r>
              <a:rPr lang="ru-RU" sz="1800" dirty="0" err="1"/>
              <a:t>супроводу</a:t>
            </a:r>
            <a:r>
              <a:rPr lang="ru-RU" sz="1800" dirty="0"/>
              <a:t> є </a:t>
            </a:r>
            <a:r>
              <a:rPr lang="ru-RU" sz="1800" dirty="0" err="1"/>
              <a:t>представник</a:t>
            </a:r>
            <a:r>
              <a:rPr lang="ru-RU" sz="1800" dirty="0"/>
              <a:t> </a:t>
            </a:r>
            <a:r>
              <a:rPr lang="ru-RU" sz="1800" dirty="0" err="1"/>
              <a:t>шкільної</a:t>
            </a:r>
            <a:r>
              <a:rPr lang="ru-RU" sz="1800" dirty="0"/>
              <a:t> </a:t>
            </a:r>
            <a:r>
              <a:rPr lang="ru-RU" sz="1800" dirty="0" err="1"/>
              <a:t>адміністрації</a:t>
            </a:r>
            <a:r>
              <a:rPr lang="ru-RU" sz="1800" dirty="0"/>
              <a:t> (директор </a:t>
            </a:r>
            <a:r>
              <a:rPr lang="ru-RU" sz="1800" dirty="0" err="1"/>
              <a:t>або</a:t>
            </a:r>
            <a:r>
              <a:rPr lang="ru-RU" sz="1800" dirty="0"/>
              <a:t> </a:t>
            </a:r>
            <a:r>
              <a:rPr lang="ru-RU" sz="1800" dirty="0" err="1"/>
              <a:t>його</a:t>
            </a:r>
            <a:r>
              <a:rPr lang="ru-RU" sz="1800" dirty="0"/>
              <a:t> заступник </a:t>
            </a:r>
            <a:r>
              <a:rPr lang="ru-RU" sz="1800" dirty="0" err="1"/>
              <a:t>із</a:t>
            </a:r>
            <a:r>
              <a:rPr lang="ru-RU" sz="1800" dirty="0"/>
              <a:t> </a:t>
            </a:r>
            <a:r>
              <a:rPr lang="ru-RU" sz="1800" dirty="0" err="1"/>
              <a:t>навчально-виховної</a:t>
            </a:r>
            <a:r>
              <a:rPr lang="ru-RU" sz="1800" dirty="0"/>
              <a:t> </a:t>
            </a:r>
            <a:r>
              <a:rPr lang="ru-RU" sz="1800" dirty="0" err="1"/>
              <a:t>роботи</a:t>
            </a:r>
            <a:r>
              <a:rPr lang="ru-RU" sz="1800" dirty="0"/>
              <a:t>), </a:t>
            </a:r>
            <a:r>
              <a:rPr lang="ru-RU" sz="1800" dirty="0" err="1"/>
              <a:t>який</a:t>
            </a:r>
            <a:r>
              <a:rPr lang="ru-RU" sz="1800" dirty="0"/>
              <a:t> </a:t>
            </a:r>
            <a:r>
              <a:rPr lang="ru-RU" sz="1800" dirty="0" err="1"/>
              <a:t>здійснює</a:t>
            </a:r>
            <a:r>
              <a:rPr lang="ru-RU" sz="1800" dirty="0"/>
              <a:t> </a:t>
            </a:r>
            <a:r>
              <a:rPr lang="ru-RU" sz="1800" dirty="0" err="1"/>
              <a:t>загальне</a:t>
            </a:r>
            <a:r>
              <a:rPr lang="ru-RU" sz="1800" dirty="0"/>
              <a:t> </a:t>
            </a:r>
            <a:r>
              <a:rPr lang="ru-RU" sz="1800" dirty="0" err="1"/>
              <a:t>керівництво</a:t>
            </a:r>
            <a:r>
              <a:rPr lang="ru-RU" sz="1800" dirty="0"/>
              <a:t> та </a:t>
            </a:r>
            <a:r>
              <a:rPr lang="ru-RU" sz="1800" dirty="0" err="1"/>
              <a:t>несе</a:t>
            </a:r>
            <a:r>
              <a:rPr lang="ru-RU" sz="1800" dirty="0"/>
              <a:t> </a:t>
            </a:r>
            <a:r>
              <a:rPr lang="ru-RU" sz="1800" dirty="0" err="1"/>
              <a:t>відповідальність</a:t>
            </a:r>
            <a:r>
              <a:rPr lang="ru-RU" sz="1800" dirty="0"/>
              <a:t> за </a:t>
            </a:r>
            <a:r>
              <a:rPr lang="ru-RU" sz="1800" dirty="0" err="1"/>
              <a:t>виконання</a:t>
            </a:r>
            <a:r>
              <a:rPr lang="ru-RU" sz="1800" dirty="0"/>
              <a:t> </a:t>
            </a:r>
            <a:r>
              <a:rPr lang="ru-RU" sz="1800" dirty="0" err="1"/>
              <a:t>покладених</a:t>
            </a:r>
            <a:r>
              <a:rPr lang="ru-RU" sz="1800" dirty="0"/>
              <a:t> </a:t>
            </a:r>
            <a:r>
              <a:rPr lang="ru-RU" sz="1800" dirty="0" err="1"/>
              <a:t>завдань</a:t>
            </a:r>
            <a:r>
              <a:rPr lang="ru-RU" sz="1800" dirty="0"/>
              <a:t>. До складу </a:t>
            </a:r>
            <a:r>
              <a:rPr lang="ru-RU" sz="1800" dirty="0" err="1"/>
              <a:t>Команди</a:t>
            </a:r>
            <a:r>
              <a:rPr lang="ru-RU" sz="1800" dirty="0"/>
              <a:t> </a:t>
            </a:r>
            <a:r>
              <a:rPr lang="ru-RU" sz="1800" dirty="0" err="1"/>
              <a:t>входять</a:t>
            </a:r>
            <a:r>
              <a:rPr lang="ru-RU" sz="1800" dirty="0"/>
              <a:t> </a:t>
            </a:r>
            <a:r>
              <a:rPr lang="ru-RU" sz="1800" dirty="0" err="1"/>
              <a:t>постійні</a:t>
            </a:r>
            <a:r>
              <a:rPr lang="ru-RU" sz="1800" dirty="0"/>
              <a:t> </a:t>
            </a:r>
            <a:r>
              <a:rPr lang="ru-RU" sz="1800" dirty="0" err="1"/>
              <a:t>учасники</a:t>
            </a:r>
            <a:r>
              <a:rPr lang="ru-RU" sz="1800" dirty="0"/>
              <a:t> (будь-</a:t>
            </a:r>
            <a:r>
              <a:rPr lang="ru-RU" sz="1800" dirty="0" err="1"/>
              <a:t>хто</a:t>
            </a:r>
            <a:r>
              <a:rPr lang="ru-RU" sz="1800" dirty="0"/>
              <a:t> з них </a:t>
            </a:r>
            <a:r>
              <a:rPr lang="ru-RU" sz="1800" dirty="0" err="1"/>
              <a:t>може</a:t>
            </a:r>
            <a:r>
              <a:rPr lang="ru-RU" sz="1800" dirty="0"/>
              <a:t> бути </a:t>
            </a:r>
            <a:r>
              <a:rPr lang="ru-RU" sz="1800" dirty="0" err="1"/>
              <a:t>призначеним</a:t>
            </a:r>
            <a:r>
              <a:rPr lang="ru-RU" sz="1800" dirty="0"/>
              <a:t> секретарем), </a:t>
            </a:r>
            <a:r>
              <a:rPr lang="ru-RU" sz="1800" dirty="0" err="1"/>
              <a:t>які</a:t>
            </a:r>
            <a:r>
              <a:rPr lang="ru-RU" sz="1800" dirty="0"/>
              <a:t> </a:t>
            </a:r>
            <a:r>
              <a:rPr lang="ru-RU" sz="1800" dirty="0" err="1"/>
              <a:t>мають</a:t>
            </a:r>
            <a:r>
              <a:rPr lang="ru-RU" sz="1800" dirty="0"/>
              <a:t> вести </a:t>
            </a:r>
            <a:r>
              <a:rPr lang="ru-RU" sz="1800" dirty="0" err="1"/>
              <a:t>відповідні</a:t>
            </a:r>
            <a:r>
              <a:rPr lang="ru-RU" sz="1800" dirty="0"/>
              <a:t> </a:t>
            </a:r>
            <a:r>
              <a:rPr lang="ru-RU" sz="1800" dirty="0" err="1"/>
              <a:t>документи</a:t>
            </a:r>
            <a:r>
              <a:rPr lang="ru-RU" sz="1800" dirty="0"/>
              <a:t>:   </a:t>
            </a:r>
          </a:p>
        </p:txBody>
      </p:sp>
    </p:spTree>
    <p:extLst>
      <p:ext uri="{BB962C8B-B14F-4D97-AF65-F5344CB8AC3E}">
        <p14:creationId xmlns:p14="http://schemas.microsoft.com/office/powerpoint/2010/main" val="870492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92696"/>
            <a:ext cx="6347714" cy="3880773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воєнного</a:t>
            </a:r>
            <a:r>
              <a:rPr lang="ru-RU" dirty="0"/>
              <a:t> стану для </a:t>
            </a:r>
            <a:r>
              <a:rPr lang="ru-RU" dirty="0" err="1"/>
              <a:t>організації</a:t>
            </a:r>
            <a:r>
              <a:rPr lang="ru-RU" dirty="0"/>
              <a:t> </a:t>
            </a:r>
            <a:r>
              <a:rPr lang="ru-RU" dirty="0" err="1"/>
              <a:t>інклюзивного</a:t>
            </a:r>
            <a:r>
              <a:rPr lang="ru-RU" dirty="0"/>
              <a:t> </a:t>
            </a:r>
            <a:r>
              <a:rPr lang="ru-RU" dirty="0" err="1"/>
              <a:t>навчання</a:t>
            </a:r>
            <a:r>
              <a:rPr lang="ru-RU" dirty="0"/>
              <a:t> </a:t>
            </a:r>
            <a:r>
              <a:rPr lang="ru-RU" dirty="0" err="1"/>
              <a:t>учнів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ООП (</a:t>
            </a:r>
            <a:r>
              <a:rPr lang="ru-RU" dirty="0" err="1"/>
              <a:t>зокрема</a:t>
            </a:r>
            <a:r>
              <a:rPr lang="ru-RU" dirty="0"/>
              <a:t> з числа тих,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вимушені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змінити</a:t>
            </a:r>
            <a:r>
              <a:rPr lang="ru-RU" dirty="0"/>
              <a:t> </a:t>
            </a:r>
            <a:r>
              <a:rPr lang="ru-RU" dirty="0" err="1"/>
              <a:t>своє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 </a:t>
            </a:r>
            <a:r>
              <a:rPr lang="ru-RU" dirty="0" err="1"/>
              <a:t>проживання</a:t>
            </a:r>
            <a:r>
              <a:rPr lang="ru-RU" dirty="0"/>
              <a:t>) до закладу </a:t>
            </a:r>
            <a:r>
              <a:rPr lang="ru-RU" dirty="0" err="1"/>
              <a:t>освіти</a:t>
            </a:r>
            <a:r>
              <a:rPr lang="ru-RU" dirty="0"/>
              <a:t> </a:t>
            </a:r>
            <a:r>
              <a:rPr lang="ru-RU" dirty="0" err="1"/>
              <a:t>подаються</a:t>
            </a:r>
            <a:r>
              <a:rPr lang="ru-RU" dirty="0"/>
              <a:t> </a:t>
            </a:r>
            <a:r>
              <a:rPr lang="ru-RU" dirty="0" err="1"/>
              <a:t>копії</a:t>
            </a:r>
            <a:r>
              <a:rPr lang="ru-RU" dirty="0"/>
              <a:t> документа,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посвідчує</a:t>
            </a:r>
            <a:r>
              <a:rPr lang="ru-RU" dirty="0"/>
              <a:t> особу (в </a:t>
            </a:r>
            <a:r>
              <a:rPr lang="ru-RU" dirty="0" err="1"/>
              <a:t>разі</a:t>
            </a:r>
            <a:r>
              <a:rPr lang="ru-RU" dirty="0"/>
              <a:t> </a:t>
            </a:r>
            <a:r>
              <a:rPr lang="ru-RU" dirty="0" err="1"/>
              <a:t>наявності</a:t>
            </a:r>
            <a:r>
              <a:rPr lang="ru-RU" dirty="0"/>
              <a:t>) та </a:t>
            </a:r>
            <a:r>
              <a:rPr lang="ru-RU" dirty="0" err="1"/>
              <a:t>висновку</a:t>
            </a:r>
            <a:r>
              <a:rPr lang="ru-RU" dirty="0"/>
              <a:t>. У </a:t>
            </a:r>
            <a:r>
              <a:rPr lang="ru-RU" dirty="0" err="1"/>
              <a:t>випадку</a:t>
            </a:r>
            <a:r>
              <a:rPr lang="ru-RU" dirty="0"/>
              <a:t> </a:t>
            </a:r>
            <a:r>
              <a:rPr lang="ru-RU" dirty="0" err="1"/>
              <a:t>звернення</a:t>
            </a:r>
            <a:r>
              <a:rPr lang="ru-RU" dirty="0"/>
              <a:t> </a:t>
            </a:r>
            <a:r>
              <a:rPr lang="ru-RU" dirty="0" err="1"/>
              <a:t>законних</a:t>
            </a:r>
            <a:r>
              <a:rPr lang="ru-RU" dirty="0"/>
              <a:t> </a:t>
            </a:r>
            <a:r>
              <a:rPr lang="ru-RU" dirty="0" err="1"/>
              <a:t>представників</a:t>
            </a:r>
            <a:r>
              <a:rPr lang="ru-RU" dirty="0"/>
              <a:t> </a:t>
            </a:r>
            <a:r>
              <a:rPr lang="ru-RU" dirty="0" err="1"/>
              <a:t>учнів</a:t>
            </a:r>
            <a:r>
              <a:rPr lang="ru-RU" dirty="0"/>
              <a:t> з ООП,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перебувають</a:t>
            </a:r>
            <a:r>
              <a:rPr lang="ru-RU" dirty="0"/>
              <a:t> на </a:t>
            </a:r>
            <a:r>
              <a:rPr lang="ru-RU" dirty="0" err="1"/>
              <a:t>тимчасово</a:t>
            </a:r>
            <a:r>
              <a:rPr lang="ru-RU" dirty="0"/>
              <a:t> </a:t>
            </a:r>
            <a:r>
              <a:rPr lang="ru-RU" dirty="0" err="1"/>
              <a:t>окупованих</a:t>
            </a:r>
            <a:r>
              <a:rPr lang="ru-RU" dirty="0"/>
              <a:t> </a:t>
            </a:r>
            <a:r>
              <a:rPr lang="ru-RU" dirty="0" err="1"/>
              <a:t>територіях</a:t>
            </a:r>
            <a:r>
              <a:rPr lang="ru-RU" dirty="0"/>
              <a:t>, заклад </a:t>
            </a:r>
            <a:r>
              <a:rPr lang="ru-RU" dirty="0" err="1"/>
              <a:t>освіти</a:t>
            </a:r>
            <a:r>
              <a:rPr lang="ru-RU" dirty="0"/>
              <a:t> 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зарахувати</a:t>
            </a:r>
            <a:r>
              <a:rPr lang="ru-RU" dirty="0"/>
              <a:t> </a:t>
            </a:r>
            <a:r>
              <a:rPr lang="ru-RU" dirty="0" err="1"/>
              <a:t>дитину</a:t>
            </a:r>
            <a:r>
              <a:rPr lang="ru-RU" dirty="0"/>
              <a:t> на </a:t>
            </a:r>
            <a:r>
              <a:rPr lang="ru-RU" dirty="0" err="1"/>
              <a:t>підставі</a:t>
            </a:r>
            <a:r>
              <a:rPr lang="ru-RU" dirty="0"/>
              <a:t> </a:t>
            </a:r>
            <a:r>
              <a:rPr lang="ru-RU" dirty="0" err="1"/>
              <a:t>обов'язкових</a:t>
            </a:r>
            <a:r>
              <a:rPr lang="ru-RU" dirty="0"/>
              <a:t> </a:t>
            </a:r>
            <a:r>
              <a:rPr lang="ru-RU" dirty="0" err="1"/>
              <a:t>документів</a:t>
            </a:r>
            <a:r>
              <a:rPr lang="ru-RU" dirty="0"/>
              <a:t> для </a:t>
            </a:r>
            <a:r>
              <a:rPr lang="ru-RU" dirty="0" err="1"/>
              <a:t>зарахування</a:t>
            </a:r>
            <a:r>
              <a:rPr lang="ru-RU" dirty="0"/>
              <a:t>, у тому </a:t>
            </a:r>
            <a:r>
              <a:rPr lang="ru-RU" dirty="0" err="1"/>
              <a:t>числі</a:t>
            </a:r>
            <a:r>
              <a:rPr lang="ru-RU" dirty="0"/>
              <a:t> </a:t>
            </a:r>
            <a:r>
              <a:rPr lang="ru-RU" dirty="0" err="1"/>
              <a:t>надісланих</a:t>
            </a:r>
            <a:r>
              <a:rPr lang="ru-RU" dirty="0"/>
              <a:t> </a:t>
            </a:r>
            <a:r>
              <a:rPr lang="ru-RU" dirty="0" err="1"/>
              <a:t>електронною</a:t>
            </a:r>
            <a:r>
              <a:rPr lang="ru-RU" dirty="0"/>
              <a:t> </a:t>
            </a:r>
            <a:r>
              <a:rPr lang="ru-RU" dirty="0" err="1"/>
              <a:t>поштою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у мессенджерах. </a:t>
            </a:r>
          </a:p>
        </p:txBody>
      </p:sp>
    </p:spTree>
    <p:extLst>
      <p:ext uri="{BB962C8B-B14F-4D97-AF65-F5344CB8AC3E}">
        <p14:creationId xmlns:p14="http://schemas.microsoft.com/office/powerpoint/2010/main" val="1618203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6489769" cy="49796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err="1"/>
              <a:t>Також</a:t>
            </a:r>
            <a:r>
              <a:rPr lang="ru-RU" sz="2000" dirty="0"/>
              <a:t> до </a:t>
            </a:r>
            <a:r>
              <a:rPr lang="ru-RU" sz="2000" dirty="0" err="1"/>
              <a:t>роботи</a:t>
            </a:r>
            <a:r>
              <a:rPr lang="ru-RU" sz="2000" dirty="0"/>
              <a:t> </a:t>
            </a:r>
            <a:r>
              <a:rPr lang="ru-RU" sz="2000" dirty="0" err="1"/>
              <a:t>Команди</a:t>
            </a:r>
            <a:r>
              <a:rPr lang="ru-RU" sz="2000" dirty="0"/>
              <a:t> </a:t>
            </a:r>
            <a:r>
              <a:rPr lang="ru-RU" sz="2000" dirty="0" err="1"/>
              <a:t>можуть</a:t>
            </a:r>
            <a:r>
              <a:rPr lang="ru-RU" sz="2000" dirty="0"/>
              <a:t> </a:t>
            </a:r>
            <a:r>
              <a:rPr lang="ru-RU" sz="2000" dirty="0" err="1"/>
              <a:t>залучатись</a:t>
            </a:r>
            <a:r>
              <a:rPr lang="ru-RU" sz="2000" dirty="0"/>
              <a:t> </a:t>
            </a:r>
            <a:r>
              <a:rPr lang="ru-RU" sz="2000" dirty="0" err="1"/>
              <a:t>інші</a:t>
            </a:r>
            <a:r>
              <a:rPr lang="ru-RU" sz="2000" dirty="0"/>
              <a:t> </a:t>
            </a:r>
            <a:r>
              <a:rPr lang="ru-RU" sz="2000" dirty="0" err="1"/>
              <a:t>фахівці</a:t>
            </a:r>
            <a:r>
              <a:rPr lang="ru-RU" sz="2000" dirty="0"/>
              <a:t> (</a:t>
            </a:r>
            <a:r>
              <a:rPr lang="ru-RU" sz="2000" dirty="0" err="1"/>
              <a:t>медичний</a:t>
            </a:r>
            <a:r>
              <a:rPr lang="ru-RU" sz="2000" dirty="0"/>
              <a:t> </a:t>
            </a:r>
            <a:r>
              <a:rPr lang="ru-RU" sz="2000" dirty="0" err="1"/>
              <a:t>працівник</a:t>
            </a:r>
            <a:r>
              <a:rPr lang="ru-RU" sz="2000" dirty="0"/>
              <a:t> закладу </a:t>
            </a:r>
            <a:r>
              <a:rPr lang="ru-RU" sz="2000" dirty="0" err="1"/>
              <a:t>освіти</a:t>
            </a:r>
            <a:r>
              <a:rPr lang="ru-RU" sz="2000" dirty="0"/>
              <a:t>, </a:t>
            </a:r>
            <a:r>
              <a:rPr lang="ru-RU" sz="2000" dirty="0" err="1"/>
              <a:t>лікар</a:t>
            </a:r>
            <a:r>
              <a:rPr lang="ru-RU" sz="2000" dirty="0"/>
              <a:t>, </a:t>
            </a:r>
            <a:r>
              <a:rPr lang="ru-RU" sz="2000" dirty="0" err="1"/>
              <a:t>асистент</a:t>
            </a:r>
            <a:r>
              <a:rPr lang="ru-RU" sz="2000" dirty="0"/>
              <a:t> </a:t>
            </a:r>
            <a:r>
              <a:rPr lang="ru-RU" sz="2000" dirty="0" err="1"/>
              <a:t>дитини</a:t>
            </a:r>
            <a:r>
              <a:rPr lang="ru-RU" sz="2000" dirty="0"/>
              <a:t>, </a:t>
            </a:r>
            <a:r>
              <a:rPr lang="ru-RU" sz="2000" dirty="0" err="1"/>
              <a:t>спеціалісти</a:t>
            </a:r>
            <a:r>
              <a:rPr lang="ru-RU" sz="2000" dirty="0"/>
              <a:t> </a:t>
            </a:r>
            <a:r>
              <a:rPr lang="ru-RU" sz="2000" dirty="0" err="1"/>
              <a:t>системи</a:t>
            </a:r>
            <a:r>
              <a:rPr lang="ru-RU" sz="2000" dirty="0"/>
              <a:t> </a:t>
            </a:r>
            <a:r>
              <a:rPr lang="ru-RU" sz="2000" dirty="0" err="1"/>
              <a:t>соціального</a:t>
            </a:r>
            <a:r>
              <a:rPr lang="ru-RU" sz="2000" dirty="0"/>
              <a:t> </a:t>
            </a:r>
            <a:r>
              <a:rPr lang="ru-RU" sz="2000" dirty="0" err="1"/>
              <a:t>захисту</a:t>
            </a:r>
            <a:r>
              <a:rPr lang="ru-RU" sz="2000" dirty="0"/>
              <a:t> </a:t>
            </a:r>
            <a:r>
              <a:rPr lang="ru-RU" sz="2000" dirty="0" err="1"/>
              <a:t>населення</a:t>
            </a:r>
            <a:r>
              <a:rPr lang="ru-RU" sz="2000" dirty="0"/>
              <a:t>, </a:t>
            </a:r>
            <a:r>
              <a:rPr lang="ru-RU" sz="2000" dirty="0" err="1"/>
              <a:t>служби</a:t>
            </a:r>
            <a:r>
              <a:rPr lang="ru-RU" sz="2000" dirty="0"/>
              <a:t> у справах </a:t>
            </a:r>
            <a:r>
              <a:rPr lang="ru-RU" sz="2000" dirty="0" err="1"/>
              <a:t>дітей</a:t>
            </a:r>
            <a:r>
              <a:rPr lang="ru-RU" sz="2000" dirty="0"/>
              <a:t> </a:t>
            </a:r>
            <a:r>
              <a:rPr lang="ru-RU" sz="2000" dirty="0" err="1"/>
              <a:t>тощо</a:t>
            </a:r>
            <a:r>
              <a:rPr lang="ru-RU" sz="2000" dirty="0" smtClean="0"/>
              <a:t>).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dirty="0" err="1"/>
              <a:t>Учасники</a:t>
            </a:r>
            <a:r>
              <a:rPr lang="ru-RU" sz="2000" dirty="0"/>
              <a:t>  </a:t>
            </a:r>
            <a:r>
              <a:rPr lang="ru-RU" sz="2000" dirty="0" err="1"/>
              <a:t>Команди</a:t>
            </a:r>
            <a:r>
              <a:rPr lang="ru-RU" sz="2000" dirty="0"/>
              <a:t>  </a:t>
            </a:r>
            <a:r>
              <a:rPr lang="ru-RU" sz="2000" dirty="0" err="1"/>
              <a:t>супроводу</a:t>
            </a:r>
            <a:r>
              <a:rPr lang="ru-RU" sz="2000" dirty="0"/>
              <a:t> </a:t>
            </a:r>
            <a:r>
              <a:rPr lang="ru-RU" sz="2000" dirty="0" err="1"/>
              <a:t>мають</a:t>
            </a:r>
            <a:r>
              <a:rPr lang="ru-RU" sz="2000" dirty="0"/>
              <a:t> систематично </a:t>
            </a:r>
            <a:r>
              <a:rPr lang="ru-RU" sz="2000" dirty="0" err="1"/>
              <a:t>збирати</a:t>
            </a:r>
            <a:r>
              <a:rPr lang="ru-RU" sz="2000" dirty="0"/>
              <a:t> </a:t>
            </a:r>
            <a:r>
              <a:rPr lang="ru-RU" sz="2000" dirty="0" err="1"/>
              <a:t>інформацію</a:t>
            </a:r>
            <a:r>
              <a:rPr lang="ru-RU" sz="2000" dirty="0"/>
              <a:t> </a:t>
            </a:r>
            <a:r>
              <a:rPr lang="ru-RU" sz="2000" dirty="0" err="1"/>
              <a:t>щодо</a:t>
            </a:r>
            <a:r>
              <a:rPr lang="ru-RU" sz="2000" dirty="0"/>
              <a:t> </a:t>
            </a:r>
            <a:r>
              <a:rPr lang="ru-RU" sz="2000" dirty="0" err="1"/>
              <a:t>особливостей</a:t>
            </a:r>
            <a:r>
              <a:rPr lang="ru-RU" sz="2000" dirty="0"/>
              <a:t> </a:t>
            </a:r>
            <a:r>
              <a:rPr lang="ru-RU" sz="2000" dirty="0" err="1"/>
              <a:t>розвитку</a:t>
            </a:r>
            <a:r>
              <a:rPr lang="ru-RU" sz="2000" dirty="0"/>
              <a:t> та </a:t>
            </a:r>
            <a:r>
              <a:rPr lang="ru-RU" sz="2000" dirty="0" err="1"/>
              <a:t>поступу</a:t>
            </a:r>
            <a:r>
              <a:rPr lang="ru-RU" sz="2000" dirty="0"/>
              <a:t> в </a:t>
            </a:r>
            <a:r>
              <a:rPr lang="ru-RU" sz="2000" dirty="0" err="1"/>
              <a:t>навчанні</a:t>
            </a:r>
            <a:r>
              <a:rPr lang="ru-RU" sz="2000" dirty="0"/>
              <a:t> </a:t>
            </a:r>
            <a:r>
              <a:rPr lang="ru-RU" sz="2000" dirty="0" err="1"/>
              <a:t>учнів</a:t>
            </a:r>
            <a:r>
              <a:rPr lang="ru-RU" sz="2000" dirty="0"/>
              <a:t> з ООП та </a:t>
            </a:r>
            <a:r>
              <a:rPr lang="ru-RU" sz="2000" dirty="0" err="1"/>
              <a:t>складати</a:t>
            </a:r>
            <a:r>
              <a:rPr lang="ru-RU" sz="2000" dirty="0"/>
              <a:t> </a:t>
            </a:r>
            <a:r>
              <a:rPr lang="ru-RU" sz="2000" dirty="0" err="1"/>
              <a:t>портфоліо</a:t>
            </a:r>
            <a:r>
              <a:rPr lang="ru-RU" sz="2000" dirty="0"/>
              <a:t> </a:t>
            </a:r>
            <a:r>
              <a:rPr lang="ru-RU" sz="2000" dirty="0" err="1"/>
              <a:t>дитини</a:t>
            </a:r>
            <a:r>
              <a:rPr lang="ru-RU" sz="2000" dirty="0"/>
              <a:t>. </a:t>
            </a:r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4" name="Округлений прямокутник 3"/>
          <p:cNvSpPr/>
          <p:nvPr/>
        </p:nvSpPr>
        <p:spPr>
          <a:xfrm>
            <a:off x="3203848" y="3645024"/>
            <a:ext cx="3465432" cy="2160240"/>
          </a:xfrm>
          <a:prstGeom prst="roundRect">
            <a:avLst>
              <a:gd name="adj" fmla="val 10000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000" b="-12000"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-6519305"/>
              <a:satOff val="42018"/>
              <a:lumOff val="222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8333502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547" y="170937"/>
            <a:ext cx="7346777" cy="1320800"/>
          </a:xfrm>
        </p:spPr>
        <p:txBody>
          <a:bodyPr>
            <a:normAutofit fontScale="90000"/>
          </a:bodyPr>
          <a:lstStyle/>
          <a:p>
            <a:r>
              <a:rPr lang="uk-UA" sz="4000" dirty="0" smtClean="0"/>
              <a:t>Засідання команди супроводу та консультації асистента вчителя</a:t>
            </a:r>
            <a:endParaRPr lang="ru-RU" sz="4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650" y="1759454"/>
            <a:ext cx="2656572" cy="1992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333349"/>
            <a:ext cx="3012085" cy="2259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4" t="10648" r="27491" b="21148"/>
          <a:stretch/>
        </p:blipFill>
        <p:spPr>
          <a:xfrm>
            <a:off x="188537" y="1702263"/>
            <a:ext cx="2066156" cy="2331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Немає опису світлини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1761375"/>
            <a:ext cx="2304256" cy="23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Немає опису світлини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57" y="4156120"/>
            <a:ext cx="2436292" cy="243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47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800" dirty="0" err="1">
                <a:effectLst/>
              </a:rPr>
              <a:t>С</a:t>
            </a:r>
            <a:r>
              <a:rPr lang="ru-RU" sz="2800" dirty="0" err="1" smtClean="0">
                <a:effectLst/>
              </a:rPr>
              <a:t>емінар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>
                <a:effectLst/>
              </a:rPr>
              <a:t>- </a:t>
            </a:r>
            <a:r>
              <a:rPr lang="ru-RU" sz="2800" dirty="0" err="1">
                <a:effectLst/>
              </a:rPr>
              <a:t>нарада</a:t>
            </a:r>
            <a:r>
              <a:rPr lang="ru-RU" sz="2800" dirty="0">
                <a:effectLst/>
              </a:rPr>
              <a:t> "Нормативно - </a:t>
            </a:r>
            <a:r>
              <a:rPr lang="ru-RU" sz="2800" dirty="0" err="1">
                <a:effectLst/>
              </a:rPr>
              <a:t>правове</a:t>
            </a:r>
            <a:r>
              <a:rPr lang="ru-RU" sz="2800" dirty="0">
                <a:effectLst/>
              </a:rPr>
              <a:t> </a:t>
            </a:r>
            <a:r>
              <a:rPr lang="ru-RU" sz="2800" dirty="0" err="1">
                <a:effectLst/>
              </a:rPr>
              <a:t>забезпечення</a:t>
            </a:r>
            <a:r>
              <a:rPr lang="ru-RU" sz="2800" dirty="0">
                <a:effectLst/>
              </a:rPr>
              <a:t> </a:t>
            </a:r>
            <a:r>
              <a:rPr lang="ru-RU" sz="2800" dirty="0" err="1">
                <a:effectLst/>
              </a:rPr>
              <a:t>інклюзивного</a:t>
            </a:r>
            <a:r>
              <a:rPr lang="ru-RU" sz="2800" dirty="0">
                <a:effectLst/>
              </a:rPr>
              <a:t> </a:t>
            </a:r>
            <a:r>
              <a:rPr lang="ru-RU" sz="2800" dirty="0" err="1">
                <a:effectLst/>
              </a:rPr>
              <a:t>навчання</a:t>
            </a:r>
            <a:r>
              <a:rPr lang="ru-RU" sz="2800" dirty="0">
                <a:effectLst/>
              </a:rPr>
              <a:t> з ЗЗСО та </a:t>
            </a:r>
            <a:r>
              <a:rPr lang="ru-RU" sz="2800" dirty="0" smtClean="0">
                <a:effectLst/>
              </a:rPr>
              <a:t>ЗДО «</a:t>
            </a:r>
            <a:r>
              <a:rPr lang="ru-RU" sz="2800" dirty="0" err="1" smtClean="0">
                <a:effectLst/>
              </a:rPr>
              <a:t>Заповнення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>
                <a:effectLst/>
              </a:rPr>
              <a:t>ІПР" 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00808"/>
            <a:ext cx="4210414" cy="3157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r="9"/>
          <a:stretch>
            <a:fillRect/>
          </a:stretch>
        </p:blipFill>
        <p:spPr>
          <a:xfrm>
            <a:off x="390247" y="2679813"/>
            <a:ext cx="4360018" cy="3270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414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495505" cy="1208315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Кожна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дитина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неповторна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наділена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від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природи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унікальними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здібностями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, талантами та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можливостями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ru-RU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Місія</a:t>
            </a: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школи</a:t>
            </a: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та ІРЦ 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– </a:t>
            </a:r>
            <a:r>
              <a:rPr lang="ru-RU" dirty="0" err="1">
                <a:solidFill>
                  <a:srgbClr val="002060"/>
                </a:solidFill>
                <a:cs typeface="Times New Roman" panose="02020603050405020304" pitchFamily="18" charset="0"/>
              </a:rPr>
              <a:t>допомогти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розкрити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та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розвинути</a:t>
            </a: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здібності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cs typeface="Times New Roman" panose="02020603050405020304" pitchFamily="18" charset="0"/>
              </a:rPr>
              <a:t>таланти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002060"/>
                </a:solidFill>
                <a:cs typeface="Times New Roman" panose="02020603050405020304" pitchFamily="18" charset="0"/>
              </a:rPr>
              <a:t>можливості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кожної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cs typeface="Times New Roman" panose="02020603050405020304" pitchFamily="18" charset="0"/>
              </a:rPr>
              <a:t>дитини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, в тому </a:t>
            </a:r>
            <a:r>
              <a:rPr lang="ru-RU" dirty="0" err="1">
                <a:solidFill>
                  <a:srgbClr val="002060"/>
                </a:solidFill>
                <a:cs typeface="Times New Roman" panose="02020603050405020304" pitchFamily="18" charset="0"/>
              </a:rPr>
              <a:t>числі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  і </a:t>
            </a:r>
            <a:r>
              <a:rPr lang="ru-RU" dirty="0" err="1">
                <a:solidFill>
                  <a:srgbClr val="002060"/>
                </a:solidFill>
                <a:cs typeface="Times New Roman" panose="02020603050405020304" pitchFamily="18" charset="0"/>
              </a:rPr>
              <a:t>дітей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зособливими</a:t>
            </a: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освітніми</a:t>
            </a: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потребами, </a:t>
            </a:r>
            <a:r>
              <a:rPr lang="ru-RU" dirty="0" err="1">
                <a:solidFill>
                  <a:srgbClr val="002060"/>
                </a:solidFill>
                <a:cs typeface="Times New Roman" panose="02020603050405020304" pitchFamily="18" charset="0"/>
              </a:rPr>
              <a:t>які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cs typeface="Times New Roman" panose="02020603050405020304" pitchFamily="18" charset="0"/>
              </a:rPr>
              <a:t>навчаються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rgbClr val="002060"/>
                </a:solidFill>
                <a:cs typeface="Times New Roman" panose="02020603050405020304" pitchFamily="18" charset="0"/>
              </a:rPr>
              <a:t>інклюзивних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класах</a:t>
            </a:r>
            <a:r>
              <a:rPr lang="ru-RU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92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42911"/>
            <a:ext cx="6347713" cy="94719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600" dirty="0">
                <a:effectLst/>
              </a:rPr>
              <a:t>О</a:t>
            </a:r>
            <a:r>
              <a:rPr lang="ru-RU" sz="3600" dirty="0" smtClean="0">
                <a:effectLst/>
              </a:rPr>
              <a:t>нлайн-</a:t>
            </a:r>
            <a:r>
              <a:rPr lang="ru-RU" sz="3600" dirty="0" err="1" smtClean="0">
                <a:effectLst/>
              </a:rPr>
              <a:t>семінар</a:t>
            </a:r>
            <a:r>
              <a:rPr lang="ru-RU" sz="3600" dirty="0" smtClean="0">
                <a:effectLst/>
              </a:rPr>
              <a:t> </a:t>
            </a:r>
            <a:r>
              <a:rPr lang="ru-RU" sz="3600" dirty="0">
                <a:effectLst/>
              </a:rPr>
              <a:t>для </a:t>
            </a:r>
            <a:r>
              <a:rPr lang="ru-RU" sz="3600" dirty="0" err="1">
                <a:effectLst/>
              </a:rPr>
              <a:t>асистентів</a:t>
            </a:r>
            <a:r>
              <a:rPr lang="ru-RU" sz="3600" dirty="0">
                <a:effectLst/>
              </a:rPr>
              <a:t> </a:t>
            </a:r>
            <a:r>
              <a:rPr lang="ru-RU" sz="3600" dirty="0" err="1">
                <a:effectLst/>
              </a:rPr>
              <a:t>вчителя</a:t>
            </a:r>
            <a:r>
              <a:rPr lang="ru-RU" sz="3600" dirty="0">
                <a:effectLst/>
              </a:rPr>
              <a:t> "Роль </a:t>
            </a:r>
            <a:r>
              <a:rPr lang="ru-RU" sz="3600" dirty="0" err="1">
                <a:effectLst/>
              </a:rPr>
              <a:t>асистента</a:t>
            </a:r>
            <a:r>
              <a:rPr lang="ru-RU" sz="3600" dirty="0">
                <a:effectLst/>
              </a:rPr>
              <a:t> </a:t>
            </a:r>
            <a:r>
              <a:rPr lang="ru-RU" sz="3600" dirty="0" err="1">
                <a:effectLst/>
              </a:rPr>
              <a:t>вчителя</a:t>
            </a:r>
            <a:r>
              <a:rPr lang="ru-RU" sz="3600" dirty="0">
                <a:effectLst/>
              </a:rPr>
              <a:t> в </a:t>
            </a:r>
            <a:r>
              <a:rPr lang="ru-RU" sz="3600" dirty="0" err="1">
                <a:effectLst/>
              </a:rPr>
              <a:t>інклюзивному</a:t>
            </a:r>
            <a:r>
              <a:rPr lang="ru-RU" sz="3600" dirty="0">
                <a:effectLst/>
              </a:rPr>
              <a:t> </a:t>
            </a:r>
            <a:r>
              <a:rPr lang="ru-RU" sz="3600" dirty="0" err="1">
                <a:effectLst/>
              </a:rPr>
              <a:t>класі</a:t>
            </a:r>
            <a:r>
              <a:rPr lang="ru-RU" sz="3600" dirty="0">
                <a:effectLst/>
              </a:rPr>
              <a:t>" 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3942659" cy="28411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537012"/>
            <a:ext cx="5688632" cy="3199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036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5478"/>
            <a:ext cx="7332215" cy="13208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dirty="0" err="1" smtClean="0">
                <a:effectLst/>
              </a:rPr>
              <a:t>Семінари</a:t>
            </a:r>
            <a:r>
              <a:rPr lang="ru-RU" sz="3200" dirty="0" smtClean="0"/>
              <a:t>, </a:t>
            </a:r>
            <a:r>
              <a:rPr lang="ru-RU" sz="3200" dirty="0" err="1" smtClean="0">
                <a:effectLst/>
              </a:rPr>
              <a:t>тренінги</a:t>
            </a:r>
            <a:r>
              <a:rPr lang="ru-RU" sz="3200" dirty="0" smtClean="0">
                <a:effectLst/>
              </a:rPr>
              <a:t> </a:t>
            </a:r>
            <a:r>
              <a:rPr lang="ru-RU" sz="3200" dirty="0">
                <a:effectLst/>
              </a:rPr>
              <a:t>для </a:t>
            </a:r>
            <a:r>
              <a:rPr lang="ru-RU" sz="3200" dirty="0" err="1" smtClean="0">
                <a:effectLst/>
              </a:rPr>
              <a:t>асистента</a:t>
            </a:r>
            <a:r>
              <a:rPr lang="ru-RU" sz="3200" dirty="0" smtClean="0">
                <a:effectLst/>
              </a:rPr>
              <a:t> </a:t>
            </a:r>
            <a:r>
              <a:rPr lang="ru-RU" sz="3200" dirty="0" err="1" smtClean="0">
                <a:effectLst/>
              </a:rPr>
              <a:t>вчителя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91672"/>
            <a:ext cx="3600400" cy="2534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На зображенні може бути: 9 людей, екран та текс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995935"/>
            <a:ext cx="4638675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Немає опису світлини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69" y="1656278"/>
            <a:ext cx="2304256" cy="23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29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531" y="165265"/>
            <a:ext cx="6347713" cy="1320800"/>
          </a:xfrm>
        </p:spPr>
        <p:txBody>
          <a:bodyPr/>
          <a:lstStyle/>
          <a:p>
            <a:r>
              <a:rPr lang="ru-RU" dirty="0" err="1"/>
              <a:t>Інформаційна</a:t>
            </a:r>
            <a:r>
              <a:rPr lang="ru-RU" dirty="0"/>
              <a:t> та </a:t>
            </a:r>
            <a:r>
              <a:rPr lang="ru-RU" dirty="0" err="1"/>
              <a:t>просвітницька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endParaRPr lang="en-US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Немає опису світлини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46245"/>
            <a:ext cx="3817095" cy="381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Немає опису світлини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611" y="3184104"/>
            <a:ext cx="2435447" cy="324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Немає опису світлини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098" y="1254758"/>
            <a:ext cx="3346189" cy="250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Немає опису світлини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871" y="4565687"/>
            <a:ext cx="4271119" cy="225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43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63" y="188640"/>
            <a:ext cx="7418785" cy="1320800"/>
          </a:xfrm>
        </p:spPr>
        <p:txBody>
          <a:bodyPr/>
          <a:lstStyle/>
          <a:p>
            <a:r>
              <a:rPr lang="ru-RU" dirty="0" err="1" smtClean="0"/>
              <a:t>Інформаційна</a:t>
            </a:r>
            <a:r>
              <a:rPr lang="ru-RU" dirty="0" smtClean="0"/>
              <a:t> та </a:t>
            </a:r>
            <a:r>
              <a:rPr lang="ru-RU" dirty="0" err="1" smtClean="0"/>
              <a:t>просвітницька</a:t>
            </a:r>
            <a:r>
              <a:rPr lang="ru-RU" dirty="0" smtClean="0"/>
              <a:t> </a:t>
            </a:r>
            <a:r>
              <a:rPr lang="ru-RU" dirty="0" err="1" smtClean="0"/>
              <a:t>діяльність</a:t>
            </a:r>
            <a:endParaRPr lang="en-US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Немає опису світлини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685" y="1333877"/>
            <a:ext cx="3206309" cy="320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Немає опису світлини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271" y="849040"/>
            <a:ext cx="3087762" cy="417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Немає опису світлини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1" y="1958306"/>
            <a:ext cx="3062293" cy="408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Немає опису світлини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91" b="31821"/>
          <a:stretch/>
        </p:blipFill>
        <p:spPr bwMode="auto">
          <a:xfrm>
            <a:off x="2969171" y="4371972"/>
            <a:ext cx="4588525" cy="236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25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036" y="196044"/>
            <a:ext cx="6347713" cy="13208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800" dirty="0" err="1" smtClean="0">
                <a:effectLst/>
              </a:rPr>
              <a:t>Семінари</a:t>
            </a:r>
            <a:r>
              <a:rPr lang="ru-RU" sz="2800" dirty="0" smtClean="0">
                <a:effectLst/>
              </a:rPr>
              <a:t>, </a:t>
            </a:r>
            <a:r>
              <a:rPr lang="ru-RU" sz="2800" dirty="0" err="1" smtClean="0">
                <a:effectLst/>
              </a:rPr>
              <a:t>тренінги</a:t>
            </a:r>
            <a:r>
              <a:rPr lang="ru-RU" sz="2800" dirty="0" smtClean="0">
                <a:effectLst/>
              </a:rPr>
              <a:t> для </a:t>
            </a:r>
            <a:r>
              <a:rPr lang="ru-RU" sz="2800" dirty="0" err="1" smtClean="0">
                <a:effectLst/>
              </a:rPr>
              <a:t>корекційних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 err="1" smtClean="0">
                <a:effectLst/>
              </a:rPr>
              <a:t>педагогів</a:t>
            </a:r>
            <a:r>
              <a:rPr lang="ru-RU" sz="2800" dirty="0" smtClean="0">
                <a:effectLst/>
              </a:rPr>
              <a:t> (</a:t>
            </a:r>
            <a:r>
              <a:rPr lang="ru-RU" sz="2800" dirty="0" err="1" smtClean="0">
                <a:effectLst/>
              </a:rPr>
              <a:t>практичних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 err="1" smtClean="0">
                <a:effectLst/>
              </a:rPr>
              <a:t>психологів</a:t>
            </a:r>
            <a:r>
              <a:rPr lang="ru-RU" sz="2800" dirty="0" smtClean="0">
                <a:effectLst/>
              </a:rPr>
              <a:t>, </a:t>
            </a:r>
            <a:r>
              <a:rPr lang="ru-RU" sz="2800" dirty="0" err="1" smtClean="0">
                <a:effectLst/>
              </a:rPr>
              <a:t>логопедів</a:t>
            </a:r>
            <a:r>
              <a:rPr lang="ru-RU" sz="2800" dirty="0" smtClean="0">
                <a:effectLst/>
              </a:rPr>
              <a:t>) 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6" y="3856936"/>
            <a:ext cx="4001418" cy="3001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На зображенні може бути: 1 особа та у приміщенні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30400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Немає опису світлини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097" y="3860747"/>
            <a:ext cx="3000375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Немає опису світлини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36" y="1516844"/>
            <a:ext cx="4409633" cy="329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80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833" y="178593"/>
            <a:ext cx="6347713" cy="1320800"/>
          </a:xfrm>
        </p:spPr>
        <p:txBody>
          <a:bodyPr>
            <a:noAutofit/>
          </a:bodyPr>
          <a:lstStyle/>
          <a:p>
            <a:r>
              <a:rPr lang="uk-UA" sz="2000" dirty="0"/>
              <a:t>У напрямку створення якісного інклюзивного освітнього середовища у закладах освіти педагогам допомагають методичні матеріали сайту </a:t>
            </a:r>
            <a:r>
              <a:rPr lang="uk-UA" sz="2000" dirty="0" err="1" smtClean="0"/>
              <a:t>інклюзивно</a:t>
            </a:r>
            <a:r>
              <a:rPr lang="uk-UA" sz="2000" dirty="0" smtClean="0"/>
              <a:t>-ресурсного </a:t>
            </a:r>
            <a:r>
              <a:rPr lang="uk-UA" sz="2000" dirty="0"/>
              <a:t>центру</a:t>
            </a:r>
            <a:r>
              <a:rPr lang="ru-RU" sz="2000" dirty="0"/>
              <a:t>…</a:t>
            </a:r>
            <a:endParaRPr lang="en-US" sz="2000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561" b="6301"/>
          <a:stretch/>
        </p:blipFill>
        <p:spPr>
          <a:xfrm>
            <a:off x="455312" y="1575767"/>
            <a:ext cx="5832648" cy="27590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3501" t="16263" r="14230" b="6047"/>
          <a:stretch/>
        </p:blipFill>
        <p:spPr>
          <a:xfrm>
            <a:off x="3419872" y="3848106"/>
            <a:ext cx="4731581" cy="28597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4316" b="17642"/>
          <a:stretch/>
        </p:blipFill>
        <p:spPr>
          <a:xfrm>
            <a:off x="7120564" y="1579349"/>
            <a:ext cx="1732776" cy="28544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3436" b="15753"/>
          <a:stretch/>
        </p:blipFill>
        <p:spPr>
          <a:xfrm>
            <a:off x="683568" y="3284984"/>
            <a:ext cx="2016224" cy="343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5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Робота з батьками</a:t>
            </a:r>
            <a:endParaRPr lang="en-US" dirty="0"/>
          </a:p>
        </p:txBody>
      </p:sp>
      <p:pic>
        <p:nvPicPr>
          <p:cNvPr id="5126" name="Picture 6" descr="Немає опису світлини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86318"/>
            <a:ext cx="3696345" cy="277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Немає опису світлини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95" y="3202825"/>
            <a:ext cx="1875257" cy="345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299" y="1124744"/>
            <a:ext cx="4615737" cy="34654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800" y="4208980"/>
            <a:ext cx="3465083" cy="259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2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960" y="165070"/>
            <a:ext cx="6347713" cy="1320800"/>
          </a:xfrm>
        </p:spPr>
        <p:txBody>
          <a:bodyPr/>
          <a:lstStyle/>
          <a:p>
            <a:r>
              <a:rPr lang="ru-RU" dirty="0" err="1" smtClean="0"/>
              <a:t>Інформування</a:t>
            </a:r>
            <a:r>
              <a:rPr lang="ru-RU" dirty="0" smtClean="0"/>
              <a:t> </a:t>
            </a:r>
            <a:r>
              <a:rPr lang="ru-RU" dirty="0" err="1" smtClean="0"/>
              <a:t>батьків</a:t>
            </a:r>
            <a:r>
              <a:rPr lang="ru-RU" dirty="0" smtClean="0"/>
              <a:t> в </a:t>
            </a:r>
            <a:r>
              <a:rPr lang="ru-RU" dirty="0" err="1" smtClean="0"/>
              <a:t>інтернет</a:t>
            </a:r>
            <a:r>
              <a:rPr lang="ru-RU" dirty="0" smtClean="0"/>
              <a:t> </a:t>
            </a:r>
            <a:r>
              <a:rPr lang="ru-RU" dirty="0" err="1" smtClean="0"/>
              <a:t>сервісах</a:t>
            </a:r>
            <a:endParaRPr lang="en-US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593046"/>
            <a:ext cx="2376264" cy="50158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817" y="4381859"/>
            <a:ext cx="2736304" cy="22270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56427"/>
          <a:stretch/>
        </p:blipFill>
        <p:spPr>
          <a:xfrm>
            <a:off x="6133744" y="165070"/>
            <a:ext cx="2736304" cy="35306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56890"/>
          <a:stretch/>
        </p:blipFill>
        <p:spPr>
          <a:xfrm>
            <a:off x="6014121" y="3518061"/>
            <a:ext cx="2385313" cy="31108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6700" y="1425258"/>
            <a:ext cx="2191444" cy="293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9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395536" y="609600"/>
            <a:ext cx="6462464" cy="4021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endParaRPr lang="uk-UA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endParaRPr lang="uk-UA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endParaRPr lang="uk-UA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 маємо стимулювати учнів мислити самостійно, а не тільки вивчати те, до чого дійшли інші, а також стимулюємо учнів до  формування добрих суджень і присудів.</a:t>
            </a:r>
            <a:endParaRPr lang="ru-RU" sz="2400" dirty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uk-UA" sz="2400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				</a:t>
            </a:r>
            <a:r>
              <a:rPr lang="uk-UA" sz="2400" dirty="0" smtClean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uk-UA" sz="2400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2400" dirty="0" err="1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Ліпман</a:t>
            </a:r>
            <a:endParaRPr lang="ru-RU" sz="2400" dirty="0">
              <a:solidFill>
                <a:schemeClr val="accent5"/>
              </a:solidFill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827584" y="4098795"/>
            <a:ext cx="3168352" cy="1761715"/>
          </a:xfrm>
          <a:prstGeom prst="roundRect">
            <a:avLst>
              <a:gd name="adj" fmla="val 10000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1000" b="-11000"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-4346204"/>
              <a:satOff val="28012"/>
              <a:lumOff val="148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0249132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cs7054.vk.me/c616220/v616220475/1692b/BJ3Ozvr2x1k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" y="465138"/>
            <a:ext cx="8669020" cy="5414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302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933056"/>
            <a:ext cx="3846835" cy="271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179512" y="22029"/>
            <a:ext cx="7416824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Основною метою діяльності ІРЦ </a:t>
            </a:r>
            <a:r>
              <a:rPr kumimoji="0" lang="uk-UA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є надання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uk-UA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професійної підтримки всім учасникам </a:t>
            </a:r>
            <a:r>
              <a:rPr kumimoji="0" 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інклюзивного освітнього процесу </a:t>
            </a:r>
            <a:r>
              <a:rPr kumimoji="0" lang="uk-UA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батькам, їхнім дітям з особливими потребами, вчителям, а також поширення інклюзивних освітніх практик шляхом обміну інформацією та знаннями.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uk-UA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246159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4"/>
          <p:cNvSpPr/>
          <p:nvPr/>
        </p:nvSpPr>
        <p:spPr>
          <a:xfrm>
            <a:off x="899592" y="40466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4800" b="1" i="1" dirty="0">
                <a:solidFill>
                  <a:srgbClr val="FF0000"/>
                </a:solidFill>
              </a:rPr>
              <a:t>Дякую за Увагу!!!</a:t>
            </a:r>
            <a:br>
              <a:rPr lang="uk-UA" sz="4800" b="1" i="1" dirty="0">
                <a:solidFill>
                  <a:srgbClr val="FF0000"/>
                </a:solidFill>
              </a:rPr>
            </a:br>
            <a:endParaRPr lang="uk-UA" sz="4800" b="1" i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67113"/>
            <a:ext cx="7484695" cy="530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58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251520" y="1700808"/>
            <a:ext cx="8596668" cy="388077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smtClean="0">
                <a:solidFill>
                  <a:schemeClr val="tx1"/>
                </a:solidFill>
              </a:rPr>
              <a:t>проведення комплексної оцінки з метою визначення особливих освітніх потреб дитини, розроблення рекомендацій щодо програми навчання</a:t>
            </a:r>
            <a:r>
              <a:rPr lang="en-US" sz="2400" smtClean="0">
                <a:solidFill>
                  <a:schemeClr val="tx1"/>
                </a:solidFill>
              </a:rPr>
              <a:t>;</a:t>
            </a:r>
            <a:endParaRPr lang="uk-UA" sz="2400" smtClean="0">
              <a:solidFill>
                <a:schemeClr val="tx1"/>
              </a:solidFill>
            </a:endParaRPr>
          </a:p>
          <a:p>
            <a:r>
              <a:rPr lang="uk-UA" sz="2400" smtClean="0">
                <a:solidFill>
                  <a:schemeClr val="tx1"/>
                </a:solidFill>
              </a:rPr>
              <a:t>надання психолого-педагогічної допомоги дітям з особливими освітніми потребами</a:t>
            </a:r>
            <a:r>
              <a:rPr lang="en-US" sz="2400" smtClean="0">
                <a:solidFill>
                  <a:schemeClr val="tx1"/>
                </a:solidFill>
              </a:rPr>
              <a:t>;</a:t>
            </a:r>
            <a:endParaRPr lang="uk-UA" sz="2400" smtClean="0">
              <a:solidFill>
                <a:schemeClr val="tx1"/>
              </a:solidFill>
            </a:endParaRPr>
          </a:p>
          <a:p>
            <a:r>
              <a:rPr lang="uk-UA" sz="2400" smtClean="0">
                <a:solidFill>
                  <a:schemeClr val="tx1"/>
                </a:solidFill>
              </a:rPr>
              <a:t>надання консультацій та взаємодія з педагогічними працівниками дошкільних, загальноосвітніх та професійно-технічних навчальних закладів з питань організації інклюзивного навчання</a:t>
            </a:r>
            <a:r>
              <a:rPr lang="en-US" sz="2400" smtClean="0">
                <a:solidFill>
                  <a:schemeClr val="tx1"/>
                </a:solidFill>
              </a:rPr>
              <a:t>;</a:t>
            </a:r>
            <a:endParaRPr lang="uk-UA" sz="2400" smtClean="0">
              <a:solidFill>
                <a:schemeClr val="tx1"/>
              </a:solidFill>
            </a:endParaRPr>
          </a:p>
          <a:p>
            <a:r>
              <a:rPr lang="uk-UA" sz="2400" smtClean="0">
                <a:solidFill>
                  <a:schemeClr val="tx1"/>
                </a:solidFill>
              </a:rPr>
              <a:t>надання консультативно-психологічної допомоги батькам.</a:t>
            </a:r>
          </a:p>
          <a:p>
            <a:endParaRPr lang="uk-UA" sz="2400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b="1" smtClean="0"/>
              <a:t>Завдання центру: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09063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Основні</a:t>
            </a:r>
            <a:r>
              <a:rPr lang="ru-RU" dirty="0" smtClean="0"/>
              <a:t> </a:t>
            </a:r>
            <a:r>
              <a:rPr lang="ru-RU" dirty="0" err="1" smtClean="0"/>
              <a:t>завдання</a:t>
            </a:r>
            <a:r>
              <a:rPr lang="ru-RU" dirty="0" smtClean="0"/>
              <a:t> КО</a:t>
            </a:r>
            <a:endParaRPr lang="en-US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09599" y="1484784"/>
            <a:ext cx="6347714" cy="4556579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розробка</a:t>
            </a:r>
            <a:r>
              <a:rPr lang="ru-RU" sz="2400" dirty="0" smtClean="0"/>
              <a:t> </a:t>
            </a:r>
            <a:r>
              <a:rPr lang="ru-RU" sz="2400" dirty="0" err="1"/>
              <a:t>рекомендацій</a:t>
            </a:r>
            <a:r>
              <a:rPr lang="ru-RU" sz="2400" dirty="0"/>
              <a:t> з </a:t>
            </a:r>
            <a:r>
              <a:rPr lang="ru-RU" sz="2400" dirty="0" err="1"/>
              <a:t>організації</a:t>
            </a:r>
            <a:r>
              <a:rPr lang="ru-RU" sz="2400" dirty="0"/>
              <a:t> </a:t>
            </a:r>
            <a:r>
              <a:rPr lang="ru-RU" sz="2400" dirty="0" err="1"/>
              <a:t>надання</a:t>
            </a:r>
            <a:r>
              <a:rPr lang="ru-RU" sz="2400" dirty="0"/>
              <a:t> психолого-</a:t>
            </a:r>
            <a:r>
              <a:rPr lang="ru-RU" sz="2400" dirty="0" err="1"/>
              <a:t>педагогічних</a:t>
            </a:r>
            <a:r>
              <a:rPr lang="ru-RU" sz="2400" dirty="0"/>
              <a:t>, </a:t>
            </a:r>
            <a:r>
              <a:rPr lang="ru-RU" sz="2400" dirty="0" err="1"/>
              <a:t>корекційно-розвиткових</a:t>
            </a:r>
            <a:r>
              <a:rPr lang="ru-RU" sz="2400" dirty="0"/>
              <a:t> </a:t>
            </a:r>
            <a:r>
              <a:rPr lang="ru-RU" sz="2400" dirty="0" err="1"/>
              <a:t>послуг</a:t>
            </a:r>
            <a:r>
              <a:rPr lang="ru-RU" sz="2400" dirty="0"/>
              <a:t> </a:t>
            </a:r>
            <a:r>
              <a:rPr lang="ru-RU" sz="2400" dirty="0" err="1"/>
              <a:t>дитині</a:t>
            </a:r>
            <a:r>
              <a:rPr lang="ru-RU" sz="2400" dirty="0"/>
              <a:t>;</a:t>
            </a:r>
            <a:endParaRPr lang="en-US" sz="2400" dirty="0"/>
          </a:p>
          <a:p>
            <a:r>
              <a:rPr lang="ru-RU" sz="2400" dirty="0" err="1" smtClean="0"/>
              <a:t>розробка</a:t>
            </a:r>
            <a:r>
              <a:rPr lang="ru-RU" sz="2400" dirty="0" smtClean="0"/>
              <a:t> </a:t>
            </a:r>
            <a:r>
              <a:rPr lang="ru-RU" sz="2400" dirty="0" err="1"/>
              <a:t>рекомендацій</a:t>
            </a:r>
            <a:r>
              <a:rPr lang="ru-RU" sz="2400" dirty="0"/>
              <a:t> для </a:t>
            </a:r>
            <a:r>
              <a:rPr lang="ru-RU" sz="2400" dirty="0" err="1"/>
              <a:t>адміністрації</a:t>
            </a:r>
            <a:r>
              <a:rPr lang="ru-RU" sz="2400" dirty="0"/>
              <a:t> закладу </a:t>
            </a:r>
            <a:r>
              <a:rPr lang="ru-RU" sz="2400" dirty="0" err="1"/>
              <a:t>освіти</a:t>
            </a:r>
            <a:r>
              <a:rPr lang="ru-RU" sz="2400" dirty="0"/>
              <a:t>, </a:t>
            </a:r>
            <a:r>
              <a:rPr lang="ru-RU" sz="2400" dirty="0" err="1"/>
              <a:t>педагогічних</a:t>
            </a:r>
            <a:r>
              <a:rPr lang="ru-RU" sz="2400" dirty="0"/>
              <a:t> </a:t>
            </a:r>
            <a:r>
              <a:rPr lang="ru-RU" sz="2400" dirty="0" err="1"/>
              <a:t>працівників</a:t>
            </a:r>
            <a:r>
              <a:rPr lang="ru-RU" sz="2400" dirty="0"/>
              <a:t>, </a:t>
            </a:r>
            <a:r>
              <a:rPr lang="ru-RU" sz="2400" dirty="0" err="1"/>
              <a:t>батьків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законних</a:t>
            </a:r>
            <a:r>
              <a:rPr lang="ru-RU" sz="2400" dirty="0"/>
              <a:t> </a:t>
            </a:r>
            <a:r>
              <a:rPr lang="ru-RU" sz="2400" dirty="0" err="1"/>
              <a:t>представників</a:t>
            </a:r>
            <a:r>
              <a:rPr lang="ru-RU" sz="2400" dirty="0"/>
              <a:t> </a:t>
            </a:r>
            <a:r>
              <a:rPr lang="ru-RU" sz="2400" dirty="0" err="1"/>
              <a:t>дитини</a:t>
            </a:r>
            <a:r>
              <a:rPr lang="ru-RU" sz="2400" dirty="0" smtClean="0"/>
              <a:t>.</a:t>
            </a:r>
            <a:endParaRPr lang="ru-RU" sz="2400" dirty="0"/>
          </a:p>
          <a:p>
            <a:r>
              <a:rPr lang="uk-UA" dirty="0"/>
              <a:t>Тому, </a:t>
            </a:r>
            <a:r>
              <a:rPr lang="ru-RU" dirty="0"/>
              <a:t>комплексна </a:t>
            </a:r>
            <a:r>
              <a:rPr lang="ru-RU" dirty="0" err="1"/>
              <a:t>оцінка</a:t>
            </a:r>
            <a:r>
              <a:rPr lang="ru-RU" dirty="0"/>
              <a:t> (КО) </a:t>
            </a:r>
            <a:r>
              <a:rPr lang="ru-RU" dirty="0" err="1"/>
              <a:t>має</a:t>
            </a:r>
            <a:r>
              <a:rPr lang="ru-RU" dirty="0"/>
              <a:t> на </a:t>
            </a:r>
            <a:r>
              <a:rPr lang="ru-RU" dirty="0" err="1"/>
              <a:t>меті</a:t>
            </a:r>
            <a:r>
              <a:rPr lang="ru-RU" dirty="0"/>
              <a:t> </a:t>
            </a:r>
            <a:r>
              <a:rPr lang="ru-RU" dirty="0" err="1"/>
              <a:t>виявлення</a:t>
            </a:r>
            <a:r>
              <a:rPr lang="ru-RU" dirty="0"/>
              <a:t> </a:t>
            </a:r>
            <a:r>
              <a:rPr lang="ru-RU" dirty="0" err="1"/>
              <a:t>особливих</a:t>
            </a:r>
            <a:r>
              <a:rPr lang="ru-RU" dirty="0"/>
              <a:t> </a:t>
            </a:r>
            <a:r>
              <a:rPr lang="ru-RU" dirty="0" err="1"/>
              <a:t>освітніх</a:t>
            </a:r>
            <a:r>
              <a:rPr lang="ru-RU" dirty="0"/>
              <a:t> потреб та </a:t>
            </a:r>
            <a:r>
              <a:rPr lang="ru-RU" dirty="0" err="1"/>
              <a:t>визначення</a:t>
            </a:r>
            <a:r>
              <a:rPr lang="ru-RU" dirty="0"/>
              <a:t> </a:t>
            </a:r>
            <a:r>
              <a:rPr lang="ru-RU" dirty="0" err="1"/>
              <a:t>освітнього</a:t>
            </a:r>
            <a:r>
              <a:rPr lang="ru-RU" dirty="0"/>
              <a:t> маршруту </a:t>
            </a:r>
            <a:r>
              <a:rPr lang="ru-RU" dirty="0" err="1"/>
              <a:t>дитини</a:t>
            </a:r>
            <a:r>
              <a:rPr lang="ru-RU" dirty="0"/>
              <a:t>. </a:t>
            </a:r>
            <a:r>
              <a:rPr lang="ru-RU" dirty="0" err="1"/>
              <a:t>Основними</a:t>
            </a:r>
            <a:r>
              <a:rPr lang="ru-RU" dirty="0"/>
              <a:t> </a:t>
            </a:r>
            <a:r>
              <a:rPr lang="ru-RU" dirty="0" err="1"/>
              <a:t>завданнями</a:t>
            </a:r>
            <a:r>
              <a:rPr lang="ru-RU" dirty="0"/>
              <a:t> КО </a:t>
            </a:r>
            <a:endParaRPr lang="uk-UA" dirty="0"/>
          </a:p>
          <a:p>
            <a:pPr marL="114300" indent="0">
              <a:buNone/>
            </a:pPr>
            <a:r>
              <a:rPr lang="uk-UA" dirty="0"/>
              <a:t>  </a:t>
            </a:r>
            <a:r>
              <a:rPr lang="uk-UA" b="1" i="1" dirty="0" smtClean="0"/>
              <a:t>П</a:t>
            </a:r>
            <a:r>
              <a:rPr lang="ru-RU" b="1" i="1" dirty="0" err="1" smtClean="0"/>
              <a:t>ідставою</a:t>
            </a:r>
            <a:r>
              <a:rPr lang="ru-RU" b="1" i="1" dirty="0" smtClean="0"/>
              <a:t> для </a:t>
            </a:r>
            <a:r>
              <a:rPr lang="ru-RU" b="1" i="1" dirty="0" err="1" smtClean="0"/>
              <a:t>проведення</a:t>
            </a:r>
            <a:r>
              <a:rPr lang="ru-RU" b="1" i="1" dirty="0" smtClean="0"/>
              <a:t> КО</a:t>
            </a:r>
            <a:r>
              <a:rPr lang="uk-UA" b="1" i="1" dirty="0" smtClean="0"/>
              <a:t> є з</a:t>
            </a:r>
            <a:r>
              <a:rPr lang="ru-RU" b="1" i="1" dirty="0" err="1" smtClean="0"/>
              <a:t>аява</a:t>
            </a:r>
            <a:r>
              <a:rPr lang="ru-RU" b="1" i="1" dirty="0" smtClean="0"/>
              <a:t> </a:t>
            </a:r>
            <a:r>
              <a:rPr lang="ru-RU" b="1" i="1" dirty="0" err="1" smtClean="0"/>
              <a:t>батьків</a:t>
            </a:r>
            <a:r>
              <a:rPr lang="uk-UA" b="1" i="1" dirty="0" smtClean="0"/>
              <a:t>!</a:t>
            </a:r>
            <a:r>
              <a:rPr lang="en-US" b="1" i="1" dirty="0" smtClean="0"/>
              <a:t> 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01399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207508" y="965160"/>
            <a:ext cx="8596668" cy="98037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uk-UA" b="1" dirty="0" smtClean="0"/>
          </a:p>
          <a:p>
            <a:r>
              <a:rPr lang="uk-UA" sz="3200" b="1" dirty="0" smtClean="0"/>
              <a:t>Фізична реабілітація</a:t>
            </a:r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79512" y="157630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b="1" dirty="0" smtClean="0"/>
              <a:t>Фахівці (консультанти) працюють за такими напрямами роботи:</a:t>
            </a:r>
            <a:endParaRPr lang="uk-UA" b="1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779912" y="1882666"/>
            <a:ext cx="4716016" cy="37739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Оцінка фізичного розвитку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34" y="2492896"/>
            <a:ext cx="4224469" cy="31683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2349775"/>
            <a:ext cx="2304256" cy="409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56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9512" y="116632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b="1" dirty="0" smtClean="0"/>
              <a:t>Фахівці (консультанти) працюють за такими напрямами роботи:</a:t>
            </a:r>
            <a:endParaRPr lang="uk-UA" b="1" dirty="0"/>
          </a:p>
        </p:txBody>
      </p:sp>
      <p:sp>
        <p:nvSpPr>
          <p:cNvPr id="3" name="Прямокутник 2"/>
          <p:cNvSpPr/>
          <p:nvPr/>
        </p:nvSpPr>
        <p:spPr>
          <a:xfrm>
            <a:off x="467544" y="1416828"/>
            <a:ext cx="2561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Логопедія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3779912" y="1215723"/>
            <a:ext cx="45768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uk-UA" sz="240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Оцінка мовленнєвого розвитку</a:t>
            </a:r>
            <a:endParaRPr lang="ru-RU" sz="2400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На зображенні може бути: меблі та у приміщенні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662" y="1677388"/>
            <a:ext cx="4257865" cy="283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7" y="1977814"/>
            <a:ext cx="3227279" cy="24204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941" y="3433632"/>
            <a:ext cx="2568276" cy="342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8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51520" y="1320800"/>
            <a:ext cx="3312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</a:rPr>
              <a:t>Дефектологія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4745" y="0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b="1" smtClean="0"/>
              <a:t>Фахівці (консультанти) працюють за такими напрямами роботи:</a:t>
            </a:r>
            <a:endParaRPr lang="uk-UA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1905575"/>
            <a:ext cx="4779678" cy="993734"/>
          </a:xfrm>
          <a:prstGeom prst="rect">
            <a:avLst/>
          </a:prstGeom>
        </p:spPr>
      </p:pic>
      <p:pic>
        <p:nvPicPr>
          <p:cNvPr id="5" name="Picture 2" descr="На зображенні може бути: меблі та у приміщенні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07684"/>
            <a:ext cx="367330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2516" y="2388333"/>
            <a:ext cx="3355742" cy="446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86038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2431</TotalTime>
  <Words>906</Words>
  <Application>Microsoft Office PowerPoint</Application>
  <PresentationFormat>Екран (4:3)</PresentationFormat>
  <Paragraphs>121</Paragraphs>
  <Slides>40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40</vt:i4>
      </vt:variant>
    </vt:vector>
  </HeadingPairs>
  <TitlesOfParts>
    <vt:vector size="47" baseType="lpstr">
      <vt:lpstr>Arial</vt:lpstr>
      <vt:lpstr>Calibri</vt:lpstr>
      <vt:lpstr>Gulim</vt:lpstr>
      <vt:lpstr>Times New Roman</vt:lpstr>
      <vt:lpstr>Trebuchet MS</vt:lpstr>
      <vt:lpstr>Wingdings 3</vt:lpstr>
      <vt:lpstr>Грань</vt:lpstr>
      <vt:lpstr>Презентація PowerPoint</vt:lpstr>
      <vt:lpstr>Основна мета </vt:lpstr>
      <vt:lpstr>Кожна дитина неповторна, наділена від природи унікальними здібностями, талантами та можливостями   Місія школи та ІРЦ – допомогти розкрити та розвинути здібності, таланти і можливості кожної дитини, в тому числі  і дітей зособливими освітніми потребами, які навчаються в інклюзивних класах.</vt:lpstr>
      <vt:lpstr>Презентація PowerPoint</vt:lpstr>
      <vt:lpstr>Презентація PowerPoint</vt:lpstr>
      <vt:lpstr>Основні завдання КО</vt:lpstr>
      <vt:lpstr>Презентація PowerPoint</vt:lpstr>
      <vt:lpstr>Презентація PowerPoint</vt:lpstr>
      <vt:lpstr>Презентація PowerPoint</vt:lpstr>
      <vt:lpstr>Презентація PowerPoint</vt:lpstr>
      <vt:lpstr>Також, інклюзивно-ресурсний центр оснащений комплектом сучасних психодіагностичних методик, що відповідають світовим стандартам: методика Векслера, WISC-IV, Leiter-3, Conners-3, Casd, PEP-3. </vt:lpstr>
      <vt:lpstr>    З метою підвищення ефективності діяльності інклюзивно-ресурсного центру, застосування єдиних підходів до комплексної оцінки розвитку дітей та ведення електронного реєстру дітей з ООП впроваджено автоматизовану систему ІРЦ («АС ІРЦ»). </vt:lpstr>
      <vt:lpstr>Презентація PowerPoint</vt:lpstr>
      <vt:lpstr>Презентація PowerPoint</vt:lpstr>
      <vt:lpstr>Організація інклюзивного навчання в закладі освіти відповідно до особливих освітніх потреб учнів з урахування визначеного рівня підтримки</vt:lpstr>
      <vt:lpstr>Презентація PowerPoint</vt:lpstr>
      <vt:lpstr>Фахівці (консультанти) та асистент вчителя працюють в автоматизованій системі інклюзивно-ресурсних центрів</vt:lpstr>
      <vt:lpstr>Документи для зарахування учнів з ООП до закладу освіти</vt:lpstr>
      <vt:lpstr>Завдання  ІРЦ під час організації інклюзивного навчання в закладах освіти :</vt:lpstr>
      <vt:lpstr>Документація адміністрації закладу освіти</vt:lpstr>
      <vt:lpstr>Презентація PowerPoint</vt:lpstr>
      <vt:lpstr>Презентація PowerPoint</vt:lpstr>
      <vt:lpstr>Презентація PowerPoint</vt:lpstr>
      <vt:lpstr>Також у структурі науково-методичної роботи варто передбачити низку заходів, спрямованих на пошук методик і форм роботи з дітьми з ООП. </vt:lpstr>
      <vt:lpstr>Робота Команди супроводу здійснюється в межах основного робочого часу працівників. Її засідання проводяться не менше трьох разів протягом навчального року, за ініціативою  будь-кого з учасників можуть скликатися позачергові засідання (за умови присутності не менше 2/3 від загального складу). Рішення засідання приймаються за результатами колегіального обговорення інформації кожного її учасника шляхом відкритого голосуванням та оформляється протоколом, який веде секретар й підписується всіма учасниками засідання.  Головою Команди супроводу є представник шкільної адміністрації (директор або його заступник із навчально-виховної роботи), який здійснює загальне керівництво та несе відповідальність за виконання покладених завдань. До складу Команди входять постійні учасники (будь-хто з них може бути призначеним секретарем), які мають вести відповідні документи:   </vt:lpstr>
      <vt:lpstr>Презентація PowerPoint</vt:lpstr>
      <vt:lpstr>Презентація PowerPoint</vt:lpstr>
      <vt:lpstr>Засідання команди супроводу та консультації асистента вчителя</vt:lpstr>
      <vt:lpstr>Семінар - нарада "Нормативно - правове забезпечення інклюзивного навчання з ЗЗСО та ЗДО «Заповнення ІПР" </vt:lpstr>
      <vt:lpstr>Онлайн-семінар для асистентів вчителя "Роль асистента вчителя в інклюзивному класі" </vt:lpstr>
      <vt:lpstr>Семінари, тренінги для асистента вчителя</vt:lpstr>
      <vt:lpstr>Інформаційна та просвітницька діяльність</vt:lpstr>
      <vt:lpstr>Інформаційна та просвітницька діяльність</vt:lpstr>
      <vt:lpstr>Семінари, тренінги для корекційних педагогів (практичних психологів, логопедів) </vt:lpstr>
      <vt:lpstr>У напрямку створення якісного інклюзивного освітнього середовища у закладах освіти педагогам допомагають методичні матеріали сайту інклюзивно-ресурсного центру…</vt:lpstr>
      <vt:lpstr>Робота з батьками</vt:lpstr>
      <vt:lpstr>Інформування батьків в інтернет сервісах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Комунальна установа «Інклюзивно-ресурсний центр» Чортківської міської ради</dc:title>
  <dc:creator>User</dc:creator>
  <cp:lastModifiedBy>Fizikkabinet</cp:lastModifiedBy>
  <cp:revision>69</cp:revision>
  <dcterms:created xsi:type="dcterms:W3CDTF">2023-03-30T10:12:03Z</dcterms:created>
  <dcterms:modified xsi:type="dcterms:W3CDTF">2023-08-30T04:39:22Z</dcterms:modified>
</cp:coreProperties>
</file>