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FFF"/>
    <a:srgbClr val="800000"/>
    <a:srgbClr val="0000B4"/>
    <a:srgbClr val="006699"/>
    <a:srgbClr val="CCFFFF"/>
    <a:srgbClr val="144A6E"/>
    <a:srgbClr val="326D92"/>
    <a:srgbClr val="808080"/>
    <a:srgbClr val="009999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5" autoAdjust="0"/>
    <p:restoredTop sz="94622" autoAdjust="0"/>
  </p:normalViewPr>
  <p:slideViewPr>
    <p:cSldViewPr>
      <p:cViewPr>
        <p:scale>
          <a:sx n="60" d="100"/>
          <a:sy n="60" d="100"/>
        </p:scale>
        <p:origin x="-142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32CB3-CECB-4F80-BE3B-E8C7A0C8652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EE49-7CC2-4324-BEB3-12704FAA2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64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1EE49-7CC2-4324-BEB3-12704FAA202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125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B3FB92-1DF1-498E-ADD8-6F5CD409A7BE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080F0E-E97F-4644-8D73-66C2CBAB04F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0" name="Picture 1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0471" cy="6858000"/>
          </a:xfrm>
          <a:prstGeom prst="rect">
            <a:avLst/>
          </a:prstGeom>
          <a:noFill/>
        </p:spPr>
      </p:pic>
      <p:pic>
        <p:nvPicPr>
          <p:cNvPr id="1026" name="Picture 2" descr="F:\Безымянный копия2ц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0" y="3643314"/>
            <a:ext cx="9144000" cy="214314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714356"/>
            <a:ext cx="70723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326D92"/>
                </a:solidFill>
                <a:latin typeface="Arial Black" pitchFamily="34" charset="0"/>
                <a:cs typeface="Aharoni" pitchFamily="2" charset="-79"/>
              </a:rPr>
              <a:t>Про хід виконання Програми проведення культурно-мистецьких заходів в місті Чорткові за 2017 рік</a:t>
            </a:r>
            <a:endParaRPr lang="uk-UA" sz="3200" b="1" dirty="0">
              <a:solidFill>
                <a:srgbClr val="326D92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4342" name="Picture 6" descr="Результат пошуку зображень за запитом &quot;чортків день міста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714752"/>
            <a:ext cx="2500330" cy="2000251"/>
          </a:xfrm>
          <a:prstGeom prst="rect">
            <a:avLst/>
          </a:prstGeom>
          <a:noFill/>
        </p:spPr>
      </p:pic>
      <p:pic>
        <p:nvPicPr>
          <p:cNvPr id="14344" name="Picture 8" descr="Результат пошуку зображень за запитом &quot;чортків день міста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3714752"/>
            <a:ext cx="3229862" cy="2000264"/>
          </a:xfrm>
          <a:prstGeom prst="rect">
            <a:avLst/>
          </a:prstGeom>
          <a:noFill/>
        </p:spPr>
      </p:pic>
      <p:pic>
        <p:nvPicPr>
          <p:cNvPr id="14356" name="Picture 20" descr="http://www.chortkivmr.gov.ua/wp-content/uploads/2017/09/1-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3714752"/>
            <a:ext cx="3000395" cy="200026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10800000" flipV="1">
            <a:off x="1643042" y="6000768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Передбачено на фінансування програми 400 000 грн.</a:t>
            </a:r>
            <a:endParaRPr lang="uk-UA" sz="20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099269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36850" y="4643446"/>
            <a:ext cx="7561392" cy="1872208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585962"/>
            <a:ext cx="7560840" cy="1771732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032" y="857232"/>
            <a:ext cx="7560840" cy="1571636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57224" y="973565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XI-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й Всеукраїнський фестиваль української народної пісні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«Серпневий заспів - 2017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»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м.Чорноморськ</a:t>
            </a:r>
            <a:endParaRPr lang="ru-RU" sz="1600" dirty="0"/>
          </a:p>
          <a:p>
            <a:endParaRPr lang="uk-UA" dirty="0" smtClean="0">
              <a:solidFill>
                <a:schemeClr val="accent4">
                  <a:lumMod val="50000"/>
                </a:schemeClr>
              </a:solidFill>
              <a:latin typeface="AdverGothicC" pitchFamily="82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032" y="1925413"/>
            <a:ext cx="7560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проїзд (оплата автобуса) н/а хору «Галичина»   </a:t>
            </a:r>
            <a:r>
              <a:rPr lang="uk-UA" dirty="0"/>
              <a:t>–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10 000 грн.</a:t>
            </a:r>
            <a:endParaRPr lang="uk-UA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dverGothicC" pitchFamily="82" charset="-52"/>
              </a:rPr>
              <a:t>                               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598003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День Державного Прапора та День Незалежності України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434364"/>
            <a:ext cx="7561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пошиття прапора на гору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Юрчинських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uk-UA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1 350 грн.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квіти та гелеві кульки </a:t>
            </a:r>
            <a:r>
              <a:rPr lang="uk-UA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1 610 грн.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                     2 960 грн.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6850" y="4660952"/>
            <a:ext cx="75613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День підприємця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46668" y="5300505"/>
            <a:ext cx="75515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подяки </a:t>
            </a:r>
            <a:r>
              <a:rPr lang="uk-UA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3 360 грн.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фуршетний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стіл  </a:t>
            </a:r>
            <a:r>
              <a:rPr lang="uk-UA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6 395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квіти – 1320 грн.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/>
              <a:t>                 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AdverGothicC" pitchFamily="82" charset="-52"/>
              </a:rPr>
              <a:t>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dverGothicC" pitchFamily="82" charset="-52"/>
              </a:rPr>
              <a:t>                                                                                            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11 075 грн.    </a:t>
            </a:r>
            <a:endParaRPr lang="uk-UA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37873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9402" y="3371929"/>
            <a:ext cx="7488832" cy="2227246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31308" y="1124744"/>
            <a:ext cx="7488832" cy="2022851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31308" y="1137861"/>
            <a:ext cx="7488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Свято замку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70267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виступ гурту «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Кораллі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uk-UA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26 450 грн.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друк банерів – 7 117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озвучення та освітлення сцени – 18 000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квіти – 240 грн.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latin typeface="Arial Black" pitchFamily="34" charset="0"/>
              </a:rPr>
              <a:t>                 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51 807 грн.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86558"/>
            <a:ext cx="738775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7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День українського козацтва,</a:t>
            </a:r>
          </a:p>
          <a:p>
            <a:r>
              <a:rPr lang="uk-UA" sz="27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75-та річниця створення УПА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5315" y="4357270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Arial" pitchFamily="34" charset="0"/>
                <a:cs typeface="Arial" pitchFamily="34" charset="0"/>
              </a:rPr>
              <a:t>виступ гурту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«Струни серця» </a:t>
            </a:r>
            <a:r>
              <a:rPr lang="uk-UA" dirty="0">
                <a:latin typeface="Arial" pitchFamily="34" charset="0"/>
                <a:cs typeface="Arial" pitchFamily="34" charset="0"/>
              </a:rPr>
              <a:t>– 4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400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квіти – 810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свічки – 330 грн.</a:t>
            </a: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                      5 540 грн.</a:t>
            </a:r>
            <a:endParaRPr lang="uk-UA" dirty="0">
              <a:latin typeface="Arial Black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31416555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44473" y="5061244"/>
            <a:ext cx="7471943" cy="1368152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47382" y="3640368"/>
            <a:ext cx="7488832" cy="1288830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47382" y="987123"/>
            <a:ext cx="7488832" cy="2513315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47382" y="954929"/>
            <a:ext cx="74393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День працівника культури та аматорів народного мистецтва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46112"/>
            <a:ext cx="7387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рамки </a:t>
            </a:r>
            <a:r>
              <a:rPr lang="uk-UA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495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друк грамот - 49,50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блокноти – 330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квіти </a:t>
            </a:r>
            <a:r>
              <a:rPr lang="uk-UA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352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сувенірні горнята – 1 084 грн.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                2 311 грн.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7382" y="3610277"/>
            <a:ext cx="7367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День гідності та свободи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4472" y="4005868"/>
            <a:ext cx="75137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прапори </a:t>
            </a:r>
            <a:r>
              <a:rPr lang="uk-UA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705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квіти – 886 грн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1 591 грн.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9038" y="5098333"/>
            <a:ext cx="74690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День пам’яті жертв голодомору та політичних репресій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3386" y="592933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свічки, лампадки –                                         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861 грн.</a:t>
            </a:r>
            <a:endParaRPr lang="uk-UA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13431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49288" y="4929198"/>
            <a:ext cx="7467128" cy="1486640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49288" y="2786058"/>
            <a:ext cx="7467128" cy="1996712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49288" y="857232"/>
            <a:ext cx="7467128" cy="1785950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68515" y="824195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День Збройних Сил України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227410"/>
            <a:ext cx="745919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1700" dirty="0">
                <a:latin typeface="Arial" pitchFamily="34" charset="0"/>
                <a:cs typeface="Arial" pitchFamily="34" charset="0"/>
              </a:rPr>
              <a:t>квіти – </a:t>
            </a:r>
            <a:r>
              <a:rPr lang="uk-UA" sz="1700" dirty="0" smtClean="0">
                <a:latin typeface="Arial" pitchFamily="34" charset="0"/>
                <a:cs typeface="Arial" pitchFamily="34" charset="0"/>
              </a:rPr>
              <a:t>1 170 грн.</a:t>
            </a:r>
            <a:endParaRPr lang="uk-UA" sz="17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>
                <a:latin typeface="Arial" pitchFamily="34" charset="0"/>
                <a:cs typeface="Arial" pitchFamily="34" charset="0"/>
              </a:rPr>
              <a:t>сувенірні горнята – 1 </a:t>
            </a:r>
            <a:r>
              <a:rPr lang="uk-UA" sz="1700" dirty="0" smtClean="0">
                <a:latin typeface="Arial" pitchFamily="34" charset="0"/>
                <a:cs typeface="Arial" pitchFamily="34" charset="0"/>
              </a:rPr>
              <a:t>300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рамки – 780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сувенірна продукція – 2 910 грн</a:t>
            </a:r>
            <a:r>
              <a:rPr lang="uk-UA" sz="1700" dirty="0" smtClean="0"/>
              <a:t>.</a:t>
            </a:r>
            <a:endParaRPr lang="uk-UA" sz="1700" dirty="0"/>
          </a:p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6 160 грн.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2432" y="2753021"/>
            <a:ext cx="7441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День місцевого самоврядування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071810"/>
            <a:ext cx="7429552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1700" dirty="0">
                <a:latin typeface="Arial" pitchFamily="34" charset="0"/>
                <a:cs typeface="Arial" pitchFamily="34" charset="0"/>
              </a:rPr>
              <a:t>квіти – </a:t>
            </a:r>
            <a:r>
              <a:rPr lang="uk-UA" sz="1700" dirty="0" smtClean="0">
                <a:latin typeface="Arial" pitchFamily="34" charset="0"/>
                <a:cs typeface="Arial" pitchFamily="34" charset="0"/>
              </a:rPr>
              <a:t> 841 грн.</a:t>
            </a:r>
            <a:endParaRPr lang="uk-UA" sz="17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подяки і блокноти  </a:t>
            </a:r>
            <a:r>
              <a:rPr lang="uk-UA" sz="1700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sz="1700" dirty="0" smtClean="0">
                <a:latin typeface="Arial" pitchFamily="34" charset="0"/>
                <a:cs typeface="Arial" pitchFamily="34" charset="0"/>
              </a:rPr>
              <a:t>10 094 грн.</a:t>
            </a:r>
            <a:endParaRPr lang="uk-UA" sz="17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організація </a:t>
            </a:r>
            <a:r>
              <a:rPr lang="uk-UA" sz="1700" dirty="0" err="1" smtClean="0">
                <a:latin typeface="Arial" pitchFamily="34" charset="0"/>
                <a:cs typeface="Arial" pitchFamily="34" charset="0"/>
              </a:rPr>
              <a:t>фуршетного</a:t>
            </a:r>
            <a:r>
              <a:rPr lang="uk-UA" sz="1700" dirty="0" smtClean="0">
                <a:latin typeface="Arial" pitchFamily="34" charset="0"/>
                <a:cs typeface="Arial" pitchFamily="34" charset="0"/>
              </a:rPr>
              <a:t> столу </a:t>
            </a:r>
            <a:r>
              <a:rPr lang="uk-UA" sz="1700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sz="1700" dirty="0" smtClean="0">
                <a:latin typeface="Arial" pitchFamily="34" charset="0"/>
                <a:cs typeface="Arial" pitchFamily="34" charset="0"/>
              </a:rPr>
              <a:t>18 830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виступ гурту «</a:t>
            </a:r>
            <a:r>
              <a:rPr lang="uk-UA" sz="1700" dirty="0" err="1" smtClean="0">
                <a:latin typeface="Arial" pitchFamily="34" charset="0"/>
                <a:cs typeface="Arial" pitchFamily="34" charset="0"/>
              </a:rPr>
              <a:t>Дифіляда</a:t>
            </a:r>
            <a:r>
              <a:rPr lang="uk-UA" sz="1700" dirty="0" smtClean="0">
                <a:latin typeface="Arial" pitchFamily="34" charset="0"/>
                <a:cs typeface="Arial" pitchFamily="34" charset="0"/>
              </a:rPr>
              <a:t>» – 11 000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ведучий – 3 000 грн.</a:t>
            </a:r>
            <a:endParaRPr lang="uk-UA" sz="1700" dirty="0"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43 765 грн.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3" y="4857760"/>
            <a:ext cx="73909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Свято Миколая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5286388"/>
            <a:ext cx="889661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цукерки на подарунки дітям </a:t>
            </a:r>
            <a:r>
              <a:rPr lang="uk-UA" sz="1700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sz="1700" dirty="0" smtClean="0">
                <a:latin typeface="Arial" pitchFamily="34" charset="0"/>
                <a:cs typeface="Arial" pitchFamily="34" charset="0"/>
              </a:rPr>
              <a:t>16 992,24 грн.</a:t>
            </a:r>
            <a:endParaRPr lang="uk-UA" sz="17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озвучення та освітлення – 4 000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виступ аніматорів «Коровай» - 3 300грн.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1700" dirty="0" smtClean="0">
                <a:latin typeface="Arial" pitchFamily="34" charset="0"/>
                <a:cs typeface="Arial" pitchFamily="34" charset="0"/>
              </a:rPr>
              <a:t>сувенірні горнята – 3 000 грн.                                          </a:t>
            </a:r>
            <a:r>
              <a:rPr lang="uk-UA" sz="1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27 292 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грн.</a:t>
            </a:r>
            <a:endParaRPr lang="uk-UA" sz="1600" dirty="0">
              <a:latin typeface="Arial Black" pitchFamily="34" charset="0"/>
            </a:endParaRP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dverGothicC" pitchFamily="82" charset="-52"/>
              </a:rPr>
              <a:t>                                                                                    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214346" y="6342490"/>
            <a:ext cx="9144000" cy="44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1700" dirty="0" smtClean="0">
                <a:solidFill>
                  <a:srgbClr val="C00000"/>
                </a:solidFill>
                <a:latin typeface="Arial Black" pitchFamily="34" charset="0"/>
              </a:rPr>
              <a:t> Всього у 2017 рік на фінансування програми витрачено  659 979 грн.</a:t>
            </a:r>
            <a:endParaRPr lang="uk-UA" sz="17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76807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071934" y="2928934"/>
            <a:ext cx="4572032" cy="2880320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1000108"/>
            <a:ext cx="4572032" cy="1872208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000108"/>
            <a:ext cx="3357586" cy="4824536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142984"/>
            <a:ext cx="3116937" cy="1202485"/>
          </a:xfrm>
        </p:spPr>
        <p:txBody>
          <a:bodyPr>
            <a:normAutofit fontScale="90000"/>
          </a:bodyPr>
          <a:lstStyle/>
          <a:p>
            <a:r>
              <a:rPr lang="uk-UA" sz="33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Свято               коляди</a:t>
            </a:r>
            <a:r>
              <a:rPr lang="uk-UA" dirty="0" smtClean="0">
                <a:latin typeface="AdverGothicC" pitchFamily="82" charset="-52"/>
              </a:rPr>
              <a:t/>
            </a:r>
            <a:br>
              <a:rPr lang="uk-UA" dirty="0" smtClean="0">
                <a:latin typeface="AdverGothicC" pitchFamily="82" charset="-52"/>
              </a:rPr>
            </a:br>
            <a:endParaRPr lang="ru-RU" sz="2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42910" y="2214554"/>
            <a:ext cx="3357586" cy="3303255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виступ дуету «ПИСАНКА» – 22 000грн.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виступ Софії ФЕДИНИ – 7 000 грн.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ведучі – 3 200 грн.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озвучення, освітлення, подіум – 12 000 грн.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рамки – 694 грн.</a:t>
            </a:r>
          </a:p>
          <a:p>
            <a:pPr>
              <a:buFont typeface="Wingdings" pitchFamily="2" charset="2"/>
              <a:buChar char="§"/>
            </a:pPr>
            <a:endParaRPr lang="uk-UA" sz="1800" dirty="0"/>
          </a:p>
          <a:p>
            <a:pPr marL="0" indent="0">
              <a:buNone/>
            </a:pPr>
            <a:r>
              <a:rPr lang="uk-UA" sz="2200" dirty="0" smtClean="0">
                <a:latin typeface="AdverGothicC" pitchFamily="82" charset="-52"/>
              </a:rPr>
              <a:t>                               </a:t>
            </a: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44 894 грн. </a:t>
            </a:r>
          </a:p>
          <a:p>
            <a:pPr>
              <a:buFont typeface="Wingdings" pitchFamily="2" charset="2"/>
              <a:buChar char="§"/>
            </a:pP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71934" y="1000108"/>
            <a:ext cx="4572032" cy="50354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200" dirty="0" smtClean="0"/>
              <a:t> 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День        Соборності                       України</a:t>
            </a:r>
            <a:endParaRPr lang="uk-UA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2100" dirty="0" smtClean="0">
                <a:latin typeface="Arial" pitchFamily="34" charset="0"/>
                <a:cs typeface="Arial" pitchFamily="34" charset="0"/>
              </a:rPr>
              <a:t>картини Чортків і квіти - </a:t>
            </a:r>
            <a:r>
              <a:rPr lang="uk-UA" sz="2100" dirty="0" smtClean="0"/>
              <a:t> </a:t>
            </a:r>
            <a:r>
              <a:rPr lang="uk-UA" sz="21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990 грн.</a:t>
            </a:r>
          </a:p>
          <a:p>
            <a:pPr marL="0" indent="0">
              <a:buNone/>
            </a:pPr>
            <a:r>
              <a:rPr lang="uk-UA" sz="1900" dirty="0" smtClean="0">
                <a:latin typeface="AdverGothicC" pitchFamily="82" charset="-52"/>
              </a:rPr>
              <a:t>                      </a:t>
            </a:r>
            <a:endParaRPr lang="uk-UA" sz="1900" dirty="0">
              <a:latin typeface="AdverGothicC" pitchFamily="82" charset="-52"/>
            </a:endParaRPr>
          </a:p>
          <a:p>
            <a:pPr marL="0" indent="0">
              <a:buNone/>
            </a:pPr>
            <a:r>
              <a:rPr lang="uk-UA" dirty="0" smtClean="0">
                <a:latin typeface="AdverGothicC" pitchFamily="82" charset="-52"/>
              </a:rPr>
              <a:t> </a:t>
            </a:r>
            <a:r>
              <a:rPr lang="uk-UA" sz="35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Відзначення виведення </a:t>
            </a:r>
            <a:r>
              <a:rPr lang="uk-UA" sz="3500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військ з </a:t>
            </a:r>
            <a:r>
              <a:rPr lang="uk-UA" sz="35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Афганістану</a:t>
            </a:r>
            <a:endParaRPr lang="uk-UA" dirty="0" smtClean="0"/>
          </a:p>
          <a:p>
            <a:pPr marL="0" indent="0">
              <a:buNone/>
            </a:pPr>
            <a:endParaRPr lang="uk-UA" dirty="0">
              <a:latin typeface="AdverGothicC" pitchFamily="82" charset="-5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свічки і 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квіти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1115 грн.</a:t>
            </a:r>
            <a:endParaRPr lang="uk-UA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809283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788576" y="1000108"/>
            <a:ext cx="3998266" cy="4572032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087594"/>
            <a:ext cx="4000528" cy="2484546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985288"/>
            <a:ext cx="4000528" cy="1872208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968059"/>
            <a:ext cx="362005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День Героїв</a:t>
            </a:r>
          </a:p>
          <a:p>
            <a:r>
              <a:rPr lang="uk-UA" sz="25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Небесної Сотні</a:t>
            </a:r>
            <a:r>
              <a:rPr lang="uk-UA" dirty="0" smtClean="0">
                <a:latin typeface="AdverGothicC" pitchFamily="82" charset="-52"/>
              </a:rPr>
              <a:t/>
            </a:r>
            <a:br>
              <a:rPr lang="uk-UA" dirty="0" smtClean="0">
                <a:latin typeface="AdverGothicC" pitchFamily="82" charset="-52"/>
              </a:rPr>
            </a:b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071678"/>
            <a:ext cx="371477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   свічки і квіти –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933 грн.</a:t>
            </a:r>
          </a:p>
          <a:p>
            <a:endParaRPr lang="uk-UA" dirty="0" smtClean="0">
              <a:solidFill>
                <a:schemeClr val="accent2">
                  <a:lumMod val="75000"/>
                </a:schemeClr>
              </a:solidFill>
              <a:latin typeface="AdverGothicC" pitchFamily="8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4" y="307181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Святкування </a:t>
            </a:r>
          </a:p>
          <a:p>
            <a:r>
              <a:rPr lang="uk-UA" sz="3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Шевченківських днів</a:t>
            </a:r>
            <a:endParaRPr lang="uk-UA" sz="2000" dirty="0" smtClean="0"/>
          </a:p>
          <a:p>
            <a:endParaRPr lang="ru-RU" sz="2000" dirty="0"/>
          </a:p>
          <a:p>
            <a:pPr marL="342900" indent="-342900">
              <a:buFont typeface="Wingdings" pitchFamily="2" charset="2"/>
              <a:buChar char="§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свічки і квіти </a:t>
            </a:r>
            <a:r>
              <a:rPr lang="uk-UA" sz="2000" dirty="0" smtClean="0"/>
              <a:t>–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1 000 грн.</a:t>
            </a:r>
          </a:p>
          <a:p>
            <a:pPr marL="457200" indent="-457200">
              <a:buFont typeface="Wingdings" pitchFamily="2" charset="2"/>
              <a:buChar char="§"/>
            </a:pPr>
            <a:endParaRPr lang="uk-UA" sz="3200" dirty="0" smtClean="0">
              <a:solidFill>
                <a:schemeClr val="accent2">
                  <a:lumMod val="75000"/>
                </a:schemeClr>
              </a:solidFill>
              <a:latin typeface="AdverGothicC" pitchFamily="82" charset="-52"/>
            </a:endParaRPr>
          </a:p>
          <a:p>
            <a:endParaRPr lang="uk-UA" sz="3000" dirty="0" smtClean="0">
              <a:latin typeface="AdverGothicC" pitchFamily="8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098509"/>
            <a:ext cx="435597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День працівника комунального  господарства     </a:t>
            </a:r>
          </a:p>
          <a:p>
            <a:r>
              <a:rPr lang="uk-UA" dirty="0" smtClean="0"/>
              <a:t> </a:t>
            </a:r>
          </a:p>
          <a:p>
            <a:endParaRPr lang="uk-UA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000" dirty="0" smtClean="0"/>
              <a:t>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рамки – 675 грн.</a:t>
            </a:r>
            <a:endParaRPr lang="uk-UA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 квіти – 1100 грн.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 сувенірні блокноти – 2650 грн.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 Black" pitchFamily="34" charset="0"/>
              </a:rPr>
              <a:t>                        </a:t>
            </a:r>
          </a:p>
          <a:p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		      4 425 грн.</a:t>
            </a:r>
            <a:endParaRPr lang="ru-RU" sz="2000" dirty="0" smtClean="0">
              <a:latin typeface="Arial Black" pitchFamily="34" charset="0"/>
            </a:endParaRPr>
          </a:p>
          <a:p>
            <a:r>
              <a:rPr lang="uk-UA" dirty="0" smtClean="0">
                <a:latin typeface="AdverGothicC" pitchFamily="82" charset="-52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424017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00694" y="908720"/>
            <a:ext cx="2815722" cy="5234924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908720"/>
            <a:ext cx="4536504" cy="523492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08789" y="905410"/>
            <a:ext cx="4608512" cy="5324535"/>
          </a:xfrm>
          <a:prstGeom prst="rect">
            <a:avLst/>
          </a:prstGeom>
          <a:solidFill>
            <a:srgbClr val="EFFFFF"/>
          </a:solidFill>
        </p:spPr>
        <p:txBody>
          <a:bodyPr wrap="square">
            <a:spAutoFit/>
          </a:bodyPr>
          <a:lstStyle/>
          <a:p>
            <a:r>
              <a:rPr lang="uk-UA" sz="3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Тиждень  писанки у Чорткові</a:t>
            </a:r>
            <a:r>
              <a:rPr lang="uk-UA" sz="3000" dirty="0" smtClean="0">
                <a:latin typeface="AdverGothicC" pitchFamily="82" charset="-52"/>
              </a:rPr>
              <a:t> </a:t>
            </a:r>
            <a:endParaRPr lang="ru-RU" sz="2000" dirty="0" smtClean="0"/>
          </a:p>
          <a:p>
            <a:r>
              <a:rPr lang="uk-UA" sz="2000" dirty="0" smtClean="0"/>
              <a:t>  </a:t>
            </a:r>
            <a:endParaRPr lang="uk-UA" sz="2000" dirty="0" smtClean="0">
              <a:solidFill>
                <a:schemeClr val="accent2">
                  <a:lumMod val="75000"/>
                </a:schemeClr>
              </a:solidFill>
              <a:latin typeface="AdverGothicC" pitchFamily="82" charset="-52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гіпсополімерна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писанка та    підставка – 12 400 грн.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Матеріали для майстер класу писанкарства ( салфетки, фарби, 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     дерев’яні яйця, віск та матеріали)</a:t>
            </a:r>
            <a:endParaRPr lang="uk-UA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      - 2 874 грн.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ф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арби для розпису великої писанки – 412 грн.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в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иготовлення кошика (робота і матеріали) – 970 грн.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розсада квітів в кошик – 3 430 грн.  </a:t>
            </a:r>
            <a:r>
              <a:rPr lang="uk-UA" sz="2000" dirty="0" smtClean="0">
                <a:latin typeface="AdverGothicC" pitchFamily="82" charset="-52"/>
              </a:rPr>
              <a:t/>
            </a:r>
            <a:br>
              <a:rPr lang="uk-UA" sz="2000" dirty="0" smtClean="0">
                <a:latin typeface="AdverGothicC" pitchFamily="82" charset="-52"/>
              </a:rPr>
            </a:br>
            <a:r>
              <a:rPr lang="uk-UA" sz="2000" dirty="0" smtClean="0">
                <a:latin typeface="AdverGothicC" pitchFamily="82" charset="-52"/>
              </a:rPr>
              <a:t>                                          </a:t>
            </a:r>
          </a:p>
          <a:p>
            <a:pPr marL="342900" indent="-342900"/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AdverGothicC" pitchFamily="82" charset="-52"/>
              </a:rPr>
              <a:t>				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20 086 грн.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922667"/>
            <a:ext cx="276237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Відзначення річниці пам’яті аварії на ЧАЕС</a:t>
            </a:r>
            <a:endParaRPr lang="uk-UA" sz="2000" dirty="0" smtClean="0"/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квіти </a:t>
            </a:r>
            <a:r>
              <a:rPr lang="uk-UA" dirty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свічки </a:t>
            </a:r>
            <a:r>
              <a:rPr lang="uk-UA" dirty="0" smtClean="0"/>
              <a:t>–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</a:p>
          <a:p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	      755 грн.</a:t>
            </a:r>
            <a:endParaRPr lang="ru-RU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97596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27583" y="5465453"/>
            <a:ext cx="7488833" cy="1178257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341602"/>
            <a:ext cx="7488832" cy="2016224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857232"/>
            <a:ext cx="7488832" cy="2357454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857232"/>
            <a:ext cx="748883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Відкриття пам’ятника </a:t>
            </a:r>
            <a:r>
              <a:rPr lang="uk-UA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арлу Емілю </a:t>
            </a:r>
            <a:r>
              <a:rPr lang="uk-UA" sz="2800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Францозу</a:t>
            </a:r>
            <a:endParaRPr lang="ru-RU" sz="2000" dirty="0" smtClean="0"/>
          </a:p>
          <a:p>
            <a:r>
              <a:rPr lang="uk-UA" dirty="0" smtClean="0"/>
              <a:t>  </a:t>
            </a:r>
            <a:endParaRPr lang="uk-UA" dirty="0" smtClean="0">
              <a:solidFill>
                <a:schemeClr val="accent2">
                  <a:lumMod val="75000"/>
                </a:schemeClr>
              </a:solidFill>
              <a:latin typeface="AdverGothicC" pitchFamily="82" charset="-52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>
                <a:latin typeface="Arial" pitchFamily="34" charset="0"/>
                <a:cs typeface="Arial" pitchFamily="34" charset="0"/>
              </a:rPr>
              <a:t>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анери на виставу 4шт.  – 3 244 грн.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квіти + тканина – 670 грн.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харчування дітей задіяних у виставі – 1 485 грн. </a:t>
            </a:r>
          </a:p>
          <a:p>
            <a:r>
              <a:rPr lang="uk-UA" dirty="0">
                <a:latin typeface="Arial Black" pitchFamily="34" charset="0"/>
              </a:rPr>
              <a:t> </a:t>
            </a:r>
            <a:r>
              <a:rPr lang="uk-UA" dirty="0" smtClean="0">
                <a:latin typeface="Arial Black" pitchFamily="34" charset="0"/>
              </a:rPr>
              <a:t>                                                           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5 399 грн.</a:t>
            </a:r>
          </a:p>
          <a:p>
            <a:r>
              <a:rPr lang="uk-UA" dirty="0" smtClean="0"/>
              <a:t>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353044"/>
            <a:ext cx="7488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День пам’яті та примирення</a:t>
            </a:r>
            <a:endParaRPr lang="ru-RU" sz="20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166250"/>
            <a:ext cx="693010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квіти – 670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свічки – 210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прапор – 45 грн.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                 925 грн.</a:t>
            </a:r>
          </a:p>
          <a:p>
            <a:pPr marL="285750" indent="-285750">
              <a:buFont typeface="Wingdings" pitchFamily="2" charset="2"/>
              <a:buChar char="§"/>
            </a:pPr>
            <a:endParaRPr lang="uk-UA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3" y="5446770"/>
            <a:ext cx="59386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День матері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96414" y="6060064"/>
            <a:ext cx="6933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квіти –                               		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925 грн.</a:t>
            </a:r>
            <a:r>
              <a:rPr lang="uk-UA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95427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3573016"/>
            <a:ext cx="7560840" cy="1938993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000108"/>
            <a:ext cx="7560840" cy="2368589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28662" y="1000108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Відзначення перепоховання Т.Г.Шевченка,  День Героїв</a:t>
            </a: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56410" y="2399164"/>
            <a:ext cx="675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квіти – 660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свічки – 250 грн.  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/>
              <a:t>                                                                     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910 грн.</a:t>
            </a:r>
            <a:endParaRPr lang="uk-UA" dirty="0" smtClean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573016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Мото-рок</a:t>
            </a:r>
            <a:r>
              <a:rPr lang="uk-UA" sz="3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фестиваль «</a:t>
            </a:r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Lions MC </a:t>
            </a:r>
            <a:r>
              <a:rPr lang="en-US" sz="30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Chortkiv</a:t>
            </a:r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uk-UA" sz="3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запрошує</a:t>
            </a:r>
            <a:r>
              <a:rPr lang="uk-UA" sz="3000" dirty="0" smtClean="0">
                <a:latin typeface="AdverGothicC" pitchFamily="82" charset="-52"/>
              </a:rPr>
              <a:t>»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27896" y="4588679"/>
            <a:ext cx="7258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сувенірна продукція – 3 300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озвучення та освітлення – 25 000 грн.</a:t>
            </a:r>
          </a:p>
          <a:p>
            <a:r>
              <a:rPr lang="uk-UA" dirty="0" smtClean="0">
                <a:latin typeface="Arial Black" pitchFamily="34" charset="0"/>
              </a:rPr>
              <a:t>                                                  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28 300 грн.</a:t>
            </a:r>
            <a:endParaRPr lang="uk-UA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17304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884780"/>
            <a:ext cx="7858180" cy="5544616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903257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7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Відзначення 300-річчя Церкви Вознесіння в Чорткові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851149"/>
            <a:ext cx="7715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рамки А3 формату для фотовиставки  – 3 825 грн.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брошура до 300-річчя церкви Вознесіння Господнього – 12 500грн.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виготовлення банеру на фестиваль + сувенірна продукція</a:t>
            </a:r>
          </a:p>
          <a:p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uk-UA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(магніти, емблеми з фестивалем та буклети про Чортків)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8 612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виготовлення ролику до 300 – річчя церкви – 20 000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друк запрошень – 1 550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сувенірні горнята – 1 920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рамки – 1 500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трансляція ролику до 300-річчя церкви на Т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4 – 2 000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вятковий обід 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22 600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оголошення на Львівській хвилі  - 1 468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сувенірні тарілки до фестивалю – 2  550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виступ «Тріо священників» – 3 300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озвучення, освітленн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сцена – 27 000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квіти – 450 грн.</a:t>
            </a:r>
          </a:p>
          <a:p>
            <a:pPr marL="285750" indent="-285750"/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                  </a:t>
            </a:r>
            <a:r>
              <a:rPr lang="uk-UA" dirty="0" smtClean="0">
                <a:solidFill>
                  <a:srgbClr val="800000"/>
                </a:solidFill>
                <a:latin typeface="Arial Black" pitchFamily="34" charset="0"/>
              </a:rPr>
              <a:t>109 275 грн.</a:t>
            </a:r>
            <a:endParaRPr lang="uk-UA" dirty="0" smtClean="0">
              <a:solidFill>
                <a:srgbClr val="800000"/>
              </a:solidFill>
            </a:endParaRP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</a:t>
            </a:r>
            <a:endParaRPr lang="uk-UA" dirty="0" smtClean="0">
              <a:latin typeface="Arial Black" pitchFamily="34" charset="0"/>
            </a:endParaRP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1602554907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2371" y="3256980"/>
            <a:ext cx="7567372" cy="2649925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2371" y="908720"/>
            <a:ext cx="7606053" cy="2088232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65707" y="984053"/>
            <a:ext cx="75673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Міжнародний день захисту прав дітей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2370" y="1983995"/>
            <a:ext cx="71740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морозиво – 2 500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канцтовари – 2 500 грн</a:t>
            </a:r>
            <a:r>
              <a:rPr lang="uk-UA" dirty="0" smtClean="0"/>
              <a:t>.</a:t>
            </a:r>
          </a:p>
          <a:p>
            <a:r>
              <a:rPr lang="uk-UA" dirty="0" smtClean="0">
                <a:latin typeface="Arial Black" pitchFamily="34" charset="0"/>
              </a:rPr>
              <a:t>                 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         5 000 грн.</a:t>
            </a:r>
            <a:endParaRPr lang="uk-UA" dirty="0" smtClean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2371" y="3256980"/>
            <a:ext cx="75673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День молоді та День конституції</a:t>
            </a:r>
            <a:r>
              <a:rPr lang="uk-UA" sz="25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                                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9034" y="4149080"/>
            <a:ext cx="75340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виступ гурту 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colorados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uk-UA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17 750 грн.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оформлення сцени </a:t>
            </a:r>
            <a:r>
              <a:rPr lang="uk-UA" dirty="0">
                <a:latin typeface="Arial" pitchFamily="34" charset="0"/>
                <a:cs typeface="Arial" pitchFamily="34" charset="0"/>
              </a:rPr>
              <a:t>– 2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250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озвучення та освітлення сцени – 18 000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ведучі та виступ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діджея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– 5 500 грн.  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latin typeface="Arial Black" pitchFamily="34" charset="0"/>
              </a:rPr>
              <a:t>                 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                    43 500 грн.</a:t>
            </a:r>
            <a:endParaRPr lang="uk-UA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47969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3103" y="907010"/>
            <a:ext cx="7630303" cy="5593824"/>
          </a:xfrm>
          <a:prstGeom prst="rect">
            <a:avLst/>
          </a:prstGeom>
          <a:solidFill>
            <a:srgbClr val="E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73103" y="928670"/>
            <a:ext cx="76328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dirty="0" smtClean="0">
                <a:solidFill>
                  <a:srgbClr val="002060"/>
                </a:solidFill>
                <a:latin typeface="Arial Black" pitchFamily="34" charset="0"/>
              </a:rPr>
              <a:t>День  міста Чорткова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3103" y="1422521"/>
            <a:ext cx="763030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/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друк подарункових пакетів до 495 річниці Дня міста 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4 000 грн.</a:t>
            </a:r>
            <a:endParaRPr lang="uk-UA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матеріали для виготовлення факелів 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247,50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сувенірна продукція – 9 228,70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друк брошури «Туристичний путівник» - 28 230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сувенірні горнята – 12 000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сувенірні картини і магніти із зображенням Чорткова – 5 600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озвучення та освітлення сцени – 35 000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виступ гурту «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LAMA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– 80 000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виступ гурту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«Струни серця» і послуги ведучого – 8 000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виступ ансамблю «Козаки поділля» – 20 000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оформлення сцени – 6 880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рамки – 933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проживання та харчування артистів у готелі – 3 424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харчування учасників </a:t>
            </a:r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ретро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виставки автомобілів – 5 800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квіти -1 830 грн.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відеозйомка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5 500 грн.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друк запрошень, грамот, рекламної продукції – 1 511,80 грн.   </a:t>
            </a:r>
            <a:endParaRPr lang="uk-UA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rgbClr val="800000"/>
                </a:solidFill>
              </a:rPr>
              <a:t>                  </a:t>
            </a:r>
            <a:r>
              <a:rPr lang="uk-UA" dirty="0">
                <a:solidFill>
                  <a:srgbClr val="800000"/>
                </a:solidFill>
                <a:latin typeface="AdverGothicC" pitchFamily="82" charset="-52"/>
              </a:rPr>
              <a:t>        </a:t>
            </a:r>
            <a:r>
              <a:rPr lang="uk-UA" dirty="0" smtClean="0">
                <a:solidFill>
                  <a:srgbClr val="800000"/>
                </a:solidFill>
                <a:latin typeface="AdverGothicC" pitchFamily="82" charset="-52"/>
              </a:rPr>
              <a:t>                                                                                                              </a:t>
            </a:r>
            <a:r>
              <a:rPr lang="uk-UA" dirty="0" smtClean="0">
                <a:solidFill>
                  <a:srgbClr val="800000"/>
                </a:solidFill>
                <a:latin typeface="Arial Black" pitchFamily="34" charset="0"/>
              </a:rPr>
              <a:t>228 185 грн.</a:t>
            </a:r>
            <a:endParaRPr lang="uk-UA" dirty="0">
              <a:solidFill>
                <a:srgbClr val="8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19701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1089</TotalTime>
  <Words>1118</Words>
  <Application>Microsoft Office PowerPoint</Application>
  <PresentationFormat>Экран (4:3)</PresentationFormat>
  <Paragraphs>173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Свято               коляди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rg-adguard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стан виконання Програми проведення культурно-мистецьких заходів в місті Чорткові за 2017 рік</dc:title>
  <dc:creator>Ivanka</dc:creator>
  <cp:lastModifiedBy>Відділ культури</cp:lastModifiedBy>
  <cp:revision>94</cp:revision>
  <dcterms:created xsi:type="dcterms:W3CDTF">2018-02-06T09:01:26Z</dcterms:created>
  <dcterms:modified xsi:type="dcterms:W3CDTF">2018-02-08T12:32:46Z</dcterms:modified>
</cp:coreProperties>
</file>