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264" r:id="rId3"/>
    <p:sldId id="284" r:id="rId4"/>
    <p:sldId id="258" r:id="rId5"/>
    <p:sldId id="283" r:id="rId6"/>
    <p:sldId id="299" r:id="rId7"/>
    <p:sldId id="260" r:id="rId8"/>
    <p:sldId id="262" r:id="rId9"/>
    <p:sldId id="263" r:id="rId10"/>
    <p:sldId id="265" r:id="rId11"/>
    <p:sldId id="285" r:id="rId12"/>
    <p:sldId id="286" r:id="rId13"/>
    <p:sldId id="287" r:id="rId14"/>
    <p:sldId id="268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66" r:id="rId27"/>
    <p:sldId id="300" r:id="rId28"/>
    <p:sldId id="269" r:id="rId29"/>
    <p:sldId id="271" r:id="rId30"/>
    <p:sldId id="272" r:id="rId31"/>
    <p:sldId id="273" r:id="rId32"/>
    <p:sldId id="261" r:id="rId33"/>
    <p:sldId id="274" r:id="rId34"/>
    <p:sldId id="275" r:id="rId35"/>
    <p:sldId id="276" r:id="rId36"/>
    <p:sldId id="259" r:id="rId37"/>
    <p:sldId id="257" r:id="rId38"/>
    <p:sldId id="301" r:id="rId39"/>
    <p:sldId id="302" r:id="rId40"/>
    <p:sldId id="303" r:id="rId41"/>
    <p:sldId id="304" r:id="rId42"/>
    <p:sldId id="305" r:id="rId43"/>
    <p:sldId id="306" r:id="rId44"/>
    <p:sldId id="307" r:id="rId45"/>
    <p:sldId id="309" r:id="rId46"/>
    <p:sldId id="310" r:id="rId47"/>
    <p:sldId id="311" r:id="rId48"/>
    <p:sldId id="277" r:id="rId49"/>
    <p:sldId id="313" r:id="rId5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-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8D230F3-CF80-4859-8CE7-A43EE81993B5}" styleName="Светлый стиль 1 -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B0DF78-E04E-4404-876E-DCA0213DA788}" type="datetimeFigureOut">
              <a:rPr lang="uk-UA" smtClean="0"/>
              <a:t>30.08.2023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118A49-6B70-490E-A80D-FF7C6F6E0712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0693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5843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7891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7891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7891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7891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7891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7891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7891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7891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7891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7891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3795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7891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7891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7891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7891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8915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8915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8915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8915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3795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3795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3795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3795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3795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3795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3795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3795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6867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7891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7891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Google Shape;172;g35f391192_045:notes"/>
          <p:cNvSpPr>
            <a:spLocks noGrp="1" noRot="1" noChangeAspect="1" noTextEdit="1"/>
          </p:cNvSpPr>
          <p:nvPr>
            <p:ph type="sldImg" idx="2"/>
          </p:nvPr>
        </p:nvSpPr>
        <p:spPr>
          <a:ln>
            <a:miter lim="800000"/>
            <a:headEnd/>
            <a:tailEnd/>
          </a:ln>
        </p:spPr>
      </p:sp>
      <p:sp>
        <p:nvSpPr>
          <p:cNvPr id="37891" name="Google Shape;173;g35f391192_045:notes"/>
          <p:cNvSpPr txBox="1"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buSzPts val="1400"/>
            </a:pPr>
            <a:endParaRPr lang="uk-UA" altLang="uk-UA" sz="11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51;p8"/>
          <p:cNvSpPr/>
          <p:nvPr/>
        </p:nvSpPr>
        <p:spPr>
          <a:xfrm>
            <a:off x="1271588" y="0"/>
            <a:ext cx="7872412" cy="685800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285750" dist="190500" dir="10800000" algn="bl" rotWithShape="0">
              <a:srgbClr val="000000">
                <a:alpha val="15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52;p8"/>
          <p:cNvSpPr/>
          <p:nvPr/>
        </p:nvSpPr>
        <p:spPr>
          <a:xfrm>
            <a:off x="8750300" y="5808134"/>
            <a:ext cx="393700" cy="524933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53;p8"/>
          <p:cNvSpPr/>
          <p:nvPr/>
        </p:nvSpPr>
        <p:spPr>
          <a:xfrm>
            <a:off x="877888" y="524933"/>
            <a:ext cx="7872412" cy="1075267"/>
          </a:xfrm>
          <a:prstGeom prst="rect">
            <a:avLst/>
          </a:prstGeom>
          <a:solidFill>
            <a:srgbClr val="FFB000"/>
          </a:solidFill>
          <a:ln>
            <a:noFill/>
          </a:ln>
          <a:effectLst>
            <a:outerShdw blurRad="214313" dist="476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kern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59;p8"/>
          <p:cNvSpPr>
            <a:spLocks noChangeArrowheads="1"/>
          </p:cNvSpPr>
          <p:nvPr/>
        </p:nvSpPr>
        <p:spPr bwMode="auto">
          <a:xfrm>
            <a:off x="7943850" y="524933"/>
            <a:ext cx="806450" cy="1075267"/>
          </a:xfrm>
          <a:prstGeom prst="rect">
            <a:avLst/>
          </a:prstGeom>
          <a:solidFill>
            <a:srgbClr val="FFFFFF">
              <a:alpha val="52548"/>
            </a:srgbClr>
          </a:solidFill>
          <a:ln>
            <a:noFill/>
          </a:ln>
        </p:spPr>
        <p:txBody>
          <a:bodyPr lIns="91425" tIns="91425" rIns="91425" bIns="91425" anchor="ctr"/>
          <a:lstStyle>
            <a:lvl1pPr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 marL="742950" indent="-28575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 marL="11430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 marL="16002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 marL="2057400" indent="-228600" eaLnBrk="0" hangingPunct="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eaLnBrk="1" hangingPunct="1">
              <a:buClr>
                <a:srgbClr val="000000"/>
              </a:buClr>
              <a:buFont typeface="Arial" charset="0"/>
              <a:buNone/>
              <a:defRPr/>
            </a:pPr>
            <a:endParaRPr lang="uk-UA" altLang="uk-UA"/>
          </a:p>
        </p:txBody>
      </p:sp>
      <p:sp>
        <p:nvSpPr>
          <p:cNvPr id="54" name="Google Shape;54;p8"/>
          <p:cNvSpPr txBox="1">
            <a:spLocks noGrp="1"/>
          </p:cNvSpPr>
          <p:nvPr>
            <p:ph type="title"/>
          </p:nvPr>
        </p:nvSpPr>
        <p:spPr>
          <a:xfrm>
            <a:off x="1182200" y="524633"/>
            <a:ext cx="6739500" cy="1075600"/>
          </a:xfrm>
          <a:prstGeom prst="rect">
            <a:avLst/>
          </a:prstGeom>
        </p:spPr>
        <p:txBody>
          <a:bodyPr spcFirstLastPara="1"/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body" idx="1"/>
          </p:nvPr>
        </p:nvSpPr>
        <p:spPr>
          <a:xfrm>
            <a:off x="1560175" y="1833633"/>
            <a:ext cx="2317500" cy="4499600"/>
          </a:xfrm>
          <a:prstGeom prst="rect">
            <a:avLst/>
          </a:prstGeom>
        </p:spPr>
        <p:txBody>
          <a:bodyPr spcFirstLastPara="1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body" idx="2"/>
          </p:nvPr>
        </p:nvSpPr>
        <p:spPr>
          <a:xfrm>
            <a:off x="3996525" y="1833633"/>
            <a:ext cx="2317500" cy="4499600"/>
          </a:xfrm>
          <a:prstGeom prst="rect">
            <a:avLst/>
          </a:prstGeom>
        </p:spPr>
        <p:txBody>
          <a:bodyPr spcFirstLastPara="1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body" idx="3"/>
          </p:nvPr>
        </p:nvSpPr>
        <p:spPr>
          <a:xfrm>
            <a:off x="6432874" y="1833633"/>
            <a:ext cx="2317500" cy="4499600"/>
          </a:xfrm>
          <a:prstGeom prst="rect">
            <a:avLst/>
          </a:prstGeom>
        </p:spPr>
        <p:txBody>
          <a:bodyPr spcFirstLastPara="1"/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▪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▫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0" name="Google Shape;58;p8"/>
          <p:cNvSpPr txBox="1"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DC8B8B-D350-4FE1-81A6-6A8B4CDE8FE4}" type="slidenum">
              <a:rPr lang="ru-RU"/>
              <a:pPr>
                <a:defRPr/>
              </a:pPr>
              <a:t>‹№›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8431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30.08.2023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../&#1087;&#1110;&#1076;&#1089;&#1091;&#1084;&#1082;&#1080;%20&#1086;&#1083;&#1110;&#1084;&#1087;&#1110;&#1072;&#1076;&#1080;%2022_23.docx" TargetMode="Externa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hyperlink" Target="../&#1087;&#1110;&#1076;&#1089;&#1091;&#1084;&#1082;&#1080;%20&#1064;&#1077;&#1074;&#1095;&#1077;&#1085;&#1082;&#1086;%2022_23.docx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факти, реалії, перспективи</a:t>
            </a:r>
          </a:p>
        </p:txBody>
      </p:sp>
      <p:sp>
        <p:nvSpPr>
          <p:cNvPr id="4" name="Google Shape;105;p13"/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Dosis" charset="0"/>
              <a:buNone/>
            </a:pPr>
            <a:r>
              <a:rPr lang="uk-UA" altLang="uk-UA" sz="8000" b="1" dirty="0">
                <a:solidFill>
                  <a:srgbClr val="FFFFFF"/>
                </a:solidFill>
                <a:latin typeface="Bookman Old Style" pitchFamily="18" charset="0"/>
                <a:cs typeface="Arial" charset="0"/>
                <a:sym typeface="Dosis" charset="0"/>
              </a:rPr>
              <a:t> </a:t>
            </a:r>
            <a:r>
              <a:rPr lang="uk-UA" altLang="uk-UA" sz="7200" b="1" dirty="0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Arial" charset="0"/>
                <a:sym typeface="Dosis" charset="0"/>
              </a:rPr>
              <a:t>НМТ </a:t>
            </a:r>
            <a:r>
              <a:rPr lang="uk-UA" altLang="uk-UA" sz="7200" b="1">
                <a:solidFill>
                  <a:schemeClr val="accent1">
                    <a:lumMod val="75000"/>
                  </a:schemeClr>
                </a:solidFill>
                <a:latin typeface="Bookman Old Style" pitchFamily="18" charset="0"/>
                <a:cs typeface="Arial" charset="0"/>
                <a:sym typeface="Dosis" charset="0"/>
              </a:rPr>
              <a:t>– 2023: </a:t>
            </a:r>
            <a:endParaRPr lang="uk-UA" altLang="uk-UA" sz="7200" b="1" dirty="0">
              <a:solidFill>
                <a:schemeClr val="accent1">
                  <a:lumMod val="75000"/>
                </a:schemeClr>
              </a:solidFill>
              <a:latin typeface="Bookman Old Style" pitchFamily="18" charset="0"/>
              <a:cs typeface="Arial" charset="0"/>
              <a:sym typeface="Dosis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874" y="-8271"/>
            <a:ext cx="2652713" cy="19875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50245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175;p22"/>
          <p:cNvSpPr txBox="1">
            <a:spLocks noGrp="1"/>
          </p:cNvSpPr>
          <p:nvPr>
            <p:ph type="title"/>
          </p:nvPr>
        </p:nvSpPr>
        <p:spPr>
          <a:xfrm>
            <a:off x="3574361" y="595640"/>
            <a:ext cx="3903466" cy="664634"/>
          </a:xfrm>
        </p:spPr>
        <p:txBody>
          <a:bodyPr/>
          <a:lstStyle/>
          <a:p>
            <a:pPr algn="r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Barlow" charset="0"/>
              <a:buNone/>
            </a:pPr>
            <a:r>
              <a:rPr lang="ru-RU" altLang="uk-UA" sz="2400" b="1" dirty="0" err="1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Факти</a:t>
            </a:r>
            <a:r>
              <a:rPr lang="ru-RU" altLang="uk-UA" sz="2400" b="1" dirty="0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 </a:t>
            </a:r>
          </a:p>
        </p:txBody>
      </p:sp>
      <p:sp>
        <p:nvSpPr>
          <p:cNvPr id="14339" name="Google Shape;176;p22"/>
          <p:cNvSpPr txBox="1">
            <a:spLocks noGrp="1"/>
          </p:cNvSpPr>
          <p:nvPr>
            <p:ph type="body" idx="1"/>
          </p:nvPr>
        </p:nvSpPr>
        <p:spPr>
          <a:xfrm>
            <a:off x="6012160" y="1678606"/>
            <a:ext cx="2643188" cy="1865236"/>
          </a:xfrm>
        </p:spPr>
        <p:txBody>
          <a:bodyPr>
            <a:normAutofit lnSpcReduction="10000"/>
          </a:bodyPr>
          <a:lstStyle>
            <a:lvl1pPr marL="457200"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>
              <a:spcAft>
                <a:spcPct val="0"/>
              </a:spcAft>
            </a:pPr>
            <a:r>
              <a:rPr lang="uk-UA" altLang="uk-UA" sz="1800" b="1" dirty="0">
                <a:solidFill>
                  <a:srgbClr val="161645"/>
                </a:solidFill>
                <a:latin typeface="Georgia" pitchFamily="18" charset="0"/>
                <a:cs typeface="Times New Roman" pitchFamily="18" charset="0"/>
              </a:rPr>
              <a:t>У </a:t>
            </a:r>
            <a:r>
              <a:rPr lang="uk-UA" altLang="uk-UA" sz="18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десяти </a:t>
            </a:r>
            <a:r>
              <a:rPr lang="uk-UA" altLang="uk-UA" sz="1800" b="1" dirty="0">
                <a:solidFill>
                  <a:srgbClr val="161645"/>
                </a:solidFill>
                <a:latin typeface="Georgia" pitchFamily="18" charset="0"/>
                <a:cs typeface="Times New Roman" pitchFamily="18" charset="0"/>
              </a:rPr>
              <a:t>тестуваннях  узяли участь</a:t>
            </a:r>
          </a:p>
          <a:p>
            <a:pPr>
              <a:spcAft>
                <a:spcPct val="0"/>
              </a:spcAft>
              <a:buFont typeface="Arial" charset="0"/>
              <a:buNone/>
            </a:pPr>
            <a:r>
              <a:rPr lang="uk-UA" altLang="uk-UA" sz="18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     538 </a:t>
            </a:r>
            <a:r>
              <a:rPr lang="uk-UA" altLang="uk-UA" sz="1800" dirty="0">
                <a:solidFill>
                  <a:schemeClr val="tx1"/>
                </a:solidFill>
                <a:latin typeface="Georgia" pitchFamily="18" charset="0"/>
                <a:cs typeface="Times New Roman" pitchFamily="18" charset="0"/>
              </a:rPr>
              <a:t>(375) </a:t>
            </a:r>
            <a:r>
              <a:rPr lang="uk-UA" altLang="uk-UA" sz="1800" b="1" dirty="0">
                <a:solidFill>
                  <a:srgbClr val="29555D"/>
                </a:solidFill>
                <a:latin typeface="Georgia" pitchFamily="18" charset="0"/>
                <a:cs typeface="Times New Roman" pitchFamily="18" charset="0"/>
              </a:rPr>
              <a:t>(із </a:t>
            </a:r>
            <a:r>
              <a:rPr lang="uk-UA" altLang="uk-UA" sz="1800" b="1" dirty="0">
                <a:solidFill>
                  <a:srgbClr val="AB7A22"/>
                </a:solidFill>
                <a:latin typeface="Georgia" pitchFamily="18" charset="0"/>
                <a:cs typeface="Times New Roman" pitchFamily="18" charset="0"/>
              </a:rPr>
              <a:t>567 </a:t>
            </a:r>
            <a:r>
              <a:rPr lang="uk-UA" altLang="uk-UA" sz="1800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  <a:cs typeface="Times New Roman" pitchFamily="18" charset="0"/>
              </a:rPr>
              <a:t>(29 відсутніх)</a:t>
            </a:r>
            <a:r>
              <a:rPr lang="uk-UA" altLang="uk-UA" sz="1800" b="1" dirty="0">
                <a:solidFill>
                  <a:srgbClr val="29555D"/>
                </a:solidFill>
                <a:latin typeface="Georgia" pitchFamily="18" charset="0"/>
                <a:cs typeface="Times New Roman" pitchFamily="18" charset="0"/>
              </a:rPr>
              <a:t>)  </a:t>
            </a:r>
            <a:r>
              <a:rPr lang="uk-UA" altLang="uk-UA" sz="1800" b="1" dirty="0">
                <a:solidFill>
                  <a:srgbClr val="161645"/>
                </a:solidFill>
                <a:latin typeface="Georgia" pitchFamily="18" charset="0"/>
                <a:cs typeface="Times New Roman" pitchFamily="18" charset="0"/>
              </a:rPr>
              <a:t>учасників</a:t>
            </a:r>
            <a:r>
              <a:rPr lang="uk-UA" altLang="uk-UA" sz="2000" b="1" dirty="0">
                <a:solidFill>
                  <a:srgbClr val="161645"/>
                </a:solidFill>
                <a:latin typeface="Georgia" pitchFamily="18" charset="0"/>
                <a:cs typeface="Times New Roman" pitchFamily="18" charset="0"/>
              </a:rPr>
              <a:t>.</a:t>
            </a:r>
            <a:endParaRPr lang="ru-RU" altLang="uk-UA" sz="1800" dirty="0">
              <a:solidFill>
                <a:srgbClr val="434343"/>
              </a:solidFill>
              <a:latin typeface="Barlow" charset="0"/>
              <a:sym typeface="Barlow" charset="0"/>
            </a:endParaRPr>
          </a:p>
        </p:txBody>
      </p:sp>
      <p:sp>
        <p:nvSpPr>
          <p:cNvPr id="14340" name="Google Shape;177;p22"/>
          <p:cNvSpPr txBox="1">
            <a:spLocks noGrp="1"/>
          </p:cNvSpPr>
          <p:nvPr>
            <p:ph type="body" idx="2"/>
          </p:nvPr>
        </p:nvSpPr>
        <p:spPr>
          <a:xfrm>
            <a:off x="4000500" y="1809751"/>
            <a:ext cx="2317750" cy="1881716"/>
          </a:xfrm>
        </p:spPr>
        <p:txBody>
          <a:bodyPr>
            <a:normAutofit fontScale="62500" lnSpcReduction="20000"/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>
              <a:spcAft>
                <a:spcPct val="0"/>
              </a:spcAft>
              <a:buClr>
                <a:srgbClr val="D9D9D9"/>
              </a:buClr>
              <a:buNone/>
            </a:pPr>
            <a:r>
              <a:rPr lang="uk-UA" altLang="uk-UA" sz="2900" b="1" dirty="0">
                <a:solidFill>
                  <a:srgbClr val="FF0000"/>
                </a:solidFill>
                <a:latin typeface="Georgia" pitchFamily="18" charset="0"/>
              </a:rPr>
              <a:t>39 педагогів  </a:t>
            </a: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(</a:t>
            </a: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відповідальні за тимчасові екзаменаційні центри, помічники відповідальних за тимчасові екзаменаційні центри, старші інструктори, </a:t>
            </a:r>
            <a:r>
              <a:rPr lang="uk-UA" sz="2000" b="1" dirty="0" err="1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інструктори</a:t>
            </a: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, чергові).</a:t>
            </a:r>
          </a:p>
        </p:txBody>
      </p:sp>
      <p:sp>
        <p:nvSpPr>
          <p:cNvPr id="14341" name="Google Shape;178;p22"/>
          <p:cNvSpPr txBox="1">
            <a:spLocks noGrp="1"/>
          </p:cNvSpPr>
          <p:nvPr>
            <p:ph type="body" idx="3"/>
          </p:nvPr>
        </p:nvSpPr>
        <p:spPr>
          <a:xfrm>
            <a:off x="1348816" y="2001209"/>
            <a:ext cx="2317750" cy="611137"/>
          </a:xfrm>
        </p:spPr>
        <p:txBody>
          <a:bodyPr>
            <a:normAutofit fontScale="85000" lnSpcReduction="20000"/>
          </a:bodyPr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pPr marL="0" indent="0" eaLnBrk="1" hangingPunct="1">
              <a:spcAft>
                <a:spcPct val="0"/>
              </a:spcAft>
              <a:buClr>
                <a:srgbClr val="D9D9D9"/>
              </a:buClr>
              <a:buFont typeface="Barlow" charset="0"/>
              <a:buNone/>
            </a:pPr>
            <a:r>
              <a:rPr lang="ru-RU" altLang="uk-UA" sz="2000" b="1" dirty="0">
                <a:solidFill>
                  <a:srgbClr val="FF0000"/>
                </a:solidFill>
                <a:latin typeface="Georgia" pitchFamily="18" charset="0"/>
                <a:sym typeface="Barlow" charset="0"/>
              </a:rPr>
              <a:t>5</a:t>
            </a:r>
            <a:r>
              <a:rPr lang="ru-RU" altLang="uk-UA" sz="2000" b="1" dirty="0">
                <a:solidFill>
                  <a:srgbClr val="434343"/>
                </a:solidFill>
                <a:latin typeface="Georgia" pitchFamily="18" charset="0"/>
                <a:sym typeface="Barlow" charset="0"/>
              </a:rPr>
              <a:t> </a:t>
            </a:r>
            <a:r>
              <a:rPr lang="ru-RU" altLang="uk-UA" sz="2000" b="1" dirty="0" err="1">
                <a:solidFill>
                  <a:srgbClr val="434343"/>
                </a:solidFill>
                <a:latin typeface="Georgia" pitchFamily="18" charset="0"/>
                <a:sym typeface="Barlow" charset="0"/>
              </a:rPr>
              <a:t>аудиторій</a:t>
            </a:r>
            <a:r>
              <a:rPr lang="ru-RU" altLang="uk-UA" sz="2000" b="1" dirty="0">
                <a:solidFill>
                  <a:srgbClr val="434343"/>
                </a:solidFill>
                <a:latin typeface="Georgia" pitchFamily="18" charset="0"/>
                <a:sym typeface="Barlow" charset="0"/>
              </a:rPr>
              <a:t> (у </a:t>
            </a:r>
            <a:r>
              <a:rPr lang="ru-RU" altLang="uk-UA" sz="2000" b="1" dirty="0" err="1">
                <a:solidFill>
                  <a:srgbClr val="434343"/>
                </a:solidFill>
                <a:latin typeface="Georgia" pitchFamily="18" charset="0"/>
                <a:sym typeface="Barlow" charset="0"/>
              </a:rPr>
              <a:t>дві</a:t>
            </a:r>
            <a:r>
              <a:rPr lang="ru-RU" altLang="uk-UA" sz="2000" b="1" dirty="0">
                <a:solidFill>
                  <a:srgbClr val="434343"/>
                </a:solidFill>
                <a:latin typeface="Georgia" pitchFamily="18" charset="0"/>
                <a:sym typeface="Barlow" charset="0"/>
              </a:rPr>
              <a:t> </a:t>
            </a:r>
            <a:r>
              <a:rPr lang="ru-RU" altLang="uk-UA" sz="2000" b="1" dirty="0" err="1">
                <a:solidFill>
                  <a:srgbClr val="434343"/>
                </a:solidFill>
                <a:latin typeface="Georgia" pitchFamily="18" charset="0"/>
                <a:sym typeface="Barlow" charset="0"/>
              </a:rPr>
              <a:t>зміни</a:t>
            </a:r>
            <a:r>
              <a:rPr lang="ru-RU" altLang="uk-UA" sz="2000" b="1" dirty="0">
                <a:solidFill>
                  <a:srgbClr val="434343"/>
                </a:solidFill>
                <a:latin typeface="Georgia" pitchFamily="18" charset="0"/>
                <a:sym typeface="Barlow" charset="0"/>
              </a:rPr>
              <a:t>)</a:t>
            </a:r>
            <a:endParaRPr lang="ru-RU" altLang="uk-UA" sz="2000" dirty="0">
              <a:solidFill>
                <a:srgbClr val="434343"/>
              </a:solidFill>
              <a:latin typeface="Georgia" pitchFamily="18" charset="0"/>
              <a:sym typeface="Barlow" charset="0"/>
            </a:endParaRPr>
          </a:p>
        </p:txBody>
      </p:sp>
      <p:sp>
        <p:nvSpPr>
          <p:cNvPr id="14342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313409D1-97E8-4ED0-AAA5-323C61FE4E4B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10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4343" name="Google Shape;180;p22"/>
          <p:cNvSpPr>
            <a:spLocks noChangeArrowheads="1"/>
          </p:cNvSpPr>
          <p:nvPr/>
        </p:nvSpPr>
        <p:spPr bwMode="auto">
          <a:xfrm>
            <a:off x="7858125" y="762000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</a:t>
            </a:r>
            <a:r>
              <a:rPr lang="ru-RU" altLang="uk-UA" sz="2000" b="1" dirty="0">
                <a:latin typeface="Bookman Old Style" pitchFamily="18" charset="0"/>
              </a:rPr>
              <a:t> </a:t>
            </a: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2023</a:t>
            </a:r>
          </a:p>
        </p:txBody>
      </p:sp>
      <p:sp>
        <p:nvSpPr>
          <p:cNvPr id="14344" name="Прямоугольник 8"/>
          <p:cNvSpPr>
            <a:spLocks noChangeArrowheads="1"/>
          </p:cNvSpPr>
          <p:nvPr/>
        </p:nvSpPr>
        <p:spPr bwMode="auto">
          <a:xfrm>
            <a:off x="3429000" y="552450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/>
              <a:t> </a:t>
            </a:r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955395" y="927957"/>
            <a:ext cx="51847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altLang="uk-UA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Чортківська</a:t>
            </a:r>
            <a:r>
              <a:rPr lang="uk-UA" altLang="uk-UA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 МТГ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7"/>
          <a:stretch/>
        </p:blipFill>
        <p:spPr>
          <a:xfrm>
            <a:off x="377772" y="4112093"/>
            <a:ext cx="3682834" cy="23093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259632" y="1628800"/>
            <a:ext cx="2459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uk-UA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Основна сесія (10)</a:t>
            </a:r>
            <a:endParaRPr lang="uk-UA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1619672" y="3599826"/>
            <a:ext cx="2225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altLang="uk-UA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Додаткова  сесія</a:t>
            </a:r>
            <a:endParaRPr lang="uk-UA" dirty="0"/>
          </a:p>
        </p:txBody>
      </p:sp>
      <p:sp>
        <p:nvSpPr>
          <p:cNvPr id="14" name="Google Shape;178;p22"/>
          <p:cNvSpPr txBox="1">
            <a:spLocks/>
          </p:cNvSpPr>
          <p:nvPr/>
        </p:nvSpPr>
        <p:spPr>
          <a:xfrm>
            <a:off x="4136709" y="3969158"/>
            <a:ext cx="2317750" cy="458242"/>
          </a:xfrm>
          <a:prstGeom prst="rect">
            <a:avLst/>
          </a:prstGeom>
        </p:spPr>
        <p:txBody>
          <a:bodyPr spcFirstLastPara="1" vert="horz" lIns="91440" tIns="45720" rIns="91440" bIns="45720" rtlCol="0">
            <a:normAutofit lnSpcReduction="10000"/>
          </a:bodyPr>
          <a:lstStyle>
            <a:lvl1pPr marL="457200" lvl="0" indent="-342900" algn="l" defTabSz="914400" rtl="0" eaLnBrk="1" latinLnBrk="0" hangingPunct="1">
              <a:spcBef>
                <a:spcPts val="600"/>
              </a:spcBef>
              <a:spcAft>
                <a:spcPts val="0"/>
              </a:spcAft>
              <a:buSzPts val="1800"/>
              <a:buFont typeface="Arial" pitchFamily="34" charset="0"/>
              <a:buChar char="▪"/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1pPr>
            <a:lvl2pPr marL="914400" lvl="1" indent="-342900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Font typeface="Arial" pitchFamily="34" charset="0"/>
              <a:buChar char="▫"/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2pPr>
            <a:lvl3pPr marL="1371600" lvl="2" indent="-342900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Font typeface="Arial" pitchFamily="34" charset="0"/>
              <a:buChar char="▫"/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3pPr>
            <a:lvl4pPr marL="1828800" lvl="3" indent="-342900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Font typeface="Arial" pitchFamily="34" charset="0"/>
              <a:buChar char="▫"/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4pPr>
            <a:lvl5pPr marL="2286000" lvl="4" indent="-342900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Font typeface="Arial" pitchFamily="34" charset="0"/>
              <a:buChar char="○"/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5pPr>
            <a:lvl6pPr marL="2514600" lvl="5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SzPts val="1800"/>
              <a:buFont typeface="Arial" charset="0"/>
              <a:buChar char="»"/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6pPr>
            <a:lvl7pPr marL="2971800" lvl="6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SzPts val="1800"/>
              <a:buFont typeface="Arial" charset="0"/>
              <a:buChar char="»"/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7pPr>
            <a:lvl8pPr marL="3429000" lvl="7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SzPts val="1800"/>
              <a:buFont typeface="Arial" charset="0"/>
              <a:buChar char="»"/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8pPr>
            <a:lvl9pPr marL="3886200" lvl="8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SzPts val="1800"/>
              <a:buFont typeface="Arial" charset="0"/>
              <a:buChar char="»"/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9pPr>
          </a:lstStyle>
          <a:p>
            <a:pPr marL="0" indent="0">
              <a:spcAft>
                <a:spcPct val="0"/>
              </a:spcAft>
              <a:buClr>
                <a:srgbClr val="D9D9D9"/>
              </a:buClr>
              <a:buFont typeface="Barlow" charset="0"/>
              <a:buNone/>
            </a:pPr>
            <a:r>
              <a:rPr lang="ru-RU" altLang="uk-UA" sz="2000" b="1" dirty="0">
                <a:solidFill>
                  <a:schemeClr val="accent6">
                    <a:lumMod val="50000"/>
                  </a:schemeClr>
                </a:solidFill>
                <a:latin typeface="Georgia" pitchFamily="18" charset="0"/>
                <a:sym typeface="Barlow" charset="0"/>
              </a:rPr>
              <a:t>19.07.2023</a:t>
            </a:r>
            <a:endParaRPr lang="ru-RU" altLang="uk-UA" sz="2000" dirty="0">
              <a:solidFill>
                <a:schemeClr val="accent6">
                  <a:lumMod val="50000"/>
                </a:schemeClr>
              </a:solidFill>
              <a:latin typeface="Georgia" pitchFamily="18" charset="0"/>
              <a:sym typeface="Barlow" charset="0"/>
            </a:endParaRPr>
          </a:p>
        </p:txBody>
      </p:sp>
      <p:sp>
        <p:nvSpPr>
          <p:cNvPr id="15" name="Google Shape;178;p22"/>
          <p:cNvSpPr txBox="1">
            <a:spLocks/>
          </p:cNvSpPr>
          <p:nvPr/>
        </p:nvSpPr>
        <p:spPr>
          <a:xfrm>
            <a:off x="4211960" y="4655646"/>
            <a:ext cx="2311594" cy="611137"/>
          </a:xfrm>
          <a:prstGeom prst="rect">
            <a:avLst/>
          </a:prstGeom>
        </p:spPr>
        <p:txBody>
          <a:bodyPr spcFirstLastPara="1" vert="horz" lIns="91440" tIns="45720" rIns="91440" bIns="45720" rtlCol="0">
            <a:noAutofit/>
          </a:bodyPr>
          <a:lstStyle>
            <a:lvl1pPr marL="457200" lvl="0" indent="-342900" algn="l" defTabSz="914400" rtl="0" eaLnBrk="1" latinLnBrk="0" hangingPunct="1">
              <a:spcBef>
                <a:spcPts val="600"/>
              </a:spcBef>
              <a:spcAft>
                <a:spcPts val="0"/>
              </a:spcAft>
              <a:buSzPts val="1800"/>
              <a:buFont typeface="Arial" pitchFamily="34" charset="0"/>
              <a:buChar char="▪"/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1pPr>
            <a:lvl2pPr marL="914400" lvl="1" indent="-342900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Font typeface="Arial" pitchFamily="34" charset="0"/>
              <a:buChar char="▫"/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2pPr>
            <a:lvl3pPr marL="1371600" lvl="2" indent="-342900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Font typeface="Arial" pitchFamily="34" charset="0"/>
              <a:buChar char="▫"/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3pPr>
            <a:lvl4pPr marL="1828800" lvl="3" indent="-342900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Font typeface="Arial" pitchFamily="34" charset="0"/>
              <a:buChar char="▫"/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4pPr>
            <a:lvl5pPr marL="2286000" lvl="4" indent="-342900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Font typeface="Arial" pitchFamily="34" charset="0"/>
              <a:buChar char="○"/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5pPr>
            <a:lvl6pPr marL="2514600" lvl="5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SzPts val="1800"/>
              <a:buFont typeface="Arial" charset="0"/>
              <a:buChar char="»"/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6pPr>
            <a:lvl7pPr marL="2971800" lvl="6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SzPts val="1800"/>
              <a:buFont typeface="Arial" charset="0"/>
              <a:buChar char="»"/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7pPr>
            <a:lvl8pPr marL="3429000" lvl="7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SzPts val="1800"/>
              <a:buFont typeface="Arial" charset="0"/>
              <a:buChar char="»"/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8pPr>
            <a:lvl9pPr marL="3886200" lvl="8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SzPts val="1800"/>
              <a:buFont typeface="Arial" charset="0"/>
              <a:buChar char="»"/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9pPr>
          </a:lstStyle>
          <a:p>
            <a:pPr marL="0" indent="0">
              <a:spcAft>
                <a:spcPct val="0"/>
              </a:spcAft>
              <a:buClr>
                <a:srgbClr val="D9D9D9"/>
              </a:buClr>
              <a:buFont typeface="Barlow" charset="0"/>
              <a:buNone/>
            </a:pPr>
            <a:r>
              <a:rPr lang="ru-RU" altLang="uk-UA" sz="1800" b="1" dirty="0">
                <a:solidFill>
                  <a:srgbClr val="FF0000"/>
                </a:solidFill>
                <a:latin typeface="Georgia" pitchFamily="18" charset="0"/>
                <a:sym typeface="Barlow" charset="0"/>
              </a:rPr>
              <a:t>1</a:t>
            </a:r>
            <a:r>
              <a:rPr lang="ru-RU" altLang="uk-UA" sz="1800" b="1" dirty="0">
                <a:solidFill>
                  <a:srgbClr val="434343"/>
                </a:solidFill>
                <a:latin typeface="Georgia" pitchFamily="18" charset="0"/>
                <a:sym typeface="Barlow" charset="0"/>
              </a:rPr>
              <a:t> </a:t>
            </a:r>
            <a:r>
              <a:rPr lang="ru-RU" altLang="uk-UA" sz="1800" b="1" dirty="0" err="1">
                <a:solidFill>
                  <a:srgbClr val="434343"/>
                </a:solidFill>
                <a:latin typeface="Georgia" pitchFamily="18" charset="0"/>
                <a:sym typeface="Barlow" charset="0"/>
              </a:rPr>
              <a:t>аудиторія</a:t>
            </a:r>
            <a:r>
              <a:rPr lang="ru-RU" altLang="uk-UA" sz="1800" b="1" dirty="0">
                <a:solidFill>
                  <a:srgbClr val="434343"/>
                </a:solidFill>
                <a:latin typeface="Georgia" pitchFamily="18" charset="0"/>
                <a:sym typeface="Barlow" charset="0"/>
              </a:rPr>
              <a:t> </a:t>
            </a:r>
          </a:p>
          <a:p>
            <a:pPr marL="0" indent="0">
              <a:spcAft>
                <a:spcPct val="0"/>
              </a:spcAft>
              <a:buClr>
                <a:srgbClr val="D9D9D9"/>
              </a:buClr>
              <a:buFont typeface="Barlow" charset="0"/>
              <a:buNone/>
            </a:pPr>
            <a:r>
              <a:rPr lang="ru-RU" altLang="uk-UA" sz="1800" b="1" dirty="0">
                <a:solidFill>
                  <a:srgbClr val="434343"/>
                </a:solidFill>
                <a:latin typeface="Georgia" pitchFamily="18" charset="0"/>
                <a:sym typeface="Barlow" charset="0"/>
              </a:rPr>
              <a:t>(у </a:t>
            </a:r>
            <a:r>
              <a:rPr lang="ru-RU" altLang="uk-UA" sz="1800" b="1" dirty="0" err="1">
                <a:solidFill>
                  <a:srgbClr val="434343"/>
                </a:solidFill>
                <a:latin typeface="Georgia" pitchFamily="18" charset="0"/>
                <a:sym typeface="Barlow" charset="0"/>
              </a:rPr>
              <a:t>дві</a:t>
            </a:r>
            <a:r>
              <a:rPr lang="ru-RU" altLang="uk-UA" sz="1800" b="1" dirty="0">
                <a:solidFill>
                  <a:srgbClr val="434343"/>
                </a:solidFill>
                <a:latin typeface="Georgia" pitchFamily="18" charset="0"/>
                <a:sym typeface="Barlow" charset="0"/>
              </a:rPr>
              <a:t> </a:t>
            </a:r>
            <a:r>
              <a:rPr lang="ru-RU" altLang="uk-UA" sz="1800" b="1" dirty="0" err="1">
                <a:solidFill>
                  <a:srgbClr val="434343"/>
                </a:solidFill>
                <a:latin typeface="Georgia" pitchFamily="18" charset="0"/>
                <a:sym typeface="Barlow" charset="0"/>
              </a:rPr>
              <a:t>зміни</a:t>
            </a:r>
            <a:r>
              <a:rPr lang="ru-RU" altLang="uk-UA" sz="1800" b="1" dirty="0">
                <a:solidFill>
                  <a:srgbClr val="434343"/>
                </a:solidFill>
                <a:latin typeface="Georgia" pitchFamily="18" charset="0"/>
                <a:sym typeface="Barlow" charset="0"/>
              </a:rPr>
              <a:t>)</a:t>
            </a:r>
            <a:endParaRPr lang="ru-RU" altLang="uk-UA" sz="1800" dirty="0">
              <a:solidFill>
                <a:srgbClr val="434343"/>
              </a:solidFill>
              <a:latin typeface="Georgia" pitchFamily="18" charset="0"/>
              <a:sym typeface="Barlow" charset="0"/>
            </a:endParaRPr>
          </a:p>
        </p:txBody>
      </p:sp>
      <p:sp>
        <p:nvSpPr>
          <p:cNvPr id="16" name="Google Shape;176;p22"/>
          <p:cNvSpPr txBox="1">
            <a:spLocks/>
          </p:cNvSpPr>
          <p:nvPr/>
        </p:nvSpPr>
        <p:spPr>
          <a:xfrm>
            <a:off x="6156232" y="4655646"/>
            <a:ext cx="2643188" cy="1865236"/>
          </a:xfrm>
          <a:prstGeom prst="rect">
            <a:avLst/>
          </a:prstGeom>
        </p:spPr>
        <p:txBody>
          <a:bodyPr spcFirstLastPara="1" vert="horz" lIns="91440" tIns="45720" rIns="91440" bIns="45720" rtlCol="0">
            <a:normAutofit/>
          </a:bodyPr>
          <a:lstStyle>
            <a:lvl1pPr marL="457200" lvl="0" indent="-342900" algn="l" defTabSz="914400" rtl="0" eaLnBrk="1" latinLnBrk="0" hangingPunct="1">
              <a:spcBef>
                <a:spcPts val="600"/>
              </a:spcBef>
              <a:spcAft>
                <a:spcPts val="0"/>
              </a:spcAft>
              <a:buSzPts val="1800"/>
              <a:buFont typeface="Arial" pitchFamily="34" charset="0"/>
              <a:buChar char="▪"/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1pPr>
            <a:lvl2pPr marL="914400" lvl="1" indent="-342900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Font typeface="Arial" pitchFamily="34" charset="0"/>
              <a:buChar char="▫"/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2pPr>
            <a:lvl3pPr marL="1371600" lvl="2" indent="-342900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Font typeface="Arial" pitchFamily="34" charset="0"/>
              <a:buChar char="▫"/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3pPr>
            <a:lvl4pPr marL="1828800" lvl="3" indent="-342900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Font typeface="Arial" pitchFamily="34" charset="0"/>
              <a:buChar char="▫"/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4pPr>
            <a:lvl5pPr marL="2286000" lvl="4" indent="-342900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800"/>
              <a:buFont typeface="Arial" pitchFamily="34" charset="0"/>
              <a:buChar char="○"/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5pPr>
            <a:lvl6pPr marL="2514600" lvl="5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SzPts val="1800"/>
              <a:buFont typeface="Arial" charset="0"/>
              <a:buChar char="»"/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6pPr>
            <a:lvl7pPr marL="2971800" lvl="6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SzPts val="1800"/>
              <a:buFont typeface="Arial" charset="0"/>
              <a:buChar char="»"/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7pPr>
            <a:lvl8pPr marL="3429000" lvl="7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SzPts val="1800"/>
              <a:buFont typeface="Arial" charset="0"/>
              <a:buChar char="»"/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8pPr>
            <a:lvl9pPr marL="3886200" lvl="8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SzPts val="1800"/>
              <a:buFont typeface="Arial" charset="0"/>
              <a:buChar char="»"/>
              <a:defRPr sz="1400" kern="1200">
                <a:solidFill>
                  <a:srgbClr val="000000"/>
                </a:solidFill>
                <a:latin typeface="Arial" charset="0"/>
                <a:ea typeface="+mn-ea"/>
                <a:cs typeface="Arial" charset="0"/>
                <a:sym typeface="Arial" charset="0"/>
              </a:defRPr>
            </a:lvl9pPr>
          </a:lstStyle>
          <a:p>
            <a:pPr>
              <a:spcAft>
                <a:spcPct val="0"/>
              </a:spcAft>
            </a:pPr>
            <a:r>
              <a:rPr lang="uk-UA" altLang="uk-UA" sz="1800" b="1" dirty="0">
                <a:solidFill>
                  <a:srgbClr val="161645"/>
                </a:solidFill>
                <a:latin typeface="Georgia" pitchFamily="18" charset="0"/>
                <a:cs typeface="Times New Roman" pitchFamily="18" charset="0"/>
              </a:rPr>
              <a:t>У </a:t>
            </a:r>
            <a:r>
              <a:rPr lang="uk-UA" altLang="uk-UA" sz="18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двох </a:t>
            </a:r>
            <a:r>
              <a:rPr lang="uk-UA" altLang="uk-UA" sz="1800" b="1" dirty="0">
                <a:solidFill>
                  <a:srgbClr val="161645"/>
                </a:solidFill>
                <a:latin typeface="Georgia" pitchFamily="18" charset="0"/>
                <a:cs typeface="Times New Roman" pitchFamily="18" charset="0"/>
              </a:rPr>
              <a:t>тестуваннях  узяли участь</a:t>
            </a:r>
          </a:p>
          <a:p>
            <a:pPr>
              <a:spcAft>
                <a:spcPct val="0"/>
              </a:spcAft>
              <a:buFont typeface="Arial" charset="0"/>
              <a:buNone/>
            </a:pPr>
            <a:r>
              <a:rPr lang="uk-UA" altLang="uk-UA" sz="1800" b="1" dirty="0">
                <a:solidFill>
                  <a:srgbClr val="FF0000"/>
                </a:solidFill>
                <a:latin typeface="Georgia" pitchFamily="18" charset="0"/>
                <a:cs typeface="Times New Roman" pitchFamily="18" charset="0"/>
              </a:rPr>
              <a:t>     13 </a:t>
            </a:r>
            <a:r>
              <a:rPr lang="uk-UA" altLang="uk-UA" sz="1800" b="1" dirty="0">
                <a:solidFill>
                  <a:srgbClr val="29555D"/>
                </a:solidFill>
                <a:latin typeface="Georgia" pitchFamily="18" charset="0"/>
                <a:cs typeface="Times New Roman" pitchFamily="18" charset="0"/>
              </a:rPr>
              <a:t>(із </a:t>
            </a:r>
            <a:r>
              <a:rPr lang="uk-UA" altLang="uk-UA" sz="1800" b="1" dirty="0">
                <a:solidFill>
                  <a:srgbClr val="AB7A22"/>
                </a:solidFill>
                <a:latin typeface="Georgia" pitchFamily="18" charset="0"/>
                <a:cs typeface="Times New Roman" pitchFamily="18" charset="0"/>
              </a:rPr>
              <a:t>17</a:t>
            </a:r>
            <a:r>
              <a:rPr lang="uk-UA" altLang="uk-UA" sz="1800" b="1" dirty="0">
                <a:solidFill>
                  <a:srgbClr val="29555D"/>
                </a:solidFill>
                <a:latin typeface="Georgia" pitchFamily="18" charset="0"/>
                <a:cs typeface="Times New Roman" pitchFamily="18" charset="0"/>
              </a:rPr>
              <a:t>)  </a:t>
            </a:r>
            <a:r>
              <a:rPr lang="uk-UA" altLang="uk-UA" sz="1800" b="1" dirty="0">
                <a:solidFill>
                  <a:srgbClr val="161645"/>
                </a:solidFill>
                <a:latin typeface="Georgia" pitchFamily="18" charset="0"/>
                <a:cs typeface="Times New Roman" pitchFamily="18" charset="0"/>
              </a:rPr>
              <a:t>учасників</a:t>
            </a:r>
            <a:r>
              <a:rPr lang="uk-UA" altLang="uk-UA" sz="2000" b="1" dirty="0">
                <a:solidFill>
                  <a:srgbClr val="161645"/>
                </a:solidFill>
                <a:latin typeface="Georgia" pitchFamily="18" charset="0"/>
                <a:cs typeface="Times New Roman" pitchFamily="18" charset="0"/>
              </a:rPr>
              <a:t>.</a:t>
            </a:r>
            <a:endParaRPr lang="ru-RU" altLang="uk-UA" sz="1800" dirty="0">
              <a:solidFill>
                <a:srgbClr val="434343"/>
              </a:solidFill>
              <a:latin typeface="Barlow" charset="0"/>
              <a:sym typeface="Barl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697180"/>
      </p:ext>
    </p:extLst>
  </p:cSld>
  <p:clrMapOvr>
    <a:masterClrMapping/>
  </p:clrMapOvr>
  <p:transition>
    <p:fade thruBlk="1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75;p22"/>
          <p:cNvSpPr txBox="1">
            <a:spLocks noGrp="1"/>
          </p:cNvSpPr>
          <p:nvPr>
            <p:ph type="title"/>
          </p:nvPr>
        </p:nvSpPr>
        <p:spPr>
          <a:xfrm>
            <a:off x="951970" y="467784"/>
            <a:ext cx="6738938" cy="588431"/>
          </a:xfrm>
        </p:spPr>
        <p:txBody>
          <a:bodyPr/>
          <a:lstStyle/>
          <a:p>
            <a:pPr algn="r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Barlow" charset="0"/>
              <a:buNone/>
            </a:pPr>
            <a:r>
              <a:rPr lang="ru-RU" altLang="uk-UA" sz="2400" b="1" dirty="0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РЕАЛІЇ</a:t>
            </a:r>
          </a:p>
        </p:txBody>
      </p:sp>
      <p:sp>
        <p:nvSpPr>
          <p:cNvPr id="15363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8C80FBD1-6704-40EE-9878-1862CE34E05D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11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5364" name="Google Shape;180;p22"/>
          <p:cNvSpPr>
            <a:spLocks noChangeArrowheads="1"/>
          </p:cNvSpPr>
          <p:nvPr/>
        </p:nvSpPr>
        <p:spPr bwMode="auto">
          <a:xfrm>
            <a:off x="7858125" y="762000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  2023</a:t>
            </a:r>
          </a:p>
        </p:txBody>
      </p:sp>
      <p:sp>
        <p:nvSpPr>
          <p:cNvPr id="15365" name="Прямоугольник 8"/>
          <p:cNvSpPr>
            <a:spLocks noChangeArrowheads="1"/>
          </p:cNvSpPr>
          <p:nvPr/>
        </p:nvSpPr>
        <p:spPr bwMode="auto">
          <a:xfrm>
            <a:off x="3429000" y="552450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/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720615" y="4762183"/>
            <a:ext cx="330776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260 381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учасник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</a:t>
            </a:r>
          </a:p>
          <a:p>
            <a:pPr algn="ctr"/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отримав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результати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</a:t>
            </a:r>
          </a:p>
          <a:p>
            <a:pPr algn="ctr"/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(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понад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93 %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від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зареєстрованих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) </a:t>
            </a:r>
            <a:endParaRPr lang="uk-UA" sz="2000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1916832"/>
            <a:ext cx="4235408" cy="2816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245586" y="4918929"/>
            <a:ext cx="24249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288 935 </a:t>
            </a:r>
          </a:p>
          <a:p>
            <a:pPr algn="ctr"/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зареєстрованих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000" b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учасників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 </a:t>
            </a:r>
            <a:endParaRPr lang="uk-UA" sz="2000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5465" y="2420888"/>
            <a:ext cx="3467004" cy="2312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Google Shape;175;p22"/>
          <p:cNvSpPr txBox="1">
            <a:spLocks/>
          </p:cNvSpPr>
          <p:nvPr/>
        </p:nvSpPr>
        <p:spPr>
          <a:xfrm>
            <a:off x="1232979" y="939609"/>
            <a:ext cx="6176920" cy="588431"/>
          </a:xfrm>
          <a:prstGeom prst="rect">
            <a:avLst/>
          </a:prstGeom>
        </p:spPr>
        <p:txBody>
          <a:bodyPr spcFirstLastPara="1" vert="horz" lIns="91440" tIns="45720" rIns="91440" bIns="45720" rtlCol="0" anchor="ctr">
            <a:norm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pPr algn="l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Barlow" charset="0"/>
              <a:buNone/>
            </a:pPr>
            <a:r>
              <a:rPr lang="ru-RU" altLang="uk-UA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  <a:cs typeface="Arial" charset="0"/>
                <a:sym typeface="Barlow" charset="0"/>
              </a:rPr>
              <a:t>РЕЗУЛЬТАТИ НМТ</a:t>
            </a:r>
          </a:p>
        </p:txBody>
      </p:sp>
    </p:spTree>
    <p:extLst>
      <p:ext uri="{BB962C8B-B14F-4D97-AF65-F5344CB8AC3E}">
        <p14:creationId xmlns:p14="http://schemas.microsoft.com/office/powerpoint/2010/main" val="797289918"/>
      </p:ext>
    </p:extLst>
  </p:cSld>
  <p:clrMapOvr>
    <a:masterClrMapping/>
  </p:clrMapOvr>
  <p:transition>
    <p:fade thruBlk="1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75;p22"/>
          <p:cNvSpPr txBox="1">
            <a:spLocks noGrp="1"/>
          </p:cNvSpPr>
          <p:nvPr>
            <p:ph type="title"/>
          </p:nvPr>
        </p:nvSpPr>
        <p:spPr>
          <a:xfrm>
            <a:off x="971550" y="387352"/>
            <a:ext cx="6738938" cy="588431"/>
          </a:xfrm>
        </p:spPr>
        <p:txBody>
          <a:bodyPr/>
          <a:lstStyle/>
          <a:p>
            <a:pPr algn="r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Barlow" charset="0"/>
              <a:buNone/>
            </a:pPr>
            <a:r>
              <a:rPr lang="ru-RU" altLang="uk-UA" sz="2400" b="1" dirty="0" err="1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Трохи</a:t>
            </a:r>
            <a:r>
              <a:rPr lang="ru-RU" altLang="uk-UA" sz="2400" b="1" dirty="0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 статистики:</a:t>
            </a:r>
          </a:p>
        </p:txBody>
      </p:sp>
      <p:sp>
        <p:nvSpPr>
          <p:cNvPr id="15363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8C80FBD1-6704-40EE-9878-1862CE34E05D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12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5364" name="Google Shape;180;p22"/>
          <p:cNvSpPr>
            <a:spLocks noChangeArrowheads="1"/>
          </p:cNvSpPr>
          <p:nvPr/>
        </p:nvSpPr>
        <p:spPr bwMode="auto">
          <a:xfrm>
            <a:off x="7858125" y="762000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  2023</a:t>
            </a:r>
          </a:p>
        </p:txBody>
      </p:sp>
      <p:sp>
        <p:nvSpPr>
          <p:cNvPr id="15365" name="Прямоугольник 8"/>
          <p:cNvSpPr>
            <a:spLocks noChangeArrowheads="1"/>
          </p:cNvSpPr>
          <p:nvPr/>
        </p:nvSpPr>
        <p:spPr bwMode="auto">
          <a:xfrm>
            <a:off x="3429000" y="552450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/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043609" y="877221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Українська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мова</a:t>
            </a:r>
            <a:endParaRPr lang="uk-UA" sz="3200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9" t="15492" r="5333" b="6395"/>
          <a:stretch/>
        </p:blipFill>
        <p:spPr>
          <a:xfrm>
            <a:off x="107504" y="1380540"/>
            <a:ext cx="9036496" cy="47570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24199" y="6206535"/>
            <a:ext cx="9144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Лише 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253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вступники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не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склали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української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мови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менше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0,1 % 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з 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260 381 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уч.). 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Результати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вищі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ніж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180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балів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за шкалою 100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Arial Unicode MS" pitchFamily="34" charset="-128"/>
                <a:cs typeface="Arial Unicode MS" pitchFamily="34" charset="-128"/>
              </a:rPr>
              <a:t>‒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200 </a:t>
            </a:r>
            <a:r>
              <a:rPr kumimoji="0" lang="ru-RU" sz="1600" b="1" i="0" u="none" strike="noStrike" cap="none" normalizeH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– 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13 760 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учасників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(</a:t>
            </a:r>
            <a:r>
              <a:rPr kumimoji="0" lang="ru-RU" sz="1600" b="1" i="0" u="none" strike="noStrike" cap="none" normalizeH="0" baseline="0" dirty="0" err="1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понад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5 %</a:t>
            </a:r>
            <a:r>
              <a:rPr kumimoji="0" lang="ru-RU" sz="16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).</a:t>
            </a:r>
            <a:endParaRPr kumimoji="0" lang="ru-RU" sz="1600" b="0" i="0" u="none" strike="noStrike" cap="none" normalizeH="0" baseline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3010"/>
      </p:ext>
    </p:extLst>
  </p:cSld>
  <p:clrMapOvr>
    <a:masterClrMapping/>
  </p:clrMapOvr>
  <p:transition>
    <p:fade thruBlk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4" name="Google Shape;180;p22"/>
          <p:cNvSpPr>
            <a:spLocks noChangeArrowheads="1"/>
          </p:cNvSpPr>
          <p:nvPr/>
        </p:nvSpPr>
        <p:spPr bwMode="auto">
          <a:xfrm>
            <a:off x="7867462" y="318565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  2023</a:t>
            </a:r>
          </a:p>
        </p:txBody>
      </p:sp>
      <p:sp>
        <p:nvSpPr>
          <p:cNvPr id="15365" name="Прямоугольник 8"/>
          <p:cNvSpPr>
            <a:spLocks noChangeArrowheads="1"/>
          </p:cNvSpPr>
          <p:nvPr/>
        </p:nvSpPr>
        <p:spPr bwMode="auto">
          <a:xfrm>
            <a:off x="3429000" y="552450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/>
              <a:t>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267744" y="366380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Українська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мова</a:t>
            </a:r>
            <a:endParaRPr lang="uk-UA" sz="3200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4" t="2762" r="7406"/>
          <a:stretch/>
        </p:blipFill>
        <p:spPr>
          <a:xfrm>
            <a:off x="282232" y="975783"/>
            <a:ext cx="8856984" cy="46223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" t="32875" r="3772"/>
          <a:stretch/>
        </p:blipFill>
        <p:spPr>
          <a:xfrm>
            <a:off x="509936" y="5598144"/>
            <a:ext cx="8640960" cy="1362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493260"/>
      </p:ext>
    </p:extLst>
  </p:cSld>
  <p:clrMapOvr>
    <a:masterClrMapping/>
  </p:clrMapOvr>
  <p:transition>
    <p:fade thruBlk="1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75;p22"/>
          <p:cNvSpPr txBox="1">
            <a:spLocks noGrp="1"/>
          </p:cNvSpPr>
          <p:nvPr>
            <p:ph type="title"/>
          </p:nvPr>
        </p:nvSpPr>
        <p:spPr>
          <a:xfrm>
            <a:off x="971550" y="387352"/>
            <a:ext cx="6738938" cy="831849"/>
          </a:xfrm>
        </p:spPr>
        <p:txBody>
          <a:bodyPr/>
          <a:lstStyle/>
          <a:p>
            <a:pPr algn="r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Barlow" charset="0"/>
              <a:buNone/>
            </a:pPr>
            <a:r>
              <a:rPr lang="ru-RU" altLang="uk-UA" sz="2400" b="1" dirty="0" err="1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Трохи</a:t>
            </a:r>
            <a:r>
              <a:rPr lang="ru-RU" altLang="uk-UA" sz="2400" b="1" dirty="0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 статистики:</a:t>
            </a:r>
          </a:p>
        </p:txBody>
      </p:sp>
      <p:sp>
        <p:nvSpPr>
          <p:cNvPr id="15363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8C80FBD1-6704-40EE-9878-1862CE34E05D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14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5364" name="Google Shape;180;p22"/>
          <p:cNvSpPr>
            <a:spLocks noChangeArrowheads="1"/>
          </p:cNvSpPr>
          <p:nvPr/>
        </p:nvSpPr>
        <p:spPr bwMode="auto">
          <a:xfrm>
            <a:off x="7858125" y="762000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  2023</a:t>
            </a:r>
          </a:p>
        </p:txBody>
      </p:sp>
      <p:sp>
        <p:nvSpPr>
          <p:cNvPr id="15365" name="Прямоугольник 8"/>
          <p:cNvSpPr>
            <a:spLocks noChangeArrowheads="1"/>
          </p:cNvSpPr>
          <p:nvPr/>
        </p:nvSpPr>
        <p:spPr bwMode="auto">
          <a:xfrm>
            <a:off x="3429000" y="552450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/>
              <a:t>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5893833"/>
            <a:ext cx="85689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Не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склали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тест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із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математики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10 755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вступників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(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приблизно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4 %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),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натомість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8475 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(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дещо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більше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ніж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3 %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) 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отримали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високі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результати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(181–200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балів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). </a:t>
            </a:r>
            <a:endParaRPr lang="uk-UA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6" r="5163" b="7851"/>
          <a:stretch/>
        </p:blipFill>
        <p:spPr>
          <a:xfrm>
            <a:off x="179512" y="1189567"/>
            <a:ext cx="8964488" cy="459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827584" y="683395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Математика</a:t>
            </a:r>
            <a:endParaRPr lang="uk-UA" sz="3200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1464162"/>
      </p:ext>
    </p:extLst>
  </p:cSld>
  <p:clrMapOvr>
    <a:masterClrMapping/>
  </p:clrMapOvr>
  <p:transition>
    <p:fade thruBlk="1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8C80FBD1-6704-40EE-9878-1862CE34E05D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15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5364" name="Google Shape;180;p22"/>
          <p:cNvSpPr>
            <a:spLocks noChangeArrowheads="1"/>
          </p:cNvSpPr>
          <p:nvPr/>
        </p:nvSpPr>
        <p:spPr bwMode="auto">
          <a:xfrm>
            <a:off x="7858125" y="297391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  2023</a:t>
            </a:r>
          </a:p>
        </p:txBody>
      </p:sp>
      <p:sp>
        <p:nvSpPr>
          <p:cNvPr id="15365" name="Прямоугольник 8"/>
          <p:cNvSpPr>
            <a:spLocks noChangeArrowheads="1"/>
          </p:cNvSpPr>
          <p:nvPr/>
        </p:nvSpPr>
        <p:spPr bwMode="auto">
          <a:xfrm>
            <a:off x="3429000" y="552450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2189" y="391007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Математика</a:t>
            </a:r>
            <a:endParaRPr lang="uk-UA" sz="3200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t="913" r="5213" b="1251"/>
          <a:stretch/>
        </p:blipFill>
        <p:spPr>
          <a:xfrm>
            <a:off x="179512" y="1132944"/>
            <a:ext cx="8784976" cy="45762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20" r="3494" b="9162"/>
          <a:stretch/>
        </p:blipFill>
        <p:spPr>
          <a:xfrm>
            <a:off x="467544" y="5524501"/>
            <a:ext cx="8676456" cy="133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204562"/>
      </p:ext>
    </p:extLst>
  </p:cSld>
  <p:clrMapOvr>
    <a:masterClrMapping/>
  </p:clrMapOvr>
  <p:transition>
    <p:fade thruBlk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75;p22"/>
          <p:cNvSpPr txBox="1">
            <a:spLocks noGrp="1"/>
          </p:cNvSpPr>
          <p:nvPr>
            <p:ph type="title"/>
          </p:nvPr>
        </p:nvSpPr>
        <p:spPr>
          <a:xfrm>
            <a:off x="971550" y="387352"/>
            <a:ext cx="6738938" cy="831849"/>
          </a:xfrm>
        </p:spPr>
        <p:txBody>
          <a:bodyPr/>
          <a:lstStyle/>
          <a:p>
            <a:pPr algn="r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Barlow" charset="0"/>
              <a:buNone/>
            </a:pPr>
            <a:r>
              <a:rPr lang="ru-RU" altLang="uk-UA" sz="2400" b="1" dirty="0" err="1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Трохи</a:t>
            </a:r>
            <a:r>
              <a:rPr lang="ru-RU" altLang="uk-UA" sz="2400" b="1" dirty="0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 статистики:</a:t>
            </a:r>
          </a:p>
        </p:txBody>
      </p:sp>
      <p:sp>
        <p:nvSpPr>
          <p:cNvPr id="15363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8C80FBD1-6704-40EE-9878-1862CE34E05D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16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5364" name="Google Shape;180;p22"/>
          <p:cNvSpPr>
            <a:spLocks noChangeArrowheads="1"/>
          </p:cNvSpPr>
          <p:nvPr/>
        </p:nvSpPr>
        <p:spPr bwMode="auto">
          <a:xfrm>
            <a:off x="7858125" y="762000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  2023</a:t>
            </a:r>
          </a:p>
        </p:txBody>
      </p:sp>
      <p:sp>
        <p:nvSpPr>
          <p:cNvPr id="15365" name="Прямоугольник 8"/>
          <p:cNvSpPr>
            <a:spLocks noChangeArrowheads="1"/>
          </p:cNvSpPr>
          <p:nvPr/>
        </p:nvSpPr>
        <p:spPr bwMode="auto">
          <a:xfrm>
            <a:off x="3429000" y="552450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683395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Історія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України</a:t>
            </a:r>
            <a:endParaRPr lang="uk-UA" sz="3200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9" r="3834"/>
          <a:stretch/>
        </p:blipFill>
        <p:spPr>
          <a:xfrm>
            <a:off x="179512" y="1609470"/>
            <a:ext cx="8712968" cy="505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326441"/>
      </p:ext>
    </p:extLst>
  </p:cSld>
  <p:clrMapOvr>
    <a:masterClrMapping/>
  </p:clrMapOvr>
  <p:transition>
    <p:fade thruBlk="1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8C80FBD1-6704-40EE-9878-1862CE34E05D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17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5364" name="Google Shape;180;p22"/>
          <p:cNvSpPr>
            <a:spLocks noChangeArrowheads="1"/>
          </p:cNvSpPr>
          <p:nvPr/>
        </p:nvSpPr>
        <p:spPr bwMode="auto">
          <a:xfrm>
            <a:off x="7858125" y="334432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  2023</a:t>
            </a:r>
          </a:p>
        </p:txBody>
      </p:sp>
      <p:sp>
        <p:nvSpPr>
          <p:cNvPr id="15365" name="Прямоугольник 8"/>
          <p:cNvSpPr>
            <a:spLocks noChangeArrowheads="1"/>
          </p:cNvSpPr>
          <p:nvPr/>
        </p:nvSpPr>
        <p:spPr bwMode="auto">
          <a:xfrm>
            <a:off x="3429000" y="552450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61833" y="404041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Історія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України</a:t>
            </a:r>
            <a:endParaRPr lang="uk-UA" sz="3200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87" y="858295"/>
            <a:ext cx="9036496" cy="487748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75"/>
          <a:stretch/>
        </p:blipFill>
        <p:spPr>
          <a:xfrm>
            <a:off x="629995" y="5700099"/>
            <a:ext cx="8156818" cy="123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484504"/>
      </p:ext>
    </p:extLst>
  </p:cSld>
  <p:clrMapOvr>
    <a:masterClrMapping/>
  </p:clrMapOvr>
  <p:transition>
    <p:fade thruBlk="1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75;p22"/>
          <p:cNvSpPr txBox="1">
            <a:spLocks noGrp="1"/>
          </p:cNvSpPr>
          <p:nvPr>
            <p:ph type="title"/>
          </p:nvPr>
        </p:nvSpPr>
        <p:spPr>
          <a:xfrm>
            <a:off x="971550" y="387352"/>
            <a:ext cx="6738938" cy="831849"/>
          </a:xfrm>
        </p:spPr>
        <p:txBody>
          <a:bodyPr/>
          <a:lstStyle/>
          <a:p>
            <a:pPr algn="r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Barlow" charset="0"/>
              <a:buNone/>
            </a:pPr>
            <a:r>
              <a:rPr lang="ru-RU" altLang="uk-UA" sz="2400" b="1" dirty="0" err="1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Трохи</a:t>
            </a:r>
            <a:r>
              <a:rPr lang="ru-RU" altLang="uk-UA" sz="2400" b="1" dirty="0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 статистики:</a:t>
            </a:r>
          </a:p>
        </p:txBody>
      </p:sp>
      <p:sp>
        <p:nvSpPr>
          <p:cNvPr id="15363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8C80FBD1-6704-40EE-9878-1862CE34E05D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18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5364" name="Google Shape;180;p22"/>
          <p:cNvSpPr>
            <a:spLocks noChangeArrowheads="1"/>
          </p:cNvSpPr>
          <p:nvPr/>
        </p:nvSpPr>
        <p:spPr bwMode="auto">
          <a:xfrm>
            <a:off x="7858125" y="762000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  2023</a:t>
            </a:r>
          </a:p>
        </p:txBody>
      </p:sp>
      <p:sp>
        <p:nvSpPr>
          <p:cNvPr id="15365" name="Прямоугольник 8"/>
          <p:cNvSpPr>
            <a:spLocks noChangeArrowheads="1"/>
          </p:cNvSpPr>
          <p:nvPr/>
        </p:nvSpPr>
        <p:spPr bwMode="auto">
          <a:xfrm>
            <a:off x="3429000" y="552450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683395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Біологія</a:t>
            </a:r>
            <a:endParaRPr lang="uk-UA" sz="3200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268170"/>
            <a:ext cx="8463285" cy="5257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31196"/>
      </p:ext>
    </p:extLst>
  </p:cSld>
  <p:clrMapOvr>
    <a:masterClrMapping/>
  </p:clrMapOvr>
  <p:transition>
    <p:fade thruBlk="1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8C80FBD1-6704-40EE-9878-1862CE34E05D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19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5364" name="Google Shape;180;p22"/>
          <p:cNvSpPr>
            <a:spLocks noChangeArrowheads="1"/>
          </p:cNvSpPr>
          <p:nvPr/>
        </p:nvSpPr>
        <p:spPr bwMode="auto">
          <a:xfrm>
            <a:off x="7858125" y="334431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  2023</a:t>
            </a:r>
          </a:p>
        </p:txBody>
      </p:sp>
      <p:sp>
        <p:nvSpPr>
          <p:cNvPr id="15365" name="Прямоугольник 8"/>
          <p:cNvSpPr>
            <a:spLocks noChangeArrowheads="1"/>
          </p:cNvSpPr>
          <p:nvPr/>
        </p:nvSpPr>
        <p:spPr bwMode="auto">
          <a:xfrm>
            <a:off x="3429000" y="552450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31745" y="469612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Біологія</a:t>
            </a:r>
            <a:endParaRPr lang="uk-UA" sz="3200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0" t="4442" r="2321"/>
          <a:stretch/>
        </p:blipFill>
        <p:spPr>
          <a:xfrm>
            <a:off x="179512" y="975782"/>
            <a:ext cx="8607301" cy="469722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555"/>
          <a:stretch/>
        </p:blipFill>
        <p:spPr>
          <a:xfrm>
            <a:off x="611559" y="5554398"/>
            <a:ext cx="8175253" cy="1421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920062"/>
      </p:ext>
    </p:extLst>
  </p:cSld>
  <p:clrMapOvr>
    <a:masterClrMapping/>
  </p:clrMapOvr>
  <p:transition>
    <p:fade thruBlk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75BA29D2-28FE-48BD-B5CA-8CD2137359A5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2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3315" name="Google Shape;180;p22"/>
          <p:cNvSpPr>
            <a:spLocks noChangeArrowheads="1"/>
          </p:cNvSpPr>
          <p:nvPr/>
        </p:nvSpPr>
        <p:spPr bwMode="auto">
          <a:xfrm>
            <a:off x="7858125" y="762000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</a:t>
            </a:r>
            <a:r>
              <a:rPr lang="ru-RU" altLang="uk-UA" sz="2000" b="1" dirty="0">
                <a:latin typeface="Bookman Old Style" pitchFamily="18" charset="0"/>
              </a:rPr>
              <a:t> </a:t>
            </a: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2023</a:t>
            </a:r>
          </a:p>
        </p:txBody>
      </p:sp>
      <p:sp>
        <p:nvSpPr>
          <p:cNvPr id="13316" name="Прямоугольник 8"/>
          <p:cNvSpPr>
            <a:spLocks noChangeArrowheads="1"/>
          </p:cNvSpPr>
          <p:nvPr/>
        </p:nvSpPr>
        <p:spPr bwMode="auto">
          <a:xfrm>
            <a:off x="3429000" y="552450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83449" y="256540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11–24 липня</a:t>
            </a:r>
            <a:r>
              <a:rPr lang="uk-UA" altLang="uk-UA" sz="20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(додаткова сесія)</a:t>
            </a:r>
            <a:endParaRPr lang="uk-UA" sz="2000" b="1" dirty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48064" y="2565400"/>
            <a:ext cx="39959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uk-UA" altLang="uk-UA" sz="28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 українська мова, </a:t>
            </a:r>
          </a:p>
          <a:p>
            <a:pPr marL="285750" indent="-28575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uk-UA" altLang="uk-UA" sz="28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математика</a:t>
            </a:r>
          </a:p>
        </p:txBody>
      </p:sp>
      <p:sp>
        <p:nvSpPr>
          <p:cNvPr id="13319" name="Заголовок 5"/>
          <p:cNvSpPr txBox="1">
            <a:spLocks noGrp="1"/>
          </p:cNvSpPr>
          <p:nvPr>
            <p:ph type="title"/>
          </p:nvPr>
        </p:nvSpPr>
        <p:spPr>
          <a:xfrm>
            <a:off x="5508625" y="524933"/>
            <a:ext cx="2413000" cy="1075267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uk-UA" altLang="uk-UA" sz="24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Дещо про…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2677" y="174378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altLang="uk-UA" sz="24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Терміни проведення:</a:t>
            </a:r>
            <a:endParaRPr lang="uk-UA" sz="2400" b="1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384675" y="168166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altLang="uk-UA" sz="24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Навчальні предмети (</a:t>
            </a:r>
            <a:r>
              <a:rPr lang="uk-UA" altLang="uk-UA" sz="24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3</a:t>
            </a:r>
            <a:r>
              <a:rPr lang="uk-UA" altLang="uk-UA" sz="24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):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67175" y="2165290"/>
            <a:ext cx="526892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20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07 – 20 червня </a:t>
            </a: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(основна сесія)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733601"/>
            <a:ext cx="3528392" cy="1951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44462" y="3009942"/>
            <a:ext cx="514761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Інформація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про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000" dirty="0" err="1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результати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основної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сесії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було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розміщено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на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персональних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сторінках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учасників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тестування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до 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28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червня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2023 року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 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додаткової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sz="2000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сесії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– до 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29 </a:t>
            </a:r>
            <a:r>
              <a:rPr lang="ru-RU" sz="2000" b="1" dirty="0" err="1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липня</a:t>
            </a: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2023 року</a:t>
            </a:r>
            <a:endParaRPr lang="uk-UA" sz="2000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92080" y="3909371"/>
            <a:ext cx="376210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uk-UA" altLang="uk-UA" sz="2400" b="1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історія України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altLang="uk-UA" sz="2400" b="1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іноземна мова </a:t>
            </a:r>
            <a:r>
              <a:rPr lang="uk-UA" altLang="uk-UA" b="1" i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(англійська, німецька, французька, іспанська)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altLang="uk-UA" sz="2400" b="1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біологія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altLang="uk-UA" sz="2400" b="1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хімія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altLang="uk-UA" sz="2400" b="1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фізика</a:t>
            </a:r>
          </a:p>
          <a:p>
            <a:pPr marL="457200" indent="-457200">
              <a:buFont typeface="Wingdings" pitchFamily="2" charset="2"/>
              <a:buChar char="ü"/>
            </a:pPr>
            <a:endParaRPr lang="uk-UA" sz="24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868144" y="2165290"/>
            <a:ext cx="341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2000" b="1" u="sng" dirty="0" err="1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обов</a:t>
            </a:r>
            <a:r>
              <a:rPr lang="en-US" altLang="uk-UA" sz="2000" b="1" u="sng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’</a:t>
            </a:r>
            <a:r>
              <a:rPr lang="uk-UA" altLang="uk-UA" sz="2000" b="1" u="sng" dirty="0" err="1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язкові</a:t>
            </a: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 (</a:t>
            </a:r>
            <a:r>
              <a:rPr lang="uk-UA" altLang="uk-UA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2</a:t>
            </a: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):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5796136" y="3509261"/>
            <a:ext cx="31605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2000" b="1" u="sng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предмет на вибір </a:t>
            </a: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(</a:t>
            </a:r>
            <a:r>
              <a:rPr lang="uk-UA" altLang="uk-UA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1</a:t>
            </a: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):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7173134" y="6309958"/>
            <a:ext cx="16441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28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180 </a:t>
            </a:r>
            <a:r>
              <a:rPr lang="uk-UA" altLang="uk-UA" sz="2800" b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хв</a:t>
            </a:r>
            <a:endParaRPr lang="uk-UA" altLang="uk-UA" sz="2800" b="1" dirty="0">
              <a:solidFill>
                <a:schemeClr val="accent3">
                  <a:lumMod val="50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7606614"/>
      </p:ext>
    </p:extLst>
  </p:cSld>
  <p:clrMapOvr>
    <a:masterClrMapping/>
  </p:clrMapOvr>
  <p:transition>
    <p:fade thruBlk="1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75;p22"/>
          <p:cNvSpPr txBox="1">
            <a:spLocks noGrp="1"/>
          </p:cNvSpPr>
          <p:nvPr>
            <p:ph type="title"/>
          </p:nvPr>
        </p:nvSpPr>
        <p:spPr>
          <a:xfrm>
            <a:off x="971550" y="387352"/>
            <a:ext cx="6738938" cy="831849"/>
          </a:xfrm>
        </p:spPr>
        <p:txBody>
          <a:bodyPr/>
          <a:lstStyle/>
          <a:p>
            <a:pPr algn="r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Barlow" charset="0"/>
              <a:buNone/>
            </a:pPr>
            <a:r>
              <a:rPr lang="ru-RU" altLang="uk-UA" sz="2400" b="1" dirty="0" err="1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Трохи</a:t>
            </a:r>
            <a:r>
              <a:rPr lang="ru-RU" altLang="uk-UA" sz="2400" b="1" dirty="0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 статистики:</a:t>
            </a:r>
          </a:p>
        </p:txBody>
      </p:sp>
      <p:sp>
        <p:nvSpPr>
          <p:cNvPr id="15363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8C80FBD1-6704-40EE-9878-1862CE34E05D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20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5364" name="Google Shape;180;p22"/>
          <p:cNvSpPr>
            <a:spLocks noChangeArrowheads="1"/>
          </p:cNvSpPr>
          <p:nvPr/>
        </p:nvSpPr>
        <p:spPr bwMode="auto">
          <a:xfrm>
            <a:off x="7858125" y="762000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  2023</a:t>
            </a:r>
          </a:p>
        </p:txBody>
      </p:sp>
      <p:sp>
        <p:nvSpPr>
          <p:cNvPr id="15365" name="Прямоугольник 8"/>
          <p:cNvSpPr>
            <a:spLocks noChangeArrowheads="1"/>
          </p:cNvSpPr>
          <p:nvPr/>
        </p:nvSpPr>
        <p:spPr bwMode="auto">
          <a:xfrm>
            <a:off x="3429000" y="552450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683395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Фізика</a:t>
            </a:r>
            <a:endParaRPr lang="uk-UA" sz="3200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5"/>
          <a:stretch/>
        </p:blipFill>
        <p:spPr>
          <a:xfrm>
            <a:off x="179512" y="1268170"/>
            <a:ext cx="8607301" cy="540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694356"/>
      </p:ext>
    </p:extLst>
  </p:cSld>
  <p:clrMapOvr>
    <a:masterClrMapping/>
  </p:clrMapOvr>
  <p:transition>
    <p:fade thruBlk="1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8C80FBD1-6704-40EE-9878-1862CE34E05D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21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5364" name="Google Shape;180;p22"/>
          <p:cNvSpPr>
            <a:spLocks noChangeArrowheads="1"/>
          </p:cNvSpPr>
          <p:nvPr/>
        </p:nvSpPr>
        <p:spPr bwMode="auto">
          <a:xfrm>
            <a:off x="7864727" y="334432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  2023</a:t>
            </a:r>
          </a:p>
        </p:txBody>
      </p:sp>
      <p:sp>
        <p:nvSpPr>
          <p:cNvPr id="15365" name="Прямоугольник 8"/>
          <p:cNvSpPr>
            <a:spLocks noChangeArrowheads="1"/>
          </p:cNvSpPr>
          <p:nvPr/>
        </p:nvSpPr>
        <p:spPr bwMode="auto">
          <a:xfrm>
            <a:off x="3429000" y="552450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469612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Фізика</a:t>
            </a:r>
            <a:endParaRPr lang="uk-UA" sz="3200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15" t="3355" r="3733" b="4625"/>
          <a:stretch/>
        </p:blipFill>
        <p:spPr>
          <a:xfrm>
            <a:off x="0" y="898709"/>
            <a:ext cx="8892480" cy="46547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" t="29731" r="3583"/>
          <a:stretch/>
        </p:blipFill>
        <p:spPr>
          <a:xfrm>
            <a:off x="395536" y="5524501"/>
            <a:ext cx="8640960" cy="1492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7914571"/>
      </p:ext>
    </p:extLst>
  </p:cSld>
  <p:clrMapOvr>
    <a:masterClrMapping/>
  </p:clrMapOvr>
  <p:transition>
    <p:fade thruBlk="1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75;p22"/>
          <p:cNvSpPr txBox="1">
            <a:spLocks noGrp="1"/>
          </p:cNvSpPr>
          <p:nvPr>
            <p:ph type="title"/>
          </p:nvPr>
        </p:nvSpPr>
        <p:spPr>
          <a:xfrm>
            <a:off x="971550" y="387352"/>
            <a:ext cx="6738938" cy="831849"/>
          </a:xfrm>
        </p:spPr>
        <p:txBody>
          <a:bodyPr/>
          <a:lstStyle/>
          <a:p>
            <a:pPr algn="r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Barlow" charset="0"/>
              <a:buNone/>
            </a:pPr>
            <a:r>
              <a:rPr lang="ru-RU" altLang="uk-UA" sz="2400" b="1" dirty="0" err="1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Трохи</a:t>
            </a:r>
            <a:r>
              <a:rPr lang="ru-RU" altLang="uk-UA" sz="2400" b="1" dirty="0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 статистики:</a:t>
            </a:r>
          </a:p>
        </p:txBody>
      </p:sp>
      <p:sp>
        <p:nvSpPr>
          <p:cNvPr id="15363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8C80FBD1-6704-40EE-9878-1862CE34E05D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22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5364" name="Google Shape;180;p22"/>
          <p:cNvSpPr>
            <a:spLocks noChangeArrowheads="1"/>
          </p:cNvSpPr>
          <p:nvPr/>
        </p:nvSpPr>
        <p:spPr bwMode="auto">
          <a:xfrm>
            <a:off x="7858125" y="762000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  2023</a:t>
            </a:r>
          </a:p>
        </p:txBody>
      </p:sp>
      <p:sp>
        <p:nvSpPr>
          <p:cNvPr id="15365" name="Прямоугольник 8"/>
          <p:cNvSpPr>
            <a:spLocks noChangeArrowheads="1"/>
          </p:cNvSpPr>
          <p:nvPr/>
        </p:nvSpPr>
        <p:spPr bwMode="auto">
          <a:xfrm>
            <a:off x="3429000" y="552450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683395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Хімія</a:t>
            </a:r>
            <a:endParaRPr lang="uk-UA" sz="3200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" r="7694"/>
          <a:stretch/>
        </p:blipFill>
        <p:spPr>
          <a:xfrm>
            <a:off x="107504" y="1484784"/>
            <a:ext cx="8928992" cy="5356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203599"/>
      </p:ext>
    </p:extLst>
  </p:cSld>
  <p:clrMapOvr>
    <a:masterClrMapping/>
  </p:clrMapOvr>
  <p:transition>
    <p:fade thruBlk="1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8C80FBD1-6704-40EE-9878-1862CE34E05D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23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5364" name="Google Shape;180;p22"/>
          <p:cNvSpPr>
            <a:spLocks noChangeArrowheads="1"/>
          </p:cNvSpPr>
          <p:nvPr/>
        </p:nvSpPr>
        <p:spPr bwMode="auto">
          <a:xfrm>
            <a:off x="7858125" y="525029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  2023</a:t>
            </a:r>
          </a:p>
        </p:txBody>
      </p:sp>
      <p:sp>
        <p:nvSpPr>
          <p:cNvPr id="15365" name="Прямоугольник 8"/>
          <p:cNvSpPr>
            <a:spLocks noChangeArrowheads="1"/>
          </p:cNvSpPr>
          <p:nvPr/>
        </p:nvSpPr>
        <p:spPr bwMode="auto">
          <a:xfrm>
            <a:off x="3429000" y="552450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469612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Хімія</a:t>
            </a:r>
            <a:endParaRPr lang="uk-UA" sz="3200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9" t="4580" r="1323"/>
          <a:stretch/>
        </p:blipFill>
        <p:spPr>
          <a:xfrm>
            <a:off x="0" y="1177636"/>
            <a:ext cx="9144000" cy="549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09466"/>
      </p:ext>
    </p:extLst>
  </p:cSld>
  <p:clrMapOvr>
    <a:masterClrMapping/>
  </p:clrMapOvr>
  <p:transition>
    <p:fade thruBlk="1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75;p22"/>
          <p:cNvSpPr txBox="1">
            <a:spLocks noGrp="1"/>
          </p:cNvSpPr>
          <p:nvPr>
            <p:ph type="title"/>
          </p:nvPr>
        </p:nvSpPr>
        <p:spPr>
          <a:xfrm>
            <a:off x="1023937" y="267470"/>
            <a:ext cx="6738938" cy="831849"/>
          </a:xfrm>
        </p:spPr>
        <p:txBody>
          <a:bodyPr/>
          <a:lstStyle/>
          <a:p>
            <a:pPr algn="r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Barlow" charset="0"/>
              <a:buNone/>
            </a:pPr>
            <a:r>
              <a:rPr lang="ru-RU" altLang="uk-UA" sz="2400" b="1" dirty="0" err="1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Трохи</a:t>
            </a:r>
            <a:r>
              <a:rPr lang="ru-RU" altLang="uk-UA" sz="2400" b="1" dirty="0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 статистики:</a:t>
            </a:r>
          </a:p>
        </p:txBody>
      </p:sp>
      <p:sp>
        <p:nvSpPr>
          <p:cNvPr id="15363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8C80FBD1-6704-40EE-9878-1862CE34E05D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24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5364" name="Google Shape;180;p22"/>
          <p:cNvSpPr>
            <a:spLocks noChangeArrowheads="1"/>
          </p:cNvSpPr>
          <p:nvPr/>
        </p:nvSpPr>
        <p:spPr bwMode="auto">
          <a:xfrm>
            <a:off x="7858125" y="762000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  2023</a:t>
            </a:r>
          </a:p>
        </p:txBody>
      </p:sp>
      <p:sp>
        <p:nvSpPr>
          <p:cNvPr id="15365" name="Прямоугольник 8"/>
          <p:cNvSpPr>
            <a:spLocks noChangeArrowheads="1"/>
          </p:cNvSpPr>
          <p:nvPr/>
        </p:nvSpPr>
        <p:spPr bwMode="auto">
          <a:xfrm>
            <a:off x="3429000" y="552450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683395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Англійська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мова</a:t>
            </a:r>
            <a:endParaRPr lang="uk-UA" sz="3200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0" r="5285" b="6554"/>
          <a:stretch/>
        </p:blipFill>
        <p:spPr>
          <a:xfrm>
            <a:off x="179511" y="1361785"/>
            <a:ext cx="8607301" cy="5324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353979"/>
      </p:ext>
    </p:extLst>
  </p:cSld>
  <p:clrMapOvr>
    <a:masterClrMapping/>
  </p:clrMapOvr>
  <p:transition>
    <p:fade thruBlk="1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8C80FBD1-6704-40EE-9878-1862CE34E05D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25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5364" name="Google Shape;180;p22"/>
          <p:cNvSpPr>
            <a:spLocks noChangeArrowheads="1"/>
          </p:cNvSpPr>
          <p:nvPr/>
        </p:nvSpPr>
        <p:spPr bwMode="auto">
          <a:xfrm>
            <a:off x="7863774" y="626820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  2023</a:t>
            </a:r>
          </a:p>
        </p:txBody>
      </p:sp>
      <p:sp>
        <p:nvSpPr>
          <p:cNvPr id="15365" name="Прямоугольник 8"/>
          <p:cNvSpPr>
            <a:spLocks noChangeArrowheads="1"/>
          </p:cNvSpPr>
          <p:nvPr/>
        </p:nvSpPr>
        <p:spPr bwMode="auto">
          <a:xfrm>
            <a:off x="3429000" y="552450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/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469612"/>
            <a:ext cx="44644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Англійська</a:t>
            </a:r>
            <a:r>
              <a:rPr lang="ru-RU" sz="32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3200" b="1" dirty="0" err="1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мова</a:t>
            </a:r>
            <a:endParaRPr lang="uk-UA" sz="3200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0" t="3294" r="1808"/>
          <a:stretch/>
        </p:blipFill>
        <p:spPr>
          <a:xfrm>
            <a:off x="185162" y="1189567"/>
            <a:ext cx="8607300" cy="538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29816"/>
      </p:ext>
    </p:extLst>
  </p:cSld>
  <p:clrMapOvr>
    <a:masterClrMapping/>
  </p:clrMapOvr>
  <p:transition>
    <p:fade thruBlk="1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75;p22"/>
          <p:cNvSpPr txBox="1">
            <a:spLocks noGrp="1"/>
          </p:cNvSpPr>
          <p:nvPr>
            <p:ph type="title"/>
          </p:nvPr>
        </p:nvSpPr>
        <p:spPr>
          <a:xfrm>
            <a:off x="1043608" y="387352"/>
            <a:ext cx="6666880" cy="831849"/>
          </a:xfrm>
        </p:spPr>
        <p:txBody>
          <a:bodyPr/>
          <a:lstStyle/>
          <a:p>
            <a:pPr algn="r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Barlow" charset="0"/>
              <a:buNone/>
            </a:pPr>
            <a:r>
              <a:rPr lang="ru-RU" altLang="uk-UA" sz="2400" b="1" dirty="0" err="1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Факти</a:t>
            </a:r>
            <a:r>
              <a:rPr lang="ru-RU" altLang="uk-UA" sz="2400" b="1" dirty="0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:</a:t>
            </a:r>
          </a:p>
        </p:txBody>
      </p:sp>
      <p:sp>
        <p:nvSpPr>
          <p:cNvPr id="15363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8C80FBD1-6704-40EE-9878-1862CE34E05D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26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5364" name="Google Shape;180;p22"/>
          <p:cNvSpPr>
            <a:spLocks noChangeArrowheads="1"/>
          </p:cNvSpPr>
          <p:nvPr/>
        </p:nvSpPr>
        <p:spPr bwMode="auto">
          <a:xfrm>
            <a:off x="7858125" y="762000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  2023</a:t>
            </a:r>
          </a:p>
        </p:txBody>
      </p:sp>
      <p:sp>
        <p:nvSpPr>
          <p:cNvPr id="15365" name="Прямоугольник 8"/>
          <p:cNvSpPr>
            <a:spLocks noChangeArrowheads="1"/>
          </p:cNvSpPr>
          <p:nvPr/>
        </p:nvSpPr>
        <p:spPr bwMode="auto">
          <a:xfrm>
            <a:off x="3429000" y="552450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/>
              <a:t> </a:t>
            </a:r>
          </a:p>
        </p:txBody>
      </p:sp>
      <p:sp>
        <p:nvSpPr>
          <p:cNvPr id="3" name="Rectangle 8"/>
          <p:cNvSpPr>
            <a:spLocks noChangeArrowheads="1"/>
          </p:cNvSpPr>
          <p:nvPr/>
        </p:nvSpPr>
        <p:spPr bwMode="auto">
          <a:xfrm>
            <a:off x="1331914" y="2756270"/>
            <a:ext cx="7381875" cy="271705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0" rIns="0" bIns="99981" anchor="ctr">
            <a:spAutoFit/>
          </a:bodyPr>
          <a:lstStyle>
            <a:lvl1pPr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 eaLnBrk="0" hangingPunct="0"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>
              <a:defRPr/>
            </a:pPr>
            <a:r>
              <a:rPr lang="ru-RU" altLang="uk-UA" sz="1600" dirty="0">
                <a:solidFill>
                  <a:srgbClr val="333333"/>
                </a:solidFill>
                <a:latin typeface="Georgia" panose="02040502050405020303" pitchFamily="18" charset="0"/>
              </a:rPr>
              <a:t> </a:t>
            </a:r>
          </a:p>
          <a:p>
            <a:pPr>
              <a:defRPr/>
            </a:pPr>
            <a:endParaRPr lang="ru-RU" altLang="uk-UA" sz="1600" b="1" dirty="0">
              <a:solidFill>
                <a:srgbClr val="333333"/>
              </a:solidFill>
              <a:latin typeface="Georgia" panose="02040502050405020303" pitchFamily="18" charset="0"/>
            </a:endParaRPr>
          </a:p>
          <a:p>
            <a:pPr>
              <a:defRPr/>
            </a:pPr>
            <a:r>
              <a:rPr lang="ru-RU" altLang="uk-UA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200 </a:t>
            </a:r>
            <a:r>
              <a:rPr lang="ru-RU" altLang="uk-UA" sz="2800" b="1" dirty="0" err="1">
                <a:solidFill>
                  <a:srgbClr val="FF0000"/>
                </a:solidFill>
                <a:latin typeface="Georgia" panose="02040502050405020303" pitchFamily="18" charset="0"/>
              </a:rPr>
              <a:t>балів</a:t>
            </a:r>
            <a:r>
              <a:rPr lang="ru-RU" altLang="uk-UA" sz="2800" b="1" dirty="0">
                <a:solidFill>
                  <a:srgbClr val="FF0000"/>
                </a:solidFill>
                <a:latin typeface="Georgia" panose="02040502050405020303" pitchFamily="18" charset="0"/>
              </a:rPr>
              <a:t>:</a:t>
            </a:r>
            <a:endParaRPr lang="ru-RU" altLang="uk-UA" sz="2800" dirty="0">
              <a:solidFill>
                <a:srgbClr val="FF0000"/>
              </a:solidFill>
              <a:latin typeface="Georgia" panose="02040502050405020303" pitchFamily="18" charset="0"/>
            </a:endParaRPr>
          </a:p>
          <a:p>
            <a:pPr>
              <a:buFontTx/>
              <a:buChar char="•"/>
              <a:defRPr/>
            </a:pPr>
            <a:r>
              <a:rPr lang="ru-RU" altLang="uk-UA" sz="2400" dirty="0">
                <a:solidFill>
                  <a:srgbClr val="333333"/>
                </a:solidFill>
                <a:latin typeface="Georgia" panose="02040502050405020303" pitchFamily="18" charset="0"/>
              </a:rPr>
              <a:t>з одного предмета </a:t>
            </a:r>
            <a:r>
              <a:rPr lang="ru-RU" altLang="uk-UA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отримали</a:t>
            </a:r>
            <a:r>
              <a:rPr lang="ru-RU" altLang="uk-UA" sz="2400" dirty="0">
                <a:solidFill>
                  <a:srgbClr val="333333"/>
                </a:solidFill>
                <a:latin typeface="Georgia" panose="02040502050405020303" pitchFamily="18" charset="0"/>
              </a:rPr>
              <a:t> –</a:t>
            </a:r>
            <a:r>
              <a:rPr lang="ru-RU" altLang="uk-UA" sz="2400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uk-UA" sz="24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3227 </a:t>
            </a:r>
            <a:r>
              <a:rPr lang="uk-UA" sz="2400" dirty="0">
                <a:solidFill>
                  <a:schemeClr val="tx1"/>
                </a:solidFill>
                <a:latin typeface="Georgia" pitchFamily="18" charset="0"/>
              </a:rPr>
              <a:t>(</a:t>
            </a:r>
            <a:r>
              <a:rPr lang="ru-RU" altLang="uk-UA" sz="2400" dirty="0">
                <a:solidFill>
                  <a:schemeClr val="tx1"/>
                </a:solidFill>
                <a:latin typeface="Georgia" panose="02040502050405020303" pitchFamily="18" charset="0"/>
              </a:rPr>
              <a:t>7462) </a:t>
            </a:r>
            <a:r>
              <a:rPr lang="ru-RU" altLang="uk-UA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учасників</a:t>
            </a:r>
            <a:r>
              <a:rPr lang="ru-RU" altLang="uk-UA" sz="2400" dirty="0">
                <a:solidFill>
                  <a:srgbClr val="333333"/>
                </a:solidFill>
                <a:latin typeface="Georgia" panose="02040502050405020303" pitchFamily="18" charset="0"/>
              </a:rPr>
              <a:t>;</a:t>
            </a:r>
          </a:p>
          <a:p>
            <a:pPr>
              <a:buFontTx/>
              <a:buChar char="•"/>
              <a:defRPr/>
            </a:pPr>
            <a:r>
              <a:rPr lang="ru-RU" altLang="uk-UA" sz="2400" dirty="0">
                <a:solidFill>
                  <a:srgbClr val="333333"/>
                </a:solidFill>
                <a:latin typeface="Georgia" panose="02040502050405020303" pitchFamily="18" charset="0"/>
              </a:rPr>
              <a:t>з </a:t>
            </a:r>
            <a:r>
              <a:rPr lang="ru-RU" altLang="uk-UA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двох</a:t>
            </a:r>
            <a:r>
              <a:rPr lang="ru-RU" altLang="uk-UA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ru-RU" altLang="uk-UA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предметів</a:t>
            </a:r>
            <a:r>
              <a:rPr lang="ru-RU" altLang="uk-UA" sz="2400" dirty="0">
                <a:solidFill>
                  <a:srgbClr val="333333"/>
                </a:solidFill>
                <a:latin typeface="Georgia" panose="02040502050405020303" pitchFamily="18" charset="0"/>
              </a:rPr>
              <a:t> – </a:t>
            </a:r>
            <a:r>
              <a:rPr lang="uk-UA" sz="24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408</a:t>
            </a:r>
            <a:r>
              <a:rPr lang="uk-UA" sz="2400" b="1" dirty="0">
                <a:latin typeface="Georgia" pitchFamily="18" charset="0"/>
              </a:rPr>
              <a:t> </a:t>
            </a:r>
            <a:r>
              <a:rPr lang="uk-UA" sz="2400" dirty="0">
                <a:solidFill>
                  <a:schemeClr val="tx1"/>
                </a:solidFill>
                <a:latin typeface="Georgia" pitchFamily="18" charset="0"/>
              </a:rPr>
              <a:t>(</a:t>
            </a:r>
            <a:r>
              <a:rPr lang="ru-RU" altLang="uk-UA" sz="2400" dirty="0">
                <a:solidFill>
                  <a:schemeClr val="tx1"/>
                </a:solidFill>
                <a:latin typeface="Georgia" panose="02040502050405020303" pitchFamily="18" charset="0"/>
              </a:rPr>
              <a:t>1855) </a:t>
            </a:r>
            <a:r>
              <a:rPr lang="ru-RU" altLang="uk-UA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учасників</a:t>
            </a:r>
            <a:r>
              <a:rPr lang="ru-RU" altLang="uk-UA" sz="2400" dirty="0">
                <a:solidFill>
                  <a:srgbClr val="333333"/>
                </a:solidFill>
                <a:latin typeface="Georgia" panose="02040502050405020303" pitchFamily="18" charset="0"/>
              </a:rPr>
              <a:t>;</a:t>
            </a:r>
          </a:p>
          <a:p>
            <a:pPr>
              <a:buFontTx/>
              <a:buChar char="•"/>
              <a:defRPr/>
            </a:pPr>
            <a:r>
              <a:rPr lang="ru-RU" altLang="uk-UA" sz="2400" dirty="0">
                <a:solidFill>
                  <a:srgbClr val="333333"/>
                </a:solidFill>
                <a:latin typeface="Georgia" panose="02040502050405020303" pitchFamily="18" charset="0"/>
              </a:rPr>
              <a:t>з </a:t>
            </a:r>
            <a:r>
              <a:rPr lang="ru-RU" altLang="uk-UA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трьох</a:t>
            </a:r>
            <a:r>
              <a:rPr lang="ru-RU" altLang="uk-UA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ru-RU" altLang="uk-UA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предметів</a:t>
            </a:r>
            <a:r>
              <a:rPr lang="ru-RU" altLang="uk-UA" sz="2400" dirty="0">
                <a:solidFill>
                  <a:srgbClr val="333333"/>
                </a:solidFill>
                <a:latin typeface="Georgia" panose="02040502050405020303" pitchFamily="18" charset="0"/>
              </a:rPr>
              <a:t> – </a:t>
            </a:r>
            <a:r>
              <a:rPr lang="uk-UA" sz="2400" b="1" dirty="0">
                <a:solidFill>
                  <a:srgbClr val="FF0000"/>
                </a:solidFill>
                <a:latin typeface="Georgia" pitchFamily="18" charset="0"/>
              </a:rPr>
              <a:t>50</a:t>
            </a:r>
            <a:r>
              <a:rPr lang="ru-RU" altLang="uk-UA" sz="2400" dirty="0">
                <a:solidFill>
                  <a:srgbClr val="333333"/>
                </a:solidFill>
                <a:latin typeface="Georgia" panose="02040502050405020303" pitchFamily="18" charset="0"/>
              </a:rPr>
              <a:t> </a:t>
            </a:r>
            <a:r>
              <a:rPr lang="ru-RU" altLang="uk-UA" sz="2400" dirty="0">
                <a:solidFill>
                  <a:schemeClr val="tx1"/>
                </a:solidFill>
                <a:latin typeface="Georgia" panose="02040502050405020303" pitchFamily="18" charset="0"/>
              </a:rPr>
              <a:t>(510) </a:t>
            </a:r>
            <a:r>
              <a:rPr lang="ru-RU" altLang="uk-UA" sz="2400" dirty="0" err="1">
                <a:solidFill>
                  <a:srgbClr val="333333"/>
                </a:solidFill>
                <a:latin typeface="Georgia" panose="02040502050405020303" pitchFamily="18" charset="0"/>
              </a:rPr>
              <a:t>учасників</a:t>
            </a:r>
            <a:r>
              <a:rPr lang="ru-RU" altLang="uk-UA" sz="2400" dirty="0">
                <a:solidFill>
                  <a:srgbClr val="333333"/>
                </a:solidFill>
                <a:latin typeface="Georgia" panose="02040502050405020303" pitchFamily="18" charset="0"/>
              </a:rPr>
              <a:t>.</a:t>
            </a:r>
          </a:p>
          <a:p>
            <a:pPr>
              <a:defRPr/>
            </a:pPr>
            <a:endParaRPr lang="ru-RU" altLang="uk-UA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331913" y="1700808"/>
            <a:ext cx="73818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260 381 </a:t>
            </a:r>
            <a:r>
              <a:rPr lang="ru-RU" sz="2800" b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учасник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отримав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результати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(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понад</a:t>
            </a:r>
            <a:r>
              <a:rPr lang="ru-RU" sz="2800" b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800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93 %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від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800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зареєстрованих</a:t>
            </a:r>
            <a:r>
              <a:rPr lang="ru-RU" sz="2800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).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 </a:t>
            </a:r>
            <a:endParaRPr lang="uk-UA" sz="2000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8" name="Прямоугольник 13"/>
          <p:cNvSpPr txBox="1">
            <a:spLocks noChangeArrowheads="1"/>
          </p:cNvSpPr>
          <p:nvPr/>
        </p:nvSpPr>
        <p:spPr bwMode="auto">
          <a:xfrm>
            <a:off x="1118625" y="975783"/>
            <a:ext cx="6739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lIns="91440" tIns="45720" rIns="91440" bIns="45720" rtlCol="0" anchor="ctr">
            <a:sp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pPr algn="l"/>
            <a:r>
              <a:rPr lang="uk-UA" altLang="uk-UA" sz="2800" b="1" dirty="0">
                <a:solidFill>
                  <a:schemeClr val="bg2">
                    <a:lumMod val="25000"/>
                  </a:schemeClr>
                </a:solidFill>
                <a:latin typeface="Bookman Old Style" pitchFamily="18" charset="0"/>
              </a:rPr>
              <a:t>Основна сесія</a:t>
            </a:r>
          </a:p>
        </p:txBody>
      </p:sp>
    </p:spTree>
    <p:extLst>
      <p:ext uri="{BB962C8B-B14F-4D97-AF65-F5344CB8AC3E}">
        <p14:creationId xmlns:p14="http://schemas.microsoft.com/office/powerpoint/2010/main" val="3364592437"/>
      </p:ext>
    </p:extLst>
  </p:cSld>
  <p:clrMapOvr>
    <a:masterClrMapping/>
  </p:clrMapOvr>
  <p:transition>
    <p:fade thruBlk="1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Google Shape;175;p22"/>
          <p:cNvSpPr txBox="1">
            <a:spLocks noGrp="1"/>
          </p:cNvSpPr>
          <p:nvPr>
            <p:ph type="title"/>
          </p:nvPr>
        </p:nvSpPr>
        <p:spPr>
          <a:xfrm>
            <a:off x="1043608" y="387352"/>
            <a:ext cx="6666880" cy="831849"/>
          </a:xfrm>
        </p:spPr>
        <p:txBody>
          <a:bodyPr/>
          <a:lstStyle/>
          <a:p>
            <a:pPr algn="r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Barlow" charset="0"/>
              <a:buNone/>
            </a:pPr>
            <a:r>
              <a:rPr lang="ru-RU" altLang="uk-UA" sz="2400" b="1" dirty="0" err="1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Факти</a:t>
            </a:r>
            <a:r>
              <a:rPr lang="ru-RU" altLang="uk-UA" sz="2400" b="1" dirty="0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:</a:t>
            </a:r>
          </a:p>
        </p:txBody>
      </p:sp>
      <p:sp>
        <p:nvSpPr>
          <p:cNvPr id="15363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8C80FBD1-6704-40EE-9878-1862CE34E05D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27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5364" name="Google Shape;180;p22"/>
          <p:cNvSpPr>
            <a:spLocks noChangeArrowheads="1"/>
          </p:cNvSpPr>
          <p:nvPr/>
        </p:nvSpPr>
        <p:spPr bwMode="auto">
          <a:xfrm>
            <a:off x="7858125" y="762000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  2023</a:t>
            </a:r>
          </a:p>
        </p:txBody>
      </p:sp>
      <p:sp>
        <p:nvSpPr>
          <p:cNvPr id="15365" name="Прямоугольник 8"/>
          <p:cNvSpPr>
            <a:spLocks noChangeArrowheads="1"/>
          </p:cNvSpPr>
          <p:nvPr/>
        </p:nvSpPr>
        <p:spPr bwMode="auto">
          <a:xfrm>
            <a:off x="3429000" y="552450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/>
              <a:t>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56" y="1988840"/>
            <a:ext cx="7878274" cy="449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618971"/>
      </p:ext>
    </p:extLst>
  </p:cSld>
  <p:clrMapOvr>
    <a:masterClrMapping/>
  </p:clrMapOvr>
  <p:transition>
    <p:fade thruBlk="1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75;p22"/>
          <p:cNvSpPr txBox="1">
            <a:spLocks noGrp="1"/>
          </p:cNvSpPr>
          <p:nvPr>
            <p:ph type="title"/>
          </p:nvPr>
        </p:nvSpPr>
        <p:spPr>
          <a:xfrm>
            <a:off x="5104420" y="387352"/>
            <a:ext cx="2606067" cy="831849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Barlow" charset="0"/>
              <a:buNone/>
            </a:pPr>
            <a:r>
              <a:rPr lang="ru-RU" altLang="uk-UA" sz="2400" b="1" dirty="0" err="1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Факти</a:t>
            </a:r>
            <a:r>
              <a:rPr lang="ru-RU" altLang="uk-UA" sz="2400" b="1" dirty="0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:</a:t>
            </a:r>
          </a:p>
        </p:txBody>
      </p:sp>
      <p:sp>
        <p:nvSpPr>
          <p:cNvPr id="16387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1584ECD1-B1A8-4C35-A4F0-5FCA21AC2F2C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28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6388" name="Google Shape;180;p22"/>
          <p:cNvSpPr>
            <a:spLocks noChangeArrowheads="1"/>
          </p:cNvSpPr>
          <p:nvPr/>
        </p:nvSpPr>
        <p:spPr bwMode="auto">
          <a:xfrm>
            <a:off x="7858125" y="762000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  2023</a:t>
            </a:r>
          </a:p>
        </p:txBody>
      </p:sp>
      <p:sp>
        <p:nvSpPr>
          <p:cNvPr id="16390" name="Прямоугольник 13"/>
          <p:cNvSpPr>
            <a:spLocks noChangeArrowheads="1"/>
          </p:cNvSpPr>
          <p:nvPr/>
        </p:nvSpPr>
        <p:spPr bwMode="auto">
          <a:xfrm>
            <a:off x="900114" y="1018118"/>
            <a:ext cx="51847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altLang="uk-UA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Тернопільська область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99056" y="1919909"/>
            <a:ext cx="5038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Усього – </a:t>
            </a:r>
            <a:r>
              <a:rPr lang="uk-UA" sz="2800" b="1" dirty="0">
                <a:solidFill>
                  <a:srgbClr val="C00000"/>
                </a:solidFill>
                <a:latin typeface="Georgia" pitchFamily="18" charset="0"/>
              </a:rPr>
              <a:t>86</a:t>
            </a: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учасників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299056" y="2564904"/>
            <a:ext cx="36329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000" dirty="0">
                <a:latin typeface="Georgia" panose="02040502050405020303" pitchFamily="18" charset="0"/>
              </a:rPr>
              <a:t>Кількість учасників, які отримали </a:t>
            </a:r>
            <a:r>
              <a:rPr lang="uk-UA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200 балів </a:t>
            </a:r>
          </a:p>
          <a:p>
            <a:pPr>
              <a:defRPr/>
            </a:pPr>
            <a:r>
              <a:rPr lang="uk-UA" sz="2000" dirty="0">
                <a:latin typeface="Georgia" panose="02040502050405020303" pitchFamily="18" charset="0"/>
              </a:rPr>
              <a:t>з одного тесту (предмета) - </a:t>
            </a: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74</a:t>
            </a:r>
            <a:r>
              <a:rPr lang="uk-UA" sz="2000" dirty="0">
                <a:latin typeface="Georgia" panose="02040502050405020303" pitchFamily="18" charset="0"/>
              </a:rPr>
              <a:t> (210), </a:t>
            </a:r>
          </a:p>
          <a:p>
            <a:pPr>
              <a:defRPr/>
            </a:pPr>
            <a:r>
              <a:rPr lang="uk-UA" sz="2000" dirty="0">
                <a:latin typeface="Georgia" panose="02040502050405020303" pitchFamily="18" charset="0"/>
              </a:rPr>
              <a:t>з двох тестів - </a:t>
            </a: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6</a:t>
            </a:r>
            <a:r>
              <a:rPr lang="uk-UA" sz="2000" dirty="0">
                <a:latin typeface="Georgia" panose="02040502050405020303" pitchFamily="18" charset="0"/>
              </a:rPr>
              <a:t> (57), </a:t>
            </a:r>
          </a:p>
          <a:p>
            <a:pPr>
              <a:defRPr/>
            </a:pPr>
            <a:r>
              <a:rPr lang="uk-UA" sz="2000" dirty="0">
                <a:latin typeface="Georgia" panose="02040502050405020303" pitchFamily="18" charset="0"/>
              </a:rPr>
              <a:t>з трьох тестів –</a:t>
            </a: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 0 </a:t>
            </a:r>
            <a:r>
              <a:rPr lang="uk-UA" sz="2000" dirty="0">
                <a:latin typeface="Georgia" panose="02040502050405020303" pitchFamily="18" charset="0"/>
              </a:rPr>
              <a:t>(14). 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292080" y="2780928"/>
            <a:ext cx="3638749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sz="2000" dirty="0">
                <a:latin typeface="Georgia" pitchFamily="18" charset="0"/>
              </a:rPr>
              <a:t>За результатами основної сесії національного </a:t>
            </a:r>
            <a:r>
              <a:rPr lang="uk-UA" sz="2000" dirty="0" err="1">
                <a:latin typeface="Georgia" panose="02040502050405020303" pitchFamily="18" charset="0"/>
              </a:rPr>
              <a:t>мультипредметного</a:t>
            </a:r>
            <a:r>
              <a:rPr lang="uk-UA" sz="2000" dirty="0">
                <a:latin typeface="Georgia" panose="02040502050405020303" pitchFamily="18" charset="0"/>
              </a:rPr>
              <a:t> тесту </a:t>
            </a:r>
            <a:r>
              <a:rPr lang="uk-UA" sz="2000" b="1" dirty="0">
                <a:solidFill>
                  <a:srgbClr val="FF0000"/>
                </a:solidFill>
                <a:latin typeface="Georgia" panose="02040502050405020303" pitchFamily="18" charset="0"/>
              </a:rPr>
              <a:t>200 балів </a:t>
            </a:r>
            <a:r>
              <a:rPr lang="uk-UA" sz="2000" dirty="0">
                <a:latin typeface="Georgia" panose="02040502050405020303" pitchFamily="18" charset="0"/>
              </a:rPr>
              <a:t>отримали: </a:t>
            </a:r>
          </a:p>
          <a:p>
            <a:pPr>
              <a:defRPr/>
            </a:pPr>
            <a:r>
              <a:rPr lang="uk-UA" sz="2000" dirty="0">
                <a:latin typeface="Georgia" panose="02040502050405020303" pitchFamily="18" charset="0"/>
              </a:rPr>
              <a:t>- з української мови –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26</a:t>
            </a:r>
            <a:r>
              <a:rPr lang="uk-UA" sz="2000" dirty="0">
                <a:latin typeface="Georgia" panose="02040502050405020303" pitchFamily="18" charset="0"/>
              </a:rPr>
              <a:t> (84) учасники</a:t>
            </a:r>
          </a:p>
          <a:p>
            <a:pPr>
              <a:defRPr/>
            </a:pPr>
            <a:r>
              <a:rPr lang="uk-UA" sz="2000" dirty="0">
                <a:latin typeface="Georgia" panose="02040502050405020303" pitchFamily="18" charset="0"/>
              </a:rPr>
              <a:t>- історії України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- 8</a:t>
            </a:r>
            <a:r>
              <a:rPr lang="uk-UA" sz="2000" dirty="0">
                <a:latin typeface="Georgia" panose="02040502050405020303" pitchFamily="18" charset="0"/>
              </a:rPr>
              <a:t> (134)</a:t>
            </a:r>
          </a:p>
          <a:p>
            <a:pPr marL="342900" indent="-342900">
              <a:buFontTx/>
              <a:buChar char="-"/>
              <a:defRPr/>
            </a:pPr>
            <a:r>
              <a:rPr lang="uk-UA" sz="2000" dirty="0">
                <a:latin typeface="Georgia" panose="02040502050405020303" pitchFamily="18" charset="0"/>
              </a:rPr>
              <a:t>математики -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38</a:t>
            </a:r>
            <a:r>
              <a:rPr lang="uk-UA" sz="2000" dirty="0">
                <a:latin typeface="Georgia" panose="02040502050405020303" pitchFamily="18" charset="0"/>
              </a:rPr>
              <a:t> (148)</a:t>
            </a:r>
          </a:p>
          <a:p>
            <a:pPr marL="342900" indent="-342900">
              <a:buFontTx/>
              <a:buChar char="-"/>
              <a:defRPr/>
            </a:pPr>
            <a:r>
              <a:rPr lang="uk-UA" sz="2000" dirty="0">
                <a:latin typeface="Georgia" pitchFamily="18" charset="0"/>
              </a:rPr>
              <a:t>англійської мови –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11</a:t>
            </a:r>
          </a:p>
          <a:p>
            <a:pPr marL="342900" indent="-342900">
              <a:buFontTx/>
              <a:buChar char="-"/>
              <a:defRPr/>
            </a:pPr>
            <a:r>
              <a:rPr lang="uk-UA" sz="2000" dirty="0">
                <a:latin typeface="Georgia" pitchFamily="18" charset="0"/>
              </a:rPr>
              <a:t>біології -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3.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9056" y="4797152"/>
            <a:ext cx="3805365" cy="19567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281253"/>
      </p:ext>
    </p:extLst>
  </p:cSld>
  <p:clrMapOvr>
    <a:masterClrMapping/>
  </p:clrMapOvr>
  <p:transition>
    <p:fade thruBlk="1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75;p22"/>
          <p:cNvSpPr txBox="1">
            <a:spLocks noGrp="1"/>
          </p:cNvSpPr>
          <p:nvPr>
            <p:ph type="title"/>
          </p:nvPr>
        </p:nvSpPr>
        <p:spPr>
          <a:xfrm>
            <a:off x="4732217" y="357718"/>
            <a:ext cx="3210496" cy="831849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Barlow" charset="0"/>
              <a:buNone/>
            </a:pPr>
            <a:r>
              <a:rPr lang="ru-RU" altLang="uk-UA" sz="2400" b="1" dirty="0" err="1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Факти</a:t>
            </a:r>
            <a:r>
              <a:rPr lang="ru-RU" altLang="uk-UA" sz="2400" b="1" dirty="0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:</a:t>
            </a:r>
          </a:p>
        </p:txBody>
      </p:sp>
      <p:sp>
        <p:nvSpPr>
          <p:cNvPr id="16387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1584ECD1-B1A8-4C35-A4F0-5FCA21AC2F2C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29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6388" name="Google Shape;180;p22"/>
          <p:cNvSpPr>
            <a:spLocks noChangeArrowheads="1"/>
          </p:cNvSpPr>
          <p:nvPr/>
        </p:nvSpPr>
        <p:spPr bwMode="auto">
          <a:xfrm>
            <a:off x="7858125" y="762000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  2023</a:t>
            </a:r>
          </a:p>
        </p:txBody>
      </p:sp>
      <p:sp>
        <p:nvSpPr>
          <p:cNvPr id="16390" name="Прямоугольник 13"/>
          <p:cNvSpPr>
            <a:spLocks noChangeArrowheads="1"/>
          </p:cNvSpPr>
          <p:nvPr/>
        </p:nvSpPr>
        <p:spPr bwMode="auto">
          <a:xfrm>
            <a:off x="900114" y="1018118"/>
            <a:ext cx="51847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altLang="uk-UA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Тернопільська область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299056" y="1772816"/>
            <a:ext cx="50384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Усього –</a:t>
            </a:r>
            <a:r>
              <a:rPr lang="uk-UA" sz="2800" b="1" dirty="0">
                <a:solidFill>
                  <a:srgbClr val="C00000"/>
                </a:solidFill>
                <a:latin typeface="Georgia" pitchFamily="18" charset="0"/>
              </a:rPr>
              <a:t>6</a:t>
            </a:r>
            <a:r>
              <a:rPr lang="uk-UA" sz="28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учасників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9110556"/>
              </p:ext>
            </p:extLst>
          </p:nvPr>
        </p:nvGraphicFramePr>
        <p:xfrm>
          <a:off x="1299056" y="2583022"/>
          <a:ext cx="7377399" cy="3730960"/>
        </p:xfrm>
        <a:graphic>
          <a:graphicData uri="http://schemas.openxmlformats.org/drawingml/2006/table">
            <a:tbl>
              <a:tblPr firstRow="1" firstCol="1" bandRow="1">
                <a:tableStyleId>{8799B23B-EC83-4686-B30A-512413B5E67A}</a:tableStyleId>
              </a:tblPr>
              <a:tblGrid>
                <a:gridCol w="24588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588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96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11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Остапчук Богдан</a:t>
                      </a:r>
                      <a:r>
                        <a:rPr lang="ru-RU" sz="1600" dirty="0">
                          <a:effectLst/>
                          <a:latin typeface="Georgia" pitchFamily="18" charset="0"/>
                        </a:rPr>
                        <a:t> </a:t>
                      </a:r>
                      <a:endParaRPr lang="uk-UA" sz="1600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  <a:latin typeface="Georgia" pitchFamily="18" charset="0"/>
                        </a:rPr>
                        <a:t>Волинський ліцей імені Нестора Літописця</a:t>
                      </a:r>
                      <a:endParaRPr lang="uk-UA" sz="1600" b="0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b="0" dirty="0">
                          <a:effectLst/>
                          <a:latin typeface="Georgia" pitchFamily="18" charset="0"/>
                        </a:rPr>
                        <a:t>Українська мова, математика</a:t>
                      </a:r>
                      <a:endParaRPr lang="uk-UA" sz="1600" b="0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511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Горпинюк Денис</a:t>
                      </a:r>
                      <a:endParaRPr lang="uk-UA" sz="160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Збаразький ліцей №2 імені Івана Франка</a:t>
                      </a:r>
                      <a:endParaRPr lang="uk-UA" sz="1600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Українська мова, математика</a:t>
                      </a:r>
                      <a:endParaRPr lang="uk-UA" sz="160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66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/>
                          <a:latin typeface="Georgia" pitchFamily="18" charset="0"/>
                        </a:rPr>
                        <a:t>Зімірська</a:t>
                      </a: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 Вікторія</a:t>
                      </a:r>
                      <a:endParaRPr lang="uk-UA" sz="1600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Тернопільський НВК «ЗОШ І-ІІІ ступенів-медичний ліцей №15 імені Лесі Українки»</a:t>
                      </a:r>
                      <a:endParaRPr lang="uk-UA" sz="1600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Українська мова, англійська мова</a:t>
                      </a:r>
                      <a:endParaRPr lang="uk-UA" sz="1600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11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Волянська Софія</a:t>
                      </a:r>
                      <a:endParaRPr lang="uk-UA" sz="160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Тернопільська ЗОШ І-ІІІ ступенів №11</a:t>
                      </a:r>
                      <a:endParaRPr lang="uk-UA" sz="160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Історія України, математика</a:t>
                      </a:r>
                      <a:endParaRPr lang="uk-UA" sz="1600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11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Сакала Яна</a:t>
                      </a:r>
                      <a:endParaRPr lang="uk-UA" sz="160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Заліщицька державна гімназія</a:t>
                      </a:r>
                      <a:endParaRPr lang="uk-UA" sz="160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Українська мова, математика</a:t>
                      </a:r>
                      <a:endParaRPr lang="uk-UA" sz="1600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511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Краснюк Владислав</a:t>
                      </a:r>
                      <a:endParaRPr lang="uk-UA" sz="160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Заліщицька державна гімназія</a:t>
                      </a:r>
                      <a:endParaRPr lang="uk-UA" sz="160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Українська мова, математика</a:t>
                      </a:r>
                      <a:endParaRPr lang="uk-UA" sz="1600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4517227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509" y="692696"/>
            <a:ext cx="101758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36" y="1646722"/>
            <a:ext cx="8702360" cy="4950630"/>
          </a:xfrm>
          <a:prstGeom prst="rect">
            <a:avLst/>
          </a:prstGeom>
        </p:spPr>
      </p:pic>
      <p:sp>
        <p:nvSpPr>
          <p:cNvPr id="10" name="Google Shape;175;p22"/>
          <p:cNvSpPr txBox="1">
            <a:spLocks noGrp="1"/>
          </p:cNvSpPr>
          <p:nvPr>
            <p:ph type="title"/>
          </p:nvPr>
        </p:nvSpPr>
        <p:spPr>
          <a:xfrm>
            <a:off x="3851920" y="692696"/>
            <a:ext cx="3903466" cy="664634"/>
          </a:xfrm>
        </p:spPr>
        <p:txBody>
          <a:bodyPr/>
          <a:lstStyle/>
          <a:p>
            <a:pPr algn="r"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Barlow" charset="0"/>
              <a:buNone/>
            </a:pPr>
            <a:r>
              <a:rPr lang="ru-RU" altLang="uk-UA" sz="2400" b="1" dirty="0" err="1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Факти</a:t>
            </a:r>
            <a:r>
              <a:rPr lang="ru-RU" altLang="uk-UA" sz="2400" b="1" dirty="0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1886200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75;p22"/>
          <p:cNvSpPr txBox="1">
            <a:spLocks noGrp="1"/>
          </p:cNvSpPr>
          <p:nvPr>
            <p:ph type="title"/>
          </p:nvPr>
        </p:nvSpPr>
        <p:spPr>
          <a:xfrm>
            <a:off x="5580112" y="387352"/>
            <a:ext cx="2130376" cy="831849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Barlow" charset="0"/>
              <a:buNone/>
            </a:pPr>
            <a:r>
              <a:rPr lang="ru-RU" altLang="uk-UA" sz="2400" b="1" dirty="0" err="1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Факти</a:t>
            </a:r>
            <a:r>
              <a:rPr lang="ru-RU" altLang="uk-UA" sz="2400" b="1" dirty="0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:</a:t>
            </a:r>
          </a:p>
        </p:txBody>
      </p:sp>
      <p:sp>
        <p:nvSpPr>
          <p:cNvPr id="16387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1584ECD1-B1A8-4C35-A4F0-5FCA21AC2F2C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30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6388" name="Google Shape;180;p22"/>
          <p:cNvSpPr>
            <a:spLocks noChangeArrowheads="1"/>
          </p:cNvSpPr>
          <p:nvPr/>
        </p:nvSpPr>
        <p:spPr bwMode="auto">
          <a:xfrm>
            <a:off x="7858125" y="762000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  2023</a:t>
            </a:r>
          </a:p>
        </p:txBody>
      </p:sp>
      <p:sp>
        <p:nvSpPr>
          <p:cNvPr id="16390" name="Прямоугольник 13"/>
          <p:cNvSpPr>
            <a:spLocks noChangeArrowheads="1"/>
          </p:cNvSpPr>
          <p:nvPr/>
        </p:nvSpPr>
        <p:spPr bwMode="auto">
          <a:xfrm>
            <a:off x="900114" y="1018118"/>
            <a:ext cx="51847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altLang="uk-UA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Тернопільська область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60890" y="1541338"/>
            <a:ext cx="6336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Заклади загальної середньої освіти 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310581"/>
              </p:ext>
            </p:extLst>
          </p:nvPr>
        </p:nvGraphicFramePr>
        <p:xfrm>
          <a:off x="179512" y="2084762"/>
          <a:ext cx="8712968" cy="4746558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7664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4878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4118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/>
                          <a:latin typeface="Georgia" pitchFamily="18" charset="0"/>
                        </a:rPr>
                        <a:t>Заліщицька</a:t>
                      </a: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 державна гімназія</a:t>
                      </a:r>
                      <a:endParaRPr lang="uk-UA" sz="1600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7</a:t>
                      </a:r>
                      <a:endParaRPr lang="uk-UA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Збаразький ліцей №2 імені Івана Франка</a:t>
                      </a:r>
                      <a:endParaRPr lang="uk-UA" sz="1600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5</a:t>
                      </a:r>
                      <a:endParaRPr lang="uk-UA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Тернопільська Українська гімназія імені І.Франка</a:t>
                      </a:r>
                      <a:endParaRPr lang="uk-UA" sz="1600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5</a:t>
                      </a:r>
                      <a:endParaRPr lang="uk-UA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0216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/>
                          <a:latin typeface="Georgia" pitchFamily="18" charset="0"/>
                        </a:rPr>
                        <a:t>Зборівська</a:t>
                      </a: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 державна українська гімназія імені Романа </a:t>
                      </a:r>
                      <a:r>
                        <a:rPr lang="uk-UA" sz="1600" dirty="0" err="1">
                          <a:effectLst/>
                          <a:latin typeface="Georgia" pitchFamily="18" charset="0"/>
                        </a:rPr>
                        <a:t>Завадовича</a:t>
                      </a:r>
                      <a:endParaRPr lang="uk-UA" sz="1600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4</a:t>
                      </a:r>
                      <a:endParaRPr lang="uk-UA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Волинський ліцей імені Нестора Літописця</a:t>
                      </a:r>
                      <a:endParaRPr lang="uk-UA" sz="1600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3</a:t>
                      </a:r>
                      <a:endParaRPr lang="uk-UA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Тернопільський НВК «ЗОШ І-ІІІ ступенів-медичний ліцей №15 імені Лесі Українки»</a:t>
                      </a:r>
                      <a:endParaRPr lang="uk-UA" sz="1600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3</a:t>
                      </a:r>
                      <a:endParaRPr lang="uk-UA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6592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Тернопільська ЗОШ І-ІІІ ступенів №11</a:t>
                      </a:r>
                      <a:endParaRPr lang="uk-UA" sz="1600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3</a:t>
                      </a:r>
                      <a:endParaRPr lang="uk-UA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Борщівська ЗОШ І-ІІІ ступенів №1</a:t>
                      </a:r>
                      <a:endParaRPr lang="uk-UA" sz="1600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3</a:t>
                      </a:r>
                      <a:endParaRPr lang="uk-UA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Тернопільська ЗОШ І-ІІІ ступенів №18</a:t>
                      </a:r>
                      <a:endParaRPr lang="uk-UA" sz="1600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2</a:t>
                      </a:r>
                      <a:endParaRPr lang="uk-UA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Тернопільська ЗОШ І-ІІІ ступенів №16 імені Володимира Левицького</a:t>
                      </a:r>
                      <a:endParaRPr lang="uk-UA" sz="1600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2</a:t>
                      </a:r>
                      <a:endParaRPr lang="uk-UA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Тернопільська ЗОШ І-ІІІ ступенів №22</a:t>
                      </a:r>
                      <a:endParaRPr lang="uk-UA" sz="1600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2</a:t>
                      </a:r>
                      <a:endParaRPr lang="uk-UA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Тернопільський НВК «Школа-ліцей №6 </a:t>
                      </a:r>
                      <a:r>
                        <a:rPr lang="uk-UA" sz="1600" dirty="0" err="1">
                          <a:effectLst/>
                          <a:latin typeface="Georgia" pitchFamily="18" charset="0"/>
                        </a:rPr>
                        <a:t>ім.Н.Яремчука</a:t>
                      </a: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»</a:t>
                      </a:r>
                      <a:endParaRPr lang="uk-UA" sz="1600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2</a:t>
                      </a:r>
                      <a:endParaRPr lang="uk-UA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Тернопільська ЗОШ І-ІІІ ступенів №27 імені Віктора Гурняка</a:t>
                      </a:r>
                      <a:endParaRPr lang="uk-UA" sz="160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2</a:t>
                      </a:r>
                      <a:endParaRPr lang="uk-UA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Теребовлянський академічний ліцей імені Ярослави Стецько</a:t>
                      </a:r>
                      <a:endParaRPr lang="uk-UA" sz="1600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2</a:t>
                      </a:r>
                      <a:endParaRPr lang="uk-UA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Бережанський ліцей ім.Б.Лепкого</a:t>
                      </a:r>
                      <a:endParaRPr lang="uk-UA" sz="160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2</a:t>
                      </a:r>
                      <a:endParaRPr lang="uk-UA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/>
                          <a:latin typeface="Georgia" pitchFamily="18" charset="0"/>
                        </a:rPr>
                        <a:t>Чортківська</a:t>
                      </a: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 гімназія</a:t>
                      </a:r>
                      <a:endParaRPr lang="uk-UA" sz="1600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2</a:t>
                      </a:r>
                      <a:endParaRPr lang="uk-UA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 err="1">
                          <a:effectLst/>
                          <a:latin typeface="Georgia" pitchFamily="18" charset="0"/>
                          <a:ea typeface="Times New Roman"/>
                        </a:rPr>
                        <a:t>Чортківська</a:t>
                      </a:r>
                      <a:r>
                        <a:rPr lang="uk-UA" sz="1600" dirty="0">
                          <a:effectLst/>
                          <a:latin typeface="Georgia" pitchFamily="18" charset="0"/>
                          <a:ea typeface="Times New Roman"/>
                        </a:rPr>
                        <a:t> ЗОШ І – ІІІ ступенів № 6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  <a:ea typeface="Times New Roman"/>
                        </a:rPr>
                        <a:t>2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6852984"/>
      </p:ext>
    </p:extLst>
  </p:cSld>
  <p:clrMapOvr>
    <a:masterClrMapping/>
  </p:clrMapOvr>
  <p:transition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Google Shape;175;p22"/>
          <p:cNvSpPr txBox="1">
            <a:spLocks noGrp="1"/>
          </p:cNvSpPr>
          <p:nvPr>
            <p:ph type="title"/>
          </p:nvPr>
        </p:nvSpPr>
        <p:spPr>
          <a:xfrm>
            <a:off x="971550" y="387352"/>
            <a:ext cx="6738938" cy="831849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Barlow" charset="0"/>
              <a:buNone/>
            </a:pPr>
            <a:r>
              <a:rPr lang="ru-RU" altLang="uk-UA" sz="2400" b="1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Трохи статистики:</a:t>
            </a:r>
          </a:p>
        </p:txBody>
      </p:sp>
      <p:sp>
        <p:nvSpPr>
          <p:cNvPr id="16387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1584ECD1-B1A8-4C35-A4F0-5FCA21AC2F2C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31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6388" name="Google Shape;180;p22"/>
          <p:cNvSpPr>
            <a:spLocks noChangeArrowheads="1"/>
          </p:cNvSpPr>
          <p:nvPr/>
        </p:nvSpPr>
        <p:spPr bwMode="auto">
          <a:xfrm>
            <a:off x="7858125" y="762000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  2023</a:t>
            </a:r>
          </a:p>
        </p:txBody>
      </p:sp>
      <p:sp>
        <p:nvSpPr>
          <p:cNvPr id="16390" name="Прямоугольник 13"/>
          <p:cNvSpPr>
            <a:spLocks noChangeArrowheads="1"/>
          </p:cNvSpPr>
          <p:nvPr/>
        </p:nvSpPr>
        <p:spPr bwMode="auto">
          <a:xfrm>
            <a:off x="900114" y="1018118"/>
            <a:ext cx="51847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altLang="uk-UA" sz="2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Bookman Old Style" pitchFamily="18" charset="0"/>
              </a:rPr>
              <a:t>Тернопільська область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36094" y="1941448"/>
            <a:ext cx="633670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Заклади фахової </a:t>
            </a:r>
            <a:r>
              <a:rPr lang="uk-UA" sz="2000" b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передвищої</a:t>
            </a: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освіти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7477106"/>
              </p:ext>
            </p:extLst>
          </p:nvPr>
        </p:nvGraphicFramePr>
        <p:xfrm>
          <a:off x="1257253" y="2564904"/>
          <a:ext cx="7527181" cy="3169920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57710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61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Відокремлений структурний підрозділ «Фаховий коледж економіки, права та інформаційних технологій Західноукраїнського національного університету»</a:t>
                      </a:r>
                      <a:endParaRPr lang="uk-UA" sz="1600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  <a:latin typeface="Georgia" pitchFamily="18" charset="0"/>
                        </a:rPr>
                        <a:t>1</a:t>
                      </a:r>
                      <a:endParaRPr lang="uk-UA" sz="1600" b="1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 dirty="0">
                          <a:effectLst/>
                          <a:latin typeface="Georgia" pitchFamily="18" charset="0"/>
                        </a:rPr>
                        <a:t>Відокремлений структурний підрозділ «Бережанський фаховий коледж Національного університету біоресурсів і природокористування України»</a:t>
                      </a:r>
                      <a:endParaRPr lang="uk-UA" sz="1600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  <a:latin typeface="Georgia" pitchFamily="18" charset="0"/>
                        </a:rPr>
                        <a:t>4</a:t>
                      </a:r>
                      <a:endParaRPr lang="uk-UA" sz="1600" b="1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Відокремлений структурний підрозділ «Бучацький фаховий коледж Закладу вищої освіти «Подільський державний університет»</a:t>
                      </a:r>
                      <a:endParaRPr lang="uk-UA" sz="160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  <a:latin typeface="Georgia" pitchFamily="18" charset="0"/>
                        </a:rPr>
                        <a:t>1</a:t>
                      </a:r>
                    </a:p>
                    <a:p>
                      <a:pPr indent="449580">
                        <a:spcAft>
                          <a:spcPts val="0"/>
                        </a:spcAft>
                      </a:pPr>
                      <a:r>
                        <a:rPr lang="uk-UA" sz="1600" b="1">
                          <a:effectLst/>
                          <a:latin typeface="Georgia" pitchFamily="18" charset="0"/>
                        </a:rPr>
                        <a:t> </a:t>
                      </a:r>
                      <a:endParaRPr lang="uk-UA" sz="1600" b="1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600">
                          <a:effectLst/>
                          <a:latin typeface="Georgia" pitchFamily="18" charset="0"/>
                        </a:rPr>
                        <a:t>Чортківський гуманітарно-педагогічний коледж імені Олександра Барвінського</a:t>
                      </a:r>
                      <a:endParaRPr lang="uk-UA" sz="160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600" b="1" dirty="0">
                          <a:effectLst/>
                          <a:latin typeface="Georgia" pitchFamily="18" charset="0"/>
                        </a:rPr>
                        <a:t>1</a:t>
                      </a:r>
                      <a:endParaRPr lang="uk-UA" sz="1600" b="1" dirty="0">
                        <a:effectLst/>
                        <a:latin typeface="Georgia" pitchFamily="18" charset="0"/>
                        <a:ea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0142754"/>
      </p:ext>
    </p:extLst>
  </p:cSld>
  <p:clrMapOvr>
    <a:masterClrMapping/>
  </p:clrMapOvr>
  <p:transition>
    <p:fade thruBlk="1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D9EDC1F3-53BA-4D80-8926-24F820D39452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32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1267" name="Google Shape;180;p22"/>
          <p:cNvSpPr>
            <a:spLocks noChangeArrowheads="1"/>
          </p:cNvSpPr>
          <p:nvPr/>
        </p:nvSpPr>
        <p:spPr bwMode="auto">
          <a:xfrm>
            <a:off x="7858125" y="762000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</a:t>
            </a:r>
            <a:r>
              <a:rPr lang="ru-RU" altLang="uk-UA" sz="2000" b="1" dirty="0">
                <a:latin typeface="Bookman Old Style" pitchFamily="18" charset="0"/>
              </a:rPr>
              <a:t> </a:t>
            </a: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2023</a:t>
            </a:r>
          </a:p>
        </p:txBody>
      </p:sp>
      <p:sp>
        <p:nvSpPr>
          <p:cNvPr id="11268" name="Прямоугольник 8"/>
          <p:cNvSpPr>
            <a:spLocks noChangeArrowheads="1"/>
          </p:cNvSpPr>
          <p:nvPr/>
        </p:nvSpPr>
        <p:spPr bwMode="auto">
          <a:xfrm>
            <a:off x="3429000" y="552450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/>
              <a:t> </a:t>
            </a:r>
          </a:p>
        </p:txBody>
      </p:sp>
      <p:sp>
        <p:nvSpPr>
          <p:cNvPr id="15" name="Google Shape;166;p20"/>
          <p:cNvSpPr txBox="1">
            <a:spLocks/>
          </p:cNvSpPr>
          <p:nvPr/>
        </p:nvSpPr>
        <p:spPr>
          <a:xfrm>
            <a:off x="603328" y="814917"/>
            <a:ext cx="6756400" cy="749300"/>
          </a:xfrm>
          <a:prstGeom prst="rect">
            <a:avLst/>
          </a:prstGeom>
        </p:spPr>
        <p:txBody>
          <a:bodyPr spcFirstLastPara="1" vert="horz" lIns="91440" tIns="45720" rIns="91440" bIns="45720" rtlCol="0" anchor="ctr">
            <a:norm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endParaRPr lang="ru-RU" altLang="uk-UA" sz="1800" dirty="0">
              <a:solidFill>
                <a:srgbClr val="FFFFFF"/>
              </a:solidFill>
              <a:latin typeface="Dosis" charset="0"/>
              <a:cs typeface="Arial" charset="0"/>
              <a:sym typeface="Dosis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538610"/>
            <a:ext cx="6257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uk-UA" altLang="uk-UA" sz="2400" b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Кращі за результатами НМТ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uk-UA" altLang="uk-UA" sz="2400" b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  <a:cs typeface="Times New Roman" pitchFamily="18" charset="0"/>
              </a:rPr>
              <a:t>у </a:t>
            </a:r>
            <a:r>
              <a:rPr lang="uk-UA" altLang="uk-UA" sz="2400" b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Чортківській</a:t>
            </a:r>
            <a:r>
              <a:rPr lang="uk-UA" altLang="uk-UA" sz="2400" b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МТГ</a:t>
            </a:r>
          </a:p>
          <a:p>
            <a:pPr lvl="0">
              <a:spcBef>
                <a:spcPct val="0"/>
              </a:spcBef>
              <a:spcAft>
                <a:spcPct val="0"/>
              </a:spcAft>
            </a:pPr>
            <a:r>
              <a:rPr lang="uk-UA" altLang="uk-UA" sz="2400" b="1" dirty="0">
                <a:solidFill>
                  <a:prstClr val="white"/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endParaRPr lang="ru-RU" altLang="uk-UA" sz="2400" dirty="0">
              <a:solidFill>
                <a:srgbClr val="FFFFFF"/>
              </a:solidFill>
              <a:latin typeface="Dosis" charset="0"/>
              <a:cs typeface="Arial" charset="0"/>
              <a:sym typeface="Dosis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80566" y="1916832"/>
            <a:ext cx="776343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Georgia" pitchFamily="18" charset="0"/>
              </a:rPr>
              <a:t>200</a:t>
            </a:r>
            <a:r>
              <a:rPr lang="uk-UA" dirty="0">
                <a:latin typeface="Georgia" pitchFamily="18" charset="0"/>
              </a:rPr>
              <a:t> балів з ОДНОГО предмета отримали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4 </a:t>
            </a:r>
            <a:r>
              <a:rPr lang="uk-UA" dirty="0">
                <a:latin typeface="Georgia" pitchFamily="18" charset="0"/>
              </a:rPr>
              <a:t>(7)  випускників, </a:t>
            </a:r>
          </a:p>
          <a:p>
            <a:r>
              <a:rPr lang="uk-UA" dirty="0">
                <a:latin typeface="Georgia" pitchFamily="18" charset="0"/>
              </a:rPr>
              <a:t>із них: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>
                <a:latin typeface="Georgia" pitchFamily="18" charset="0"/>
              </a:rPr>
              <a:t>двоє випускників </a:t>
            </a:r>
            <a:r>
              <a:rPr lang="uk-UA" dirty="0" err="1">
                <a:latin typeface="Georgia" pitchFamily="18" charset="0"/>
              </a:rPr>
              <a:t>Чортківської</a:t>
            </a:r>
            <a:r>
              <a:rPr lang="uk-UA" dirty="0">
                <a:latin typeface="Georgia" pitchFamily="18" charset="0"/>
              </a:rPr>
              <a:t> гімназії імені М. Шашкевича</a:t>
            </a:r>
          </a:p>
          <a:p>
            <a:endParaRPr lang="uk-UA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6" r="24111"/>
          <a:stretch/>
        </p:blipFill>
        <p:spPr>
          <a:xfrm>
            <a:off x="1496291" y="2818645"/>
            <a:ext cx="2355273" cy="3141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851" y="2754343"/>
            <a:ext cx="2354618" cy="3139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494758" y="5949454"/>
            <a:ext cx="235833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Павло </a:t>
            </a:r>
            <a:r>
              <a:rPr lang="uk-UA" sz="2000" b="1" dirty="0" err="1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Андреєв</a:t>
            </a:r>
            <a:r>
              <a:rPr lang="uk-UA" sz="2000" b="1" dirty="0">
                <a:latin typeface="Georgia" pitchFamily="18" charset="0"/>
              </a:rPr>
              <a:t>,</a:t>
            </a:r>
          </a:p>
          <a:p>
            <a:r>
              <a:rPr lang="uk-UA" sz="2000" b="1" dirty="0">
                <a:latin typeface="Georgia" pitchFamily="18" charset="0"/>
              </a:rPr>
              <a:t> </a:t>
            </a: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математика</a:t>
            </a:r>
            <a:r>
              <a:rPr lang="uk-UA" sz="2000" b="1" dirty="0">
                <a:latin typeface="Georgia" pitchFamily="18" charset="0"/>
              </a:rPr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967851" y="5960230"/>
            <a:ext cx="245932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Віталій Дудник</a:t>
            </a:r>
            <a:r>
              <a:rPr lang="uk-UA" sz="2000" b="1" dirty="0">
                <a:latin typeface="Georgia" pitchFamily="18" charset="0"/>
              </a:rPr>
              <a:t>, </a:t>
            </a:r>
          </a:p>
          <a:p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математика</a:t>
            </a:r>
            <a:r>
              <a:rPr lang="uk-UA" sz="2000" b="1" dirty="0">
                <a:latin typeface="Georgia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4256731"/>
      </p:ext>
    </p:extLst>
  </p:cSld>
  <p:clrMapOvr>
    <a:masterClrMapping/>
  </p:clrMapOvr>
  <p:transition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D9EDC1F3-53BA-4D80-8926-24F820D39452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33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1267" name="Google Shape;180;p22"/>
          <p:cNvSpPr>
            <a:spLocks noChangeArrowheads="1"/>
          </p:cNvSpPr>
          <p:nvPr/>
        </p:nvSpPr>
        <p:spPr bwMode="auto">
          <a:xfrm>
            <a:off x="7858125" y="762000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</a:t>
            </a:r>
            <a:r>
              <a:rPr lang="ru-RU" altLang="uk-UA" sz="2000" b="1" dirty="0">
                <a:latin typeface="Bookman Old Style" pitchFamily="18" charset="0"/>
              </a:rPr>
              <a:t> </a:t>
            </a: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2023</a:t>
            </a:r>
          </a:p>
        </p:txBody>
      </p:sp>
      <p:sp>
        <p:nvSpPr>
          <p:cNvPr id="11268" name="Прямоугольник 8"/>
          <p:cNvSpPr>
            <a:spLocks noChangeArrowheads="1"/>
          </p:cNvSpPr>
          <p:nvPr/>
        </p:nvSpPr>
        <p:spPr bwMode="auto">
          <a:xfrm>
            <a:off x="3429000" y="552450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/>
              <a:t> </a:t>
            </a:r>
          </a:p>
        </p:txBody>
      </p:sp>
      <p:sp>
        <p:nvSpPr>
          <p:cNvPr id="15" name="Google Shape;166;p20"/>
          <p:cNvSpPr txBox="1">
            <a:spLocks/>
          </p:cNvSpPr>
          <p:nvPr/>
        </p:nvSpPr>
        <p:spPr>
          <a:xfrm>
            <a:off x="603328" y="814917"/>
            <a:ext cx="6756400" cy="749300"/>
          </a:xfrm>
          <a:prstGeom prst="rect">
            <a:avLst/>
          </a:prstGeom>
        </p:spPr>
        <p:txBody>
          <a:bodyPr spcFirstLastPara="1" vert="horz" lIns="91440" tIns="45720" rIns="91440" bIns="45720" rtlCol="0" anchor="ctr">
            <a:norm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endParaRPr lang="ru-RU" altLang="uk-UA" sz="1800" dirty="0">
              <a:solidFill>
                <a:srgbClr val="FFFFFF"/>
              </a:solidFill>
              <a:latin typeface="Dosis" charset="0"/>
              <a:cs typeface="Arial" charset="0"/>
              <a:sym typeface="Dosis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538610"/>
            <a:ext cx="625780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uk-UA" altLang="uk-UA" sz="2400" b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  <a:cs typeface="Times New Roman" pitchFamily="18" charset="0"/>
              </a:rPr>
              <a:t>Кращі за результатами НМТ </a:t>
            </a:r>
          </a:p>
          <a:p>
            <a:pPr>
              <a:spcBef>
                <a:spcPct val="0"/>
              </a:spcBef>
              <a:spcAft>
                <a:spcPct val="0"/>
              </a:spcAft>
            </a:pPr>
            <a:r>
              <a:rPr lang="uk-UA" altLang="uk-UA" sz="2400" b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  <a:cs typeface="Times New Roman" pitchFamily="18" charset="0"/>
              </a:rPr>
              <a:t>у </a:t>
            </a:r>
            <a:r>
              <a:rPr lang="uk-UA" altLang="uk-UA" sz="2400" b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Чортківській</a:t>
            </a:r>
            <a:r>
              <a:rPr lang="uk-UA" altLang="uk-UA" sz="2400" b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МТГ</a:t>
            </a:r>
          </a:p>
          <a:p>
            <a:pPr lvl="0">
              <a:spcBef>
                <a:spcPct val="0"/>
              </a:spcBef>
              <a:spcAft>
                <a:spcPct val="0"/>
              </a:spcAft>
            </a:pPr>
            <a:r>
              <a:rPr lang="uk-UA" altLang="uk-UA" sz="2400" b="1" dirty="0">
                <a:solidFill>
                  <a:prstClr val="white"/>
                </a:solidFill>
                <a:latin typeface="Bookman Old Style" pitchFamily="18" charset="0"/>
                <a:cs typeface="Times New Roman" pitchFamily="18" charset="0"/>
              </a:rPr>
              <a:t> </a:t>
            </a:r>
            <a:endParaRPr lang="ru-RU" altLang="uk-UA" sz="2400" dirty="0">
              <a:solidFill>
                <a:srgbClr val="FFFFFF"/>
              </a:solidFill>
              <a:latin typeface="Dosis" charset="0"/>
              <a:cs typeface="Arial" charset="0"/>
              <a:sym typeface="Dosis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31640" y="1623221"/>
            <a:ext cx="7763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FF0000"/>
                </a:solidFill>
                <a:latin typeface="Georgia" pitchFamily="18" charset="0"/>
              </a:rPr>
              <a:t>200</a:t>
            </a:r>
            <a:r>
              <a:rPr lang="uk-UA" dirty="0">
                <a:latin typeface="Georgia" pitchFamily="18" charset="0"/>
              </a:rPr>
              <a:t> балів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uk-UA" dirty="0">
                <a:latin typeface="Georgia" pitchFamily="18" charset="0"/>
              </a:rPr>
              <a:t>двоє випускників </a:t>
            </a:r>
            <a:r>
              <a:rPr lang="uk-UA" dirty="0" err="1">
                <a:latin typeface="Georgia" pitchFamily="18" charset="0"/>
              </a:rPr>
              <a:t>Чортківської</a:t>
            </a:r>
            <a:r>
              <a:rPr lang="uk-UA" dirty="0">
                <a:latin typeface="Georgia" pitchFamily="18" charset="0"/>
              </a:rPr>
              <a:t> ЗОШ І – ІІІ ступенів № 6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310604" y="5960230"/>
            <a:ext cx="267092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Олеся </a:t>
            </a:r>
            <a:r>
              <a:rPr lang="uk-UA" sz="2000" b="1" dirty="0" err="1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Рожанська</a:t>
            </a:r>
            <a:r>
              <a:rPr lang="uk-UA" sz="2000" b="1" dirty="0">
                <a:latin typeface="Georgia" pitchFamily="18" charset="0"/>
              </a:rPr>
              <a:t>,</a:t>
            </a:r>
          </a:p>
          <a:p>
            <a:r>
              <a:rPr lang="uk-UA" sz="2000" b="1" dirty="0">
                <a:latin typeface="Georgia" pitchFamily="18" charset="0"/>
              </a:rPr>
              <a:t> </a:t>
            </a: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математика</a:t>
            </a:r>
            <a:r>
              <a:rPr lang="uk-UA" sz="2000" b="1" dirty="0">
                <a:latin typeface="Georgia" pitchFamily="18" charset="0"/>
              </a:rPr>
              <a:t>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130113" y="6058592"/>
            <a:ext cx="317426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Анастасія </a:t>
            </a:r>
            <a:r>
              <a:rPr lang="uk-UA" sz="2000" b="1" dirty="0" err="1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Гриненко</a:t>
            </a:r>
            <a:r>
              <a:rPr lang="uk-UA" sz="2000" b="1" dirty="0">
                <a:latin typeface="Georgia" pitchFamily="18" charset="0"/>
              </a:rPr>
              <a:t>, </a:t>
            </a:r>
          </a:p>
          <a:p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українська мова</a:t>
            </a:r>
            <a:r>
              <a:rPr lang="uk-UA" sz="2000" b="1" dirty="0">
                <a:latin typeface="Georgia" pitchFamily="18" charset="0"/>
              </a:rPr>
              <a:t>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827"/>
          <a:stretch/>
        </p:blipFill>
        <p:spPr>
          <a:xfrm>
            <a:off x="2384644" y="2269552"/>
            <a:ext cx="2390805" cy="3789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82"/>
          <a:stretch/>
        </p:blipFill>
        <p:spPr>
          <a:xfrm>
            <a:off x="6382998" y="2161227"/>
            <a:ext cx="2412887" cy="4111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46642404"/>
      </p:ext>
    </p:extLst>
  </p:cSld>
  <p:clrMapOvr>
    <a:masterClrMapping/>
  </p:clrMapOvr>
  <p:transition>
    <p:fade thruBlk="1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D9EDC1F3-53BA-4D80-8926-24F820D39452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34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1267" name="Google Shape;180;p22"/>
          <p:cNvSpPr>
            <a:spLocks noChangeArrowheads="1"/>
          </p:cNvSpPr>
          <p:nvPr/>
        </p:nvSpPr>
        <p:spPr bwMode="auto">
          <a:xfrm>
            <a:off x="7858125" y="762000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</a:t>
            </a:r>
            <a:r>
              <a:rPr lang="ru-RU" altLang="uk-UA" sz="2000" b="1" dirty="0">
                <a:latin typeface="Bookman Old Style" pitchFamily="18" charset="0"/>
              </a:rPr>
              <a:t> </a:t>
            </a: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2023</a:t>
            </a:r>
          </a:p>
        </p:txBody>
      </p:sp>
      <p:sp>
        <p:nvSpPr>
          <p:cNvPr id="11268" name="Прямоугольник 8"/>
          <p:cNvSpPr>
            <a:spLocks noChangeArrowheads="1"/>
          </p:cNvSpPr>
          <p:nvPr/>
        </p:nvSpPr>
        <p:spPr bwMode="auto">
          <a:xfrm>
            <a:off x="3429000" y="552450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/>
              <a:t> </a:t>
            </a:r>
          </a:p>
        </p:txBody>
      </p:sp>
      <p:sp>
        <p:nvSpPr>
          <p:cNvPr id="15" name="Google Shape;166;p20"/>
          <p:cNvSpPr txBox="1">
            <a:spLocks/>
          </p:cNvSpPr>
          <p:nvPr/>
        </p:nvSpPr>
        <p:spPr>
          <a:xfrm>
            <a:off x="603328" y="814917"/>
            <a:ext cx="6756400" cy="749300"/>
          </a:xfrm>
          <a:prstGeom prst="rect">
            <a:avLst/>
          </a:prstGeom>
        </p:spPr>
        <p:txBody>
          <a:bodyPr spcFirstLastPara="1" vert="horz" lIns="91440" tIns="45720" rIns="91440" bIns="45720" rtlCol="0" anchor="ctr">
            <a:norm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endParaRPr lang="ru-RU" altLang="uk-UA" sz="1800" dirty="0">
              <a:solidFill>
                <a:srgbClr val="FFFFFF"/>
              </a:solidFill>
              <a:latin typeface="Dosis" charset="0"/>
              <a:cs typeface="Arial" charset="0"/>
              <a:sym typeface="Dosis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03436" y="1757619"/>
            <a:ext cx="59916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постійні повітряні тривоги  </a:t>
            </a:r>
            <a:r>
              <a:rPr lang="uk-UA" dirty="0">
                <a:latin typeface="Georgia" pitchFamily="18" charset="0"/>
              </a:rPr>
              <a:t>(</a:t>
            </a:r>
            <a:r>
              <a:rPr lang="uk-UA" b="1" dirty="0">
                <a:solidFill>
                  <a:srgbClr val="FF0000"/>
                </a:solidFill>
                <a:latin typeface="Georgia" pitchFamily="18" charset="0"/>
              </a:rPr>
              <a:t>500</a:t>
            </a:r>
            <a:r>
              <a:rPr lang="uk-UA" dirty="0">
                <a:latin typeface="Georgia" pitchFamily="18" charset="0"/>
              </a:rPr>
              <a:t> вступників через довготривалі повітряні тривоги не змогли завершити роботи над тестовими завданнями  й проходили НМТ під час додаткових сесій)</a:t>
            </a:r>
          </a:p>
        </p:txBody>
      </p:sp>
      <p:sp>
        <p:nvSpPr>
          <p:cNvPr id="12" name="Google Shape;175;p22"/>
          <p:cNvSpPr txBox="1">
            <a:spLocks noGrp="1"/>
          </p:cNvSpPr>
          <p:nvPr>
            <p:ph type="title"/>
          </p:nvPr>
        </p:nvSpPr>
        <p:spPr>
          <a:xfrm>
            <a:off x="5580112" y="387352"/>
            <a:ext cx="2130376" cy="831849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Barlow" charset="0"/>
              <a:buNone/>
            </a:pPr>
            <a:r>
              <a:rPr lang="ru-RU" altLang="uk-UA" sz="2400" b="1" dirty="0" err="1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Реалії</a:t>
            </a:r>
            <a:r>
              <a:rPr lang="ru-RU" altLang="uk-UA" sz="2400" b="1" dirty="0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37961" y="975783"/>
            <a:ext cx="47820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Труднощі проведення НМТ</a:t>
            </a:r>
            <a:endParaRPr lang="uk-UA" sz="24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6" name="AutoShape 2" descr="Новини Львова: На Львівщині оголосили другу повітряну тривогу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936" y="1564217"/>
            <a:ext cx="2857500" cy="1600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304764" y="3724192"/>
            <a:ext cx="4248472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технічні труднощі, </a:t>
            </a:r>
            <a:r>
              <a:rPr lang="uk-UA" dirty="0">
                <a:latin typeface="Georgia" pitchFamily="18" charset="0"/>
              </a:rPr>
              <a:t>що виникали під час тестувань (зокрема, постійні </a:t>
            </a:r>
            <a:r>
              <a:rPr lang="uk-UA" dirty="0" err="1">
                <a:latin typeface="Georgia" pitchFamily="18" charset="0"/>
              </a:rPr>
              <a:t>хакерські</a:t>
            </a:r>
            <a:r>
              <a:rPr lang="uk-UA" dirty="0">
                <a:latin typeface="Georgia" pitchFamily="18" charset="0"/>
              </a:rPr>
              <a:t> атаки призводили до технічних збоїв у роботі </a:t>
            </a:r>
            <a:r>
              <a:rPr lang="uk-UA" dirty="0" err="1">
                <a:latin typeface="Georgia" pitchFamily="18" charset="0"/>
              </a:rPr>
              <a:t>онлайнового</a:t>
            </a:r>
            <a:r>
              <a:rPr lang="uk-UA" dirty="0">
                <a:latin typeface="Georgia" pitchFamily="18" charset="0"/>
              </a:rPr>
              <a:t> сервісу: не вдавалося відразу зайти, система не завжди видавала коректні зображення, потрібно було часто перезавантажувати </a:t>
            </a:r>
            <a:r>
              <a:rPr lang="uk-UA" dirty="0" err="1">
                <a:latin typeface="Georgia" pitchFamily="18" charset="0"/>
              </a:rPr>
              <a:t>тестувальник</a:t>
            </a:r>
            <a:r>
              <a:rPr lang="uk-UA" dirty="0">
                <a:latin typeface="Georgia" pitchFamily="18" charset="0"/>
              </a:rPr>
              <a:t>).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596" y="3724192"/>
            <a:ext cx="3251890" cy="20641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7736699"/>
      </p:ext>
    </p:extLst>
  </p:cSld>
  <p:clrMapOvr>
    <a:masterClrMapping/>
  </p:clrMapOvr>
  <p:transition>
    <p:fade thruBlk="1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D9EDC1F3-53BA-4D80-8926-24F820D39452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35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1267" name="Google Shape;180;p22"/>
          <p:cNvSpPr>
            <a:spLocks noChangeArrowheads="1"/>
          </p:cNvSpPr>
          <p:nvPr/>
        </p:nvSpPr>
        <p:spPr bwMode="auto">
          <a:xfrm>
            <a:off x="7858125" y="762000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</a:t>
            </a:r>
            <a:r>
              <a:rPr lang="ru-RU" altLang="uk-UA" sz="2000" b="1" dirty="0">
                <a:latin typeface="Bookman Old Style" pitchFamily="18" charset="0"/>
              </a:rPr>
              <a:t> </a:t>
            </a: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2023</a:t>
            </a:r>
          </a:p>
        </p:txBody>
      </p:sp>
      <p:sp>
        <p:nvSpPr>
          <p:cNvPr id="15" name="Google Shape;166;p20"/>
          <p:cNvSpPr txBox="1">
            <a:spLocks/>
          </p:cNvSpPr>
          <p:nvPr/>
        </p:nvSpPr>
        <p:spPr>
          <a:xfrm>
            <a:off x="603328" y="814917"/>
            <a:ext cx="6756400" cy="749300"/>
          </a:xfrm>
          <a:prstGeom prst="rect">
            <a:avLst/>
          </a:prstGeom>
        </p:spPr>
        <p:txBody>
          <a:bodyPr spcFirstLastPara="1" vert="horz" lIns="91440" tIns="45720" rIns="91440" bIns="45720" rtlCol="0" anchor="ctr">
            <a:norm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pPr>
              <a:spcBef>
                <a:spcPct val="0"/>
              </a:spcBef>
              <a:spcAft>
                <a:spcPct val="0"/>
              </a:spcAft>
            </a:pPr>
            <a:endParaRPr lang="ru-RU" altLang="uk-UA" sz="1800" dirty="0">
              <a:solidFill>
                <a:srgbClr val="FFFFFF"/>
              </a:solidFill>
              <a:latin typeface="Dosis" charset="0"/>
              <a:cs typeface="Arial" charset="0"/>
              <a:sym typeface="Dosis" charset="0"/>
            </a:endParaRPr>
          </a:p>
        </p:txBody>
      </p:sp>
      <p:sp>
        <p:nvSpPr>
          <p:cNvPr id="12" name="Google Shape;175;p22"/>
          <p:cNvSpPr txBox="1">
            <a:spLocks noGrp="1"/>
          </p:cNvSpPr>
          <p:nvPr>
            <p:ph type="title"/>
          </p:nvPr>
        </p:nvSpPr>
        <p:spPr>
          <a:xfrm>
            <a:off x="5580112" y="387352"/>
            <a:ext cx="2130376" cy="831849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FFFFFF"/>
              </a:buClr>
              <a:buFont typeface="Barlow" charset="0"/>
              <a:buNone/>
            </a:pPr>
            <a:r>
              <a:rPr lang="ru-RU" altLang="uk-UA" sz="2400" b="1" dirty="0" err="1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Реалії</a:t>
            </a:r>
            <a:r>
              <a:rPr lang="ru-RU" altLang="uk-UA" sz="2400" b="1" dirty="0">
                <a:solidFill>
                  <a:srgbClr val="FFFFFF"/>
                </a:solidFill>
                <a:latin typeface="Bookman Old Style" pitchFamily="18" charset="0"/>
                <a:cs typeface="Arial" charset="0"/>
                <a:sym typeface="Barlow" charset="0"/>
              </a:rPr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37961" y="975783"/>
            <a:ext cx="47820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400" b="1" dirty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Труднощі проведення НМТ</a:t>
            </a:r>
            <a:endParaRPr lang="uk-UA" sz="24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87624" y="1772816"/>
            <a:ext cx="76418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uk-UA" b="1" dirty="0">
                <a:solidFill>
                  <a:srgbClr val="FF0000"/>
                </a:solidFill>
                <a:latin typeface="Georgia" pitchFamily="18" charset="0"/>
              </a:rPr>
              <a:t>Порушення правил проходження тестів  </a:t>
            </a:r>
            <a:r>
              <a:rPr lang="uk-UA" dirty="0">
                <a:latin typeface="Georgia" pitchFamily="18" charset="0"/>
              </a:rPr>
              <a:t>(за весь період проведення основних сесій на вимогу працівників ТЕЦ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b="1" dirty="0">
                <a:solidFill>
                  <a:srgbClr val="FF0000"/>
                </a:solidFill>
                <a:latin typeface="Georgia" pitchFamily="18" charset="0"/>
              </a:rPr>
              <a:t>77</a:t>
            </a:r>
            <a:r>
              <a:rPr lang="uk-UA" dirty="0">
                <a:latin typeface="Georgia" pitchFamily="18" charset="0"/>
              </a:rPr>
              <a:t> учасників залишили ТЕЦ через використання під час тестування мобільних телефонів,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b="1" dirty="0">
                <a:solidFill>
                  <a:srgbClr val="FF0000"/>
                </a:solidFill>
                <a:latin typeface="Georgia" pitchFamily="18" charset="0"/>
              </a:rPr>
              <a:t>6</a:t>
            </a:r>
            <a:r>
              <a:rPr lang="uk-UA" dirty="0">
                <a:latin typeface="Georgia" pitchFamily="18" charset="0"/>
              </a:rPr>
              <a:t> – через використання рукописних або друкованих матеріалів,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dirty="0">
                <a:solidFill>
                  <a:srgbClr val="FF0000"/>
                </a:solidFill>
                <a:latin typeface="Georgia" pitchFamily="18" charset="0"/>
              </a:rPr>
              <a:t>5</a:t>
            </a:r>
            <a:r>
              <a:rPr lang="uk-UA" dirty="0">
                <a:latin typeface="Georgia" pitchFamily="18" charset="0"/>
              </a:rPr>
              <a:t> – за невиконання вимог і вказівок щодо процедури проходження НМТ,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uk-UA" dirty="0">
                <a:solidFill>
                  <a:srgbClr val="FF0000"/>
                </a:solidFill>
                <a:latin typeface="Georgia" pitchFamily="18" charset="0"/>
              </a:rPr>
              <a:t>1</a:t>
            </a:r>
            <a:r>
              <a:rPr lang="uk-UA" dirty="0">
                <a:latin typeface="Georgia" pitchFamily="18" charset="0"/>
              </a:rPr>
              <a:t> – за використання мережі </a:t>
            </a:r>
            <a:r>
              <a:rPr lang="uk-UA" dirty="0" err="1">
                <a:latin typeface="Georgia" pitchFamily="18" charset="0"/>
              </a:rPr>
              <a:t>інтернет</a:t>
            </a:r>
            <a:r>
              <a:rPr lang="uk-UA" dirty="0">
                <a:latin typeface="Georgia" pitchFamily="18" charset="0"/>
              </a:rPr>
              <a:t>.</a:t>
            </a:r>
          </a:p>
        </p:txBody>
      </p:sp>
      <p:sp>
        <p:nvSpPr>
          <p:cNvPr id="2" name="AutoShape 2" descr="НМТ 2023 – що буде за списування на тесті, чи можна за це отримати  покарання - ZN.u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328" y="4529571"/>
            <a:ext cx="2825672" cy="17936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760348" y="4127713"/>
            <a:ext cx="500404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b="1" dirty="0">
              <a:solidFill>
                <a:srgbClr val="FF0000"/>
              </a:solidFill>
              <a:latin typeface="Georgia" pitchFamily="18" charset="0"/>
            </a:endParaRPr>
          </a:p>
          <a:p>
            <a:r>
              <a:rPr lang="uk-UA" dirty="0">
                <a:latin typeface="Georgia" pitchFamily="18" charset="0"/>
              </a:rPr>
              <a:t>Мав місце випадок проходження тестування іншою особою замість учасника, який у цей час перебував в екзаменаційному центрі.  </a:t>
            </a:r>
            <a:r>
              <a:rPr lang="uk-UA" dirty="0" err="1">
                <a:latin typeface="Georgia" pitchFamily="18" charset="0"/>
              </a:rPr>
              <a:t>ІР-адреси</a:t>
            </a:r>
            <a:r>
              <a:rPr lang="uk-UA" dirty="0">
                <a:latin typeface="Georgia" pitchFamily="18" charset="0"/>
              </a:rPr>
              <a:t>, з яких здійснювали входи до системи тестування ззовні,  було встановлено, тож результати цієї особи анульовано.</a:t>
            </a:r>
            <a:endParaRPr lang="uk-UA" b="1" dirty="0">
              <a:solidFill>
                <a:srgbClr val="FF0000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808196"/>
      </p:ext>
    </p:extLst>
  </p:cSld>
  <p:clrMapOvr>
    <a:masterClrMapping/>
  </p:clrMapOvr>
  <p:transition>
    <p:fade thruBlk="1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D9EDC1F3-53BA-4D80-8926-24F820D39452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36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1267" name="Google Shape;180;p22"/>
          <p:cNvSpPr>
            <a:spLocks noChangeArrowheads="1"/>
          </p:cNvSpPr>
          <p:nvPr/>
        </p:nvSpPr>
        <p:spPr bwMode="auto">
          <a:xfrm>
            <a:off x="7858125" y="762000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</a:t>
            </a:r>
            <a:r>
              <a:rPr lang="ru-RU" altLang="uk-UA" sz="2000" b="1" dirty="0">
                <a:latin typeface="Bookman Old Style" pitchFamily="18" charset="0"/>
              </a:rPr>
              <a:t> </a:t>
            </a: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2023</a:t>
            </a:r>
          </a:p>
        </p:txBody>
      </p:sp>
      <p:sp>
        <p:nvSpPr>
          <p:cNvPr id="11268" name="Прямоугольник 8"/>
          <p:cNvSpPr>
            <a:spLocks noChangeArrowheads="1"/>
          </p:cNvSpPr>
          <p:nvPr/>
        </p:nvSpPr>
        <p:spPr bwMode="auto">
          <a:xfrm>
            <a:off x="3429000" y="552450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/>
              <a:t> </a:t>
            </a:r>
          </a:p>
        </p:txBody>
      </p:sp>
      <p:sp>
        <p:nvSpPr>
          <p:cNvPr id="11270" name="Заголовок 5"/>
          <p:cNvSpPr txBox="1">
            <a:spLocks noGrp="1"/>
          </p:cNvSpPr>
          <p:nvPr>
            <p:ph type="title"/>
          </p:nvPr>
        </p:nvSpPr>
        <p:spPr>
          <a:xfrm>
            <a:off x="5445125" y="438150"/>
            <a:ext cx="2413000" cy="1075267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uk-UA" altLang="uk-UA" sz="24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Перспективи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506909" y="1554282"/>
            <a:ext cx="285402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НМТ – </a:t>
            </a:r>
            <a:r>
              <a:rPr lang="uk-UA" altLang="uk-UA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2024</a:t>
            </a: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 </a:t>
            </a:r>
            <a:endParaRPr lang="uk-UA" sz="2000" b="1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697946" y="1554282"/>
            <a:ext cx="2286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НМТ - </a:t>
            </a:r>
            <a:r>
              <a:rPr lang="uk-UA" altLang="uk-UA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2025</a:t>
            </a:r>
            <a:endParaRPr lang="uk-UA" altLang="uk-UA" sz="2000" b="1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46800" y="63095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b="1" i="1" dirty="0">
                <a:latin typeface="Georgia" pitchFamily="18" charset="0"/>
              </a:rPr>
              <a:t>Заступник </a:t>
            </a:r>
            <a:r>
              <a:rPr lang="ru-RU" b="1" i="1" dirty="0" err="1">
                <a:latin typeface="Georgia" pitchFamily="18" charset="0"/>
              </a:rPr>
              <a:t>міністра</a:t>
            </a:r>
            <a:r>
              <a:rPr lang="ru-RU" b="1" i="1" dirty="0">
                <a:latin typeface="Georgia" pitchFamily="18" charset="0"/>
              </a:rPr>
              <a:t> </a:t>
            </a:r>
            <a:r>
              <a:rPr lang="ru-RU" b="1" i="1" dirty="0" err="1">
                <a:latin typeface="Georgia" pitchFamily="18" charset="0"/>
              </a:rPr>
              <a:t>освіти</a:t>
            </a:r>
            <a:r>
              <a:rPr lang="ru-RU" b="1" i="1" dirty="0">
                <a:latin typeface="Georgia" pitchFamily="18" charset="0"/>
              </a:rPr>
              <a:t> і науки </a:t>
            </a:r>
            <a:r>
              <a:rPr lang="ru-RU" b="1" i="1" dirty="0" err="1">
                <a:latin typeface="Georgia" pitchFamily="18" charset="0"/>
              </a:rPr>
              <a:t>України</a:t>
            </a:r>
            <a:r>
              <a:rPr lang="ru-RU" b="1" i="1" dirty="0">
                <a:latin typeface="Georgia" pitchFamily="18" charset="0"/>
              </a:rPr>
              <a:t> </a:t>
            </a:r>
            <a:r>
              <a:rPr lang="ru-RU" b="1" i="1" dirty="0">
                <a:solidFill>
                  <a:srgbClr val="C00000"/>
                </a:solidFill>
                <a:latin typeface="Georgia" pitchFamily="18" charset="0"/>
              </a:rPr>
              <a:t>Михайло </a:t>
            </a:r>
            <a:r>
              <a:rPr lang="ru-RU" b="1" i="1" dirty="0" err="1">
                <a:solidFill>
                  <a:srgbClr val="C00000"/>
                </a:solidFill>
                <a:latin typeface="Georgia" pitchFamily="18" charset="0"/>
              </a:rPr>
              <a:t>Винницький</a:t>
            </a:r>
            <a:r>
              <a:rPr lang="ru-RU" b="1" i="1" dirty="0">
                <a:latin typeface="Georgia" pitchFamily="18" charset="0"/>
              </a:rPr>
              <a:t>, «</a:t>
            </a:r>
            <a:r>
              <a:rPr lang="ru-RU" b="1" i="1" dirty="0" err="1">
                <a:latin typeface="Georgia" pitchFamily="18" charset="0"/>
              </a:rPr>
              <a:t>Факти</a:t>
            </a:r>
            <a:r>
              <a:rPr lang="ru-RU" b="1" i="1" dirty="0">
                <a:latin typeface="Georgia" pitchFamily="18" charset="0"/>
              </a:rPr>
              <a:t>».</a:t>
            </a:r>
            <a:endParaRPr lang="uk-UA" b="1" i="1" dirty="0">
              <a:latin typeface="Georgia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7922" y="194926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Навчальні предмети (</a:t>
            </a:r>
            <a:r>
              <a:rPr lang="uk-UA" altLang="uk-UA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4</a:t>
            </a: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):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841537" y="1970107"/>
            <a:ext cx="39604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Навчальні предмети (</a:t>
            </a:r>
            <a:r>
              <a:rPr lang="uk-UA" altLang="uk-UA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5</a:t>
            </a: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):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946800" y="2212918"/>
            <a:ext cx="341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2000" b="1" u="sng" dirty="0" err="1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обов</a:t>
            </a:r>
            <a:r>
              <a:rPr lang="en-US" altLang="uk-UA" sz="2000" b="1" u="sng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’</a:t>
            </a:r>
            <a:r>
              <a:rPr lang="uk-UA" altLang="uk-UA" sz="2000" b="1" u="sng" dirty="0" err="1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язкові</a:t>
            </a: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 (</a:t>
            </a:r>
            <a:r>
              <a:rPr lang="uk-UA" altLang="uk-UA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3</a:t>
            </a: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):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260677" y="2220391"/>
            <a:ext cx="341413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2000" b="1" u="sng" dirty="0" err="1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обов</a:t>
            </a:r>
            <a:r>
              <a:rPr lang="en-US" altLang="uk-UA" sz="2000" b="1" u="sng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’</a:t>
            </a:r>
            <a:r>
              <a:rPr lang="uk-UA" altLang="uk-UA" sz="2000" b="1" u="sng" dirty="0" err="1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язкові</a:t>
            </a: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 (</a:t>
            </a:r>
            <a:r>
              <a:rPr lang="uk-UA" altLang="uk-UA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3</a:t>
            </a: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):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39552" y="2612636"/>
            <a:ext cx="3995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uk-UA" altLang="uk-UA" sz="24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 українська мова, </a:t>
            </a:r>
          </a:p>
          <a:p>
            <a:pPr marL="285750" indent="-28575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uk-UA" altLang="uk-UA" sz="24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математика,</a:t>
            </a:r>
          </a:p>
          <a:p>
            <a:pPr marL="285750" indent="-285750">
              <a:buClr>
                <a:schemeClr val="accent3">
                  <a:lumMod val="50000"/>
                </a:schemeClr>
              </a:buClr>
              <a:buFont typeface="Wingdings" panose="05000000000000000000" pitchFamily="2" charset="2"/>
              <a:buChar char="Ø"/>
              <a:defRPr/>
            </a:pPr>
            <a:r>
              <a:rPr lang="uk-UA" altLang="uk-UA" sz="2400" b="1" i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історія України?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699912" y="3738271"/>
            <a:ext cx="316053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2000" b="1" u="sng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предмет на вибір </a:t>
            </a: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(</a:t>
            </a:r>
            <a:r>
              <a:rPr lang="uk-UA" altLang="uk-UA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1</a:t>
            </a: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):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5255124" y="2648427"/>
            <a:ext cx="354685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2000" b="1" u="sng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предмети на вибір </a:t>
            </a: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(</a:t>
            </a:r>
            <a:r>
              <a:rPr lang="uk-UA" altLang="uk-UA" sz="2000" b="1" dirty="0">
                <a:solidFill>
                  <a:schemeClr val="accent2">
                    <a:lumMod val="75000"/>
                  </a:schemeClr>
                </a:solidFill>
                <a:latin typeface="Bookman Old Style" panose="02050604050505020204" pitchFamily="18" charset="0"/>
              </a:rPr>
              <a:t>2</a:t>
            </a: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):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540977" y="4128989"/>
            <a:ext cx="3762109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ü"/>
            </a:pPr>
            <a:r>
              <a:rPr lang="uk-UA" altLang="uk-UA" sz="2400" b="1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іноземна мова </a:t>
            </a:r>
            <a:r>
              <a:rPr lang="uk-UA" altLang="uk-UA" b="1" i="1" dirty="0">
                <a:solidFill>
                  <a:schemeClr val="accent2">
                    <a:lumMod val="50000"/>
                  </a:schemeClr>
                </a:solidFill>
                <a:latin typeface="Georgia" panose="02040502050405020303" pitchFamily="18" charset="0"/>
              </a:rPr>
              <a:t>(англійська, німецька, французька, іспанська)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altLang="uk-UA" sz="2400" b="1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біологія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altLang="uk-UA" sz="2400" b="1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хімія</a:t>
            </a:r>
          </a:p>
          <a:p>
            <a:pPr marL="457200" indent="-457200">
              <a:buFont typeface="Wingdings" pitchFamily="2" charset="2"/>
              <a:buChar char="ü"/>
            </a:pPr>
            <a:r>
              <a:rPr lang="uk-UA" altLang="uk-UA" sz="2400" b="1" dirty="0">
                <a:solidFill>
                  <a:srgbClr val="C0504D">
                    <a:lumMod val="75000"/>
                  </a:srgbClr>
                </a:solidFill>
                <a:latin typeface="Georgia" panose="02040502050405020303" pitchFamily="18" charset="0"/>
              </a:rPr>
              <a:t>фізика</a:t>
            </a:r>
          </a:p>
          <a:p>
            <a:pPr marL="457200" indent="-457200">
              <a:buFont typeface="Wingdings" pitchFamily="2" charset="2"/>
              <a:buChar char="ü"/>
            </a:pPr>
            <a:endParaRPr lang="uk-UA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254411" y="3390324"/>
            <a:ext cx="36997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000" b="1" dirty="0" err="1">
                <a:latin typeface="Georgia" pitchFamily="18" charset="0"/>
              </a:rPr>
              <a:t>Тестування</a:t>
            </a:r>
            <a:r>
              <a:rPr lang="ru-RU" sz="2000" b="1" dirty="0">
                <a:latin typeface="Georgia" pitchFamily="18" charset="0"/>
              </a:rPr>
              <a:t> </a:t>
            </a:r>
            <a:r>
              <a:rPr lang="ru-RU" sz="2000" b="1" dirty="0" err="1">
                <a:latin typeface="Georgia" pitchFamily="18" charset="0"/>
              </a:rPr>
              <a:t>триватиме</a:t>
            </a:r>
            <a:r>
              <a:rPr lang="ru-RU" sz="2000" b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sz="2000" b="1" dirty="0" err="1">
                <a:solidFill>
                  <a:srgbClr val="FF0000"/>
                </a:solidFill>
                <a:latin typeface="Georgia" pitchFamily="18" charset="0"/>
              </a:rPr>
              <a:t>чотири</a:t>
            </a:r>
            <a:r>
              <a:rPr lang="ru-RU" sz="2000" b="1" dirty="0">
                <a:solidFill>
                  <a:srgbClr val="FF0000"/>
                </a:solidFill>
                <a:latin typeface="Georgia" pitchFamily="18" charset="0"/>
              </a:rPr>
              <a:t> </a:t>
            </a:r>
            <a:r>
              <a:rPr lang="ru-RU" sz="2000" b="1" dirty="0" err="1">
                <a:latin typeface="Georgia" pitchFamily="18" charset="0"/>
              </a:rPr>
              <a:t>години</a:t>
            </a:r>
            <a:r>
              <a:rPr lang="ru-RU" sz="2000" b="1" dirty="0">
                <a:latin typeface="Georgia" pitchFamily="18" charset="0"/>
              </a:rPr>
              <a:t> з </a:t>
            </a:r>
            <a:r>
              <a:rPr lang="ru-RU" sz="2000" b="1" dirty="0" err="1">
                <a:latin typeface="Georgia" pitchFamily="18" charset="0"/>
              </a:rPr>
              <a:t>перервою</a:t>
            </a:r>
            <a:r>
              <a:rPr lang="ru-RU" sz="2000" b="1" dirty="0">
                <a:latin typeface="Georgia" pitchFamily="18" charset="0"/>
              </a:rPr>
              <a:t>. </a:t>
            </a:r>
            <a:endParaRPr lang="uk-UA" sz="2000" b="1" dirty="0">
              <a:latin typeface="Georgia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488" y="4532391"/>
            <a:ext cx="3943939" cy="2215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20213082"/>
      </p:ext>
    </p:extLst>
  </p:cSld>
  <p:clrMapOvr>
    <a:masterClrMapping/>
  </p:clrMapOvr>
  <p:transition>
    <p:fade thruBlk="1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uk-UA" sz="32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Думки вголос…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2636912"/>
            <a:ext cx="8229600" cy="3517851"/>
          </a:xfrm>
        </p:spPr>
        <p:txBody>
          <a:bodyPr/>
          <a:lstStyle/>
          <a:p>
            <a:r>
              <a:rPr lang="uk-UA" b="1" i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Будь-хто, старанно навчаючись багато часу і готуючись, буквально приречений на успіх </a:t>
            </a:r>
            <a:r>
              <a:rPr lang="uk-UA" b="1" i="1" dirty="0">
                <a:solidFill>
                  <a:srgbClr val="C00000"/>
                </a:solidFill>
                <a:latin typeface="Bookman Old Style" pitchFamily="18" charset="0"/>
              </a:rPr>
              <a:t>на НМТ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218" y="0"/>
            <a:ext cx="2651787" cy="19888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26813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274638"/>
            <a:ext cx="5987008" cy="1143000"/>
          </a:xfrm>
        </p:spPr>
        <p:txBody>
          <a:bodyPr>
            <a:noAutofit/>
          </a:bodyPr>
          <a:lstStyle/>
          <a:p>
            <a:pPr algn="r"/>
            <a:r>
              <a:rPr lang="uk-UA" sz="36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Обдаровані діти – майбутній цвіт нації!</a:t>
            </a: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" y="476672"/>
            <a:ext cx="26670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15616" y="5373216"/>
            <a:ext cx="748883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«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Віддай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людині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крихітку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себе,</a:t>
            </a:r>
          </a:p>
          <a:p>
            <a:pPr algn="r"/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 за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це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душа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наповнюється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світлом</a:t>
            </a:r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»</a:t>
            </a:r>
          </a:p>
          <a:p>
            <a:pPr algn="r"/>
            <a:r>
              <a:rPr lang="ru-RU" sz="2000" b="1" i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Л.Костенко</a:t>
            </a:r>
            <a:endParaRPr lang="ru-RU" sz="2000" b="1" i="1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3568" y="2343216"/>
            <a:ext cx="828092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Georgia" pitchFamily="18" charset="0"/>
              </a:rPr>
              <a:t>Наказ управління освіти, молоді та спорту </a:t>
            </a:r>
            <a:r>
              <a:rPr lang="uk-UA" dirty="0" err="1">
                <a:latin typeface="Georgia" pitchFamily="18" charset="0"/>
              </a:rPr>
              <a:t>Чортківської</a:t>
            </a:r>
            <a:r>
              <a:rPr lang="uk-UA" dirty="0">
                <a:latin typeface="Georgia" pitchFamily="18" charset="0"/>
              </a:rPr>
              <a:t> міської ради від 06 березня 2023 року  № </a:t>
            </a:r>
            <a:r>
              <a:rPr lang="uk-UA" u="sng" dirty="0">
                <a:latin typeface="Georgia" pitchFamily="18" charset="0"/>
              </a:rPr>
              <a:t>36</a:t>
            </a:r>
            <a:r>
              <a:rPr lang="uk-UA" dirty="0">
                <a:latin typeface="Georgia" pitchFamily="18" charset="0"/>
              </a:rPr>
              <a:t>-од «</a:t>
            </a:r>
            <a:r>
              <a:rPr lang="uk-UA" b="1" i="1" dirty="0">
                <a:latin typeface="Georgia" pitchFamily="18" charset="0"/>
              </a:rPr>
              <a:t>Про підсумки проведення І, ІІ етапів Всеукраїнських учнівських олімпіад із навчальних предметів у 2022/2023 н. р.»</a:t>
            </a:r>
            <a:endParaRPr lang="uk-UA" dirty="0">
              <a:latin typeface="Georgia" pitchFamily="18" charset="0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899592" y="3684641"/>
            <a:ext cx="7848872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uk-UA" dirty="0">
                <a:latin typeface="Georgia" pitchFamily="18" charset="0"/>
              </a:rPr>
              <a:t>Наказ управління освіти, молоді та спорту </a:t>
            </a:r>
            <a:r>
              <a:rPr lang="uk-UA" dirty="0" err="1">
                <a:latin typeface="Georgia" pitchFamily="18" charset="0"/>
              </a:rPr>
              <a:t>Чортківської</a:t>
            </a:r>
            <a:r>
              <a:rPr lang="uk-UA" dirty="0">
                <a:latin typeface="Georgia" pitchFamily="18" charset="0"/>
              </a:rPr>
              <a:t> міської ради від 16 лютого 2023 року  № </a:t>
            </a:r>
            <a:r>
              <a:rPr lang="uk-UA" u="sng" dirty="0">
                <a:latin typeface="Georgia" pitchFamily="18" charset="0"/>
              </a:rPr>
              <a:t>23</a:t>
            </a:r>
            <a:r>
              <a:rPr lang="uk-UA" dirty="0">
                <a:latin typeface="Georgia" pitchFamily="18" charset="0"/>
              </a:rPr>
              <a:t>-од  </a:t>
            </a:r>
            <a:r>
              <a:rPr kumimoji="0" lang="uk-UA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Про підсумки проведення I – II  етапів ХIІІ Міжнародного мовно-літературного </a:t>
            </a:r>
            <a:endParaRPr kumimoji="0" lang="uk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конкурсу учнівської та студентської молоді </a:t>
            </a:r>
            <a:r>
              <a:rPr lang="uk-UA" dirty="0">
                <a:latin typeface="Georgia" pitchFamily="18" charset="0"/>
                <a:cs typeface="Arial" pitchFamily="34" charset="0"/>
              </a:rPr>
              <a:t> </a:t>
            </a:r>
            <a:r>
              <a:rPr kumimoji="0" lang="uk-UA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імені  Тараса Шевченка</a:t>
            </a:r>
            <a:r>
              <a:rPr lang="uk-UA" dirty="0">
                <a:latin typeface="Georgia" pitchFamily="18" charset="0"/>
                <a:cs typeface="Arial" pitchFamily="34" charset="0"/>
              </a:rPr>
              <a:t> </a:t>
            </a:r>
            <a:r>
              <a:rPr kumimoji="0" lang="uk-UA" b="1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Georgia" pitchFamily="18" charset="0"/>
                <a:ea typeface="Times New Roman" pitchFamily="18" charset="0"/>
                <a:cs typeface="Arial" pitchFamily="34" charset="0"/>
              </a:rPr>
              <a:t>у 2022/2023 навчальному році</a:t>
            </a:r>
            <a:endParaRPr kumimoji="0" lang="uk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Georgia" pitchFamily="18" charset="0"/>
              <a:cs typeface="Arial" pitchFamily="34" charset="0"/>
            </a:endParaRPr>
          </a:p>
        </p:txBody>
      </p:sp>
      <p:sp>
        <p:nvSpPr>
          <p:cNvPr id="9" name="Солнце 8">
            <a:hlinkClick r:id="rId3" action="ppaction://hlinkfile"/>
          </p:cNvPr>
          <p:cNvSpPr/>
          <p:nvPr/>
        </p:nvSpPr>
        <p:spPr>
          <a:xfrm>
            <a:off x="251519" y="2780928"/>
            <a:ext cx="432047" cy="576064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197" name="Picture 5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308" y="4156390"/>
            <a:ext cx="536259" cy="5872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16515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77238" y="8057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Банк обдарованих дітей 2022-2023 навчальний рік</a:t>
            </a:r>
            <a:endParaRPr lang="uk-UA" sz="2400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7384634"/>
              </p:ext>
            </p:extLst>
          </p:nvPr>
        </p:nvGraphicFramePr>
        <p:xfrm>
          <a:off x="143000" y="480810"/>
          <a:ext cx="9001000" cy="605942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30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ПІП дитини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Клас/Назва навчального закладу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Учитель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9725"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 rowSpan="7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КАНЮК Тетяна Вікторівна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учениця 8 класу </a:t>
                      </a:r>
                      <a:r>
                        <a:rPr lang="uk-UA" sz="1400" dirty="0" err="1">
                          <a:effectLst/>
                        </a:rPr>
                        <a:t>Чортківської</a:t>
                      </a:r>
                      <a:r>
                        <a:rPr lang="uk-UA" sz="1400" dirty="0">
                          <a:effectLst/>
                        </a:rPr>
                        <a:t> гімназії  імені Маркіяна Шашкевича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ДИПЛОМ І ступеня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з географії</a:t>
                      </a:r>
                      <a:endParaRPr lang="uk-UA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</a:rPr>
                        <a:t>Присунько</a:t>
                      </a:r>
                      <a:r>
                        <a:rPr lang="uk-UA" sz="1200" dirty="0">
                          <a:effectLst/>
                        </a:rPr>
                        <a:t> Любов Олексіївна </a:t>
                      </a:r>
                      <a:endParaRPr lang="uk-UA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70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ДИПЛОМ І ступеня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з української мови та літератури</a:t>
                      </a:r>
                      <a:endParaRPr lang="uk-UA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Побуринна Ірина Зіновіївна (3),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Оголь Галина Ярославівна (4)</a:t>
                      </a:r>
                      <a:endParaRPr lang="uk-UA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70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ДИПЛОМ ІІІ ступеня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з біології</a:t>
                      </a:r>
                      <a:endParaRPr lang="uk-UA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Богданець Наталія Лаврівна (2)</a:t>
                      </a:r>
                      <a:endParaRPr lang="uk-UA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70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ДИПЛОМ ІІІ ступеня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з математики</a:t>
                      </a:r>
                      <a:endParaRPr lang="uk-UA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Дригуш Ярослава Володимирівна (2)</a:t>
                      </a:r>
                      <a:endParaRPr lang="uk-UA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2421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70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ДИПЛОМ ІІІ ступеня </a:t>
                      </a:r>
                    </a:p>
                    <a:p>
                      <a:pPr marL="1670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з фізики</a:t>
                      </a:r>
                      <a:endParaRPr lang="uk-UA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Білик Наталія Михайлівна (2) </a:t>
                      </a:r>
                      <a:endParaRPr lang="uk-UA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70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7625" marR="47625" indent="190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ДИПЛОМ ІІІ ступеня ХІІІ Міжнародного літературного конкурсу учнівської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та студентської молоді імені Тараса Шевченка</a:t>
                      </a:r>
                      <a:endParaRPr lang="uk-UA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Побуринна Ірина Зіновіївна</a:t>
                      </a:r>
                      <a:endParaRPr lang="uk-UA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36049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rgbClr val="FF0000"/>
                          </a:solidFill>
                          <a:effectLst/>
                        </a:rPr>
                        <a:t>ДИПЛОМ ІІІ ступеня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rgbClr val="FF0000"/>
                          </a:solidFill>
                          <a:effectLst/>
                        </a:rPr>
                        <a:t>в І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V</a:t>
                      </a:r>
                      <a:r>
                        <a:rPr lang="uk-UA" sz="1200" b="1" dirty="0">
                          <a:solidFill>
                            <a:srgbClr val="FF0000"/>
                          </a:solidFill>
                          <a:effectLst/>
                        </a:rPr>
                        <a:t> етапі Всеукраїнської олімпіади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rgbClr val="FF0000"/>
                          </a:solidFill>
                          <a:effectLst/>
                        </a:rPr>
                        <a:t>з української мови та літератури </a:t>
                      </a:r>
                      <a:endParaRPr lang="uk-UA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Побуринна Ірина Зіновіївна,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Оголь Галина Ярославівна</a:t>
                      </a:r>
                      <a:endParaRPr lang="uk-UA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36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rgbClr val="FF0000"/>
                          </a:solidFill>
                          <a:effectLst/>
                        </a:rPr>
                        <a:t>ДИПЛОМ ІІІ ступеня 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rgbClr val="FF0000"/>
                          </a:solidFill>
                          <a:effectLst/>
                        </a:rPr>
                        <a:t>в І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V</a:t>
                      </a:r>
                      <a:r>
                        <a:rPr lang="uk-UA" sz="1200" b="1" dirty="0">
                          <a:solidFill>
                            <a:srgbClr val="FF0000"/>
                          </a:solidFill>
                          <a:effectLst/>
                        </a:rPr>
                        <a:t> етапі Всеукраїнської олімпіади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rgbClr val="FF0000"/>
                          </a:solidFill>
                          <a:effectLst/>
                        </a:rPr>
                        <a:t>з географії</a:t>
                      </a:r>
                      <a:endParaRPr lang="uk-UA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Присунько Любов Олексіївна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>
                          <a:effectLst/>
                        </a:rPr>
                        <a:t> </a:t>
                      </a:r>
                      <a:endParaRPr lang="uk-UA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6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rgbClr val="FF0000"/>
                          </a:solidFill>
                          <a:effectLst/>
                        </a:rPr>
                        <a:t>ДИПЛОМ ІІІ ступеня  </a:t>
                      </a:r>
                    </a:p>
                    <a:p>
                      <a:pPr marL="47625" marR="47625" indent="190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b="1" dirty="0">
                          <a:solidFill>
                            <a:srgbClr val="FF0000"/>
                          </a:solidFill>
                          <a:effectLst/>
                        </a:rPr>
                        <a:t>в І</a:t>
                      </a: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</a:rPr>
                        <a:t>V</a:t>
                      </a:r>
                      <a:r>
                        <a:rPr lang="uk-UA" sz="1200" b="1" dirty="0">
                          <a:solidFill>
                            <a:srgbClr val="FF0000"/>
                          </a:solidFill>
                          <a:effectLst/>
                        </a:rPr>
                        <a:t> етапі ХІІІ Міжнародного літературного конкурсу  імені Тараса Шевченка</a:t>
                      </a:r>
                      <a:endParaRPr lang="uk-UA" sz="12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 err="1">
                          <a:effectLst/>
                        </a:rPr>
                        <a:t>Побуринна</a:t>
                      </a:r>
                      <a:r>
                        <a:rPr lang="uk-UA" sz="1200" dirty="0">
                          <a:effectLst/>
                        </a:rPr>
                        <a:t> Ірина Зіновіївна</a:t>
                      </a:r>
                      <a:endParaRPr lang="uk-UA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987901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D9EDC1F3-53BA-4D80-8926-24F820D39452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4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1267" name="Google Shape;180;p22"/>
          <p:cNvSpPr>
            <a:spLocks noChangeArrowheads="1"/>
          </p:cNvSpPr>
          <p:nvPr/>
        </p:nvSpPr>
        <p:spPr bwMode="auto">
          <a:xfrm>
            <a:off x="7858125" y="762000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</a:t>
            </a:r>
            <a:r>
              <a:rPr lang="ru-RU" altLang="uk-UA" sz="2000" b="1" dirty="0">
                <a:latin typeface="Bookman Old Style" pitchFamily="18" charset="0"/>
              </a:rPr>
              <a:t> </a:t>
            </a: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2023</a:t>
            </a:r>
          </a:p>
        </p:txBody>
      </p:sp>
      <p:sp>
        <p:nvSpPr>
          <p:cNvPr id="11268" name="Прямоугольник 8"/>
          <p:cNvSpPr>
            <a:spLocks noChangeArrowheads="1"/>
          </p:cNvSpPr>
          <p:nvPr/>
        </p:nvSpPr>
        <p:spPr bwMode="auto">
          <a:xfrm>
            <a:off x="3429000" y="552450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4464" y="2305052"/>
            <a:ext cx="3519487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altLang="uk-UA" sz="20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07 червня –20 </a:t>
            </a:r>
            <a:r>
              <a:rPr lang="uk-UA" altLang="uk-UA" sz="2000" b="1" dirty="0" err="1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червня</a:t>
            </a:r>
            <a:r>
              <a:rPr lang="uk-UA" altLang="uk-UA" sz="20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(основна сесія)</a:t>
            </a:r>
          </a:p>
        </p:txBody>
      </p:sp>
      <p:sp>
        <p:nvSpPr>
          <p:cNvPr id="11270" name="Заголовок 5"/>
          <p:cNvSpPr txBox="1">
            <a:spLocks noGrp="1"/>
          </p:cNvSpPr>
          <p:nvPr>
            <p:ph type="title"/>
          </p:nvPr>
        </p:nvSpPr>
        <p:spPr>
          <a:xfrm>
            <a:off x="5445125" y="438151"/>
            <a:ext cx="2413000" cy="841578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uk-UA" altLang="uk-UA" sz="24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Дещо про…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77813" y="177165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Терміни проведення:</a:t>
            </a:r>
            <a:endParaRPr lang="uk-UA" sz="2000" b="1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795713" y="2922803"/>
            <a:ext cx="51435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47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 міст, </a:t>
            </a:r>
            <a:r>
              <a:rPr lang="uk-UA" sz="20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32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 країни світу.</a:t>
            </a:r>
          </a:p>
        </p:txBody>
      </p:sp>
      <p:sp>
        <p:nvSpPr>
          <p:cNvPr id="11276" name="Прямоугольник 13"/>
          <p:cNvSpPr>
            <a:spLocks noChangeArrowheads="1"/>
          </p:cNvSpPr>
          <p:nvPr/>
        </p:nvSpPr>
        <p:spPr bwMode="auto">
          <a:xfrm>
            <a:off x="900114" y="1018118"/>
            <a:ext cx="51847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altLang="uk-UA" sz="2800" b="1" dirty="0">
                <a:solidFill>
                  <a:schemeClr val="bg2"/>
                </a:solidFill>
                <a:latin typeface="Bookman Old Style" pitchFamily="18" charset="0"/>
              </a:rPr>
              <a:t>Основна сесія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07" y="4481987"/>
            <a:ext cx="3770530" cy="2085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3492501" y="2305052"/>
            <a:ext cx="5592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Україна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майже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всі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країни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Європи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, а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також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Азербайджан,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Туреччина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, Канада та США. </a:t>
            </a:r>
            <a:endParaRPr lang="uk-UA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4173972" y="1776789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Країни проведення:</a:t>
            </a:r>
            <a:endParaRPr lang="uk-UA" sz="2000" b="1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59922" y="3322913"/>
            <a:ext cx="274864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20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10 днів</a:t>
            </a:r>
          </a:p>
          <a:p>
            <a:pPr>
              <a:defRPr/>
            </a:pP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(основна сесія)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994150" y="3384468"/>
            <a:ext cx="4746625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sz="18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670</a:t>
            </a:r>
            <a:r>
              <a:rPr lang="uk-UA" i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 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тимчасових екзаменаційних центрів (ТЕЦ)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 </a:t>
            </a:r>
            <a:r>
              <a:rPr lang="ru-RU" b="1" dirty="0" err="1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Україні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endParaRPr lang="uk-UA" sz="1800" b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257821" y="4053850"/>
            <a:ext cx="4746625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62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‒ за кордоном</a:t>
            </a:r>
            <a:r>
              <a:rPr lang="uk-UA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endParaRPr lang="uk-UA" sz="1800" b="1" dirty="0">
              <a:solidFill>
                <a:schemeClr val="accent2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sp>
        <p:nvSpPr>
          <p:cNvPr id="7" name="Стрелка вправо с вырезом 6"/>
          <p:cNvSpPr/>
          <p:nvPr/>
        </p:nvSpPr>
        <p:spPr>
          <a:xfrm flipV="1">
            <a:off x="2723939" y="3492190"/>
            <a:ext cx="1071773" cy="369332"/>
          </a:xfrm>
          <a:prstGeom prst="notchedRightArrow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Прямоугольник 7"/>
          <p:cNvSpPr/>
          <p:nvPr/>
        </p:nvSpPr>
        <p:spPr>
          <a:xfrm>
            <a:off x="4122395" y="5109002"/>
            <a:ext cx="48168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Тестування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відбувалося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у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дві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зміни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: перша – з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10:00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, друга – з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Bookman Old Style" pitchFamily="18" charset="0"/>
              </a:rPr>
              <a:t>15:00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за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київським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часом у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всіх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країнах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,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окрім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 США та </a:t>
            </a:r>
            <a:r>
              <a:rPr lang="ru-RU" b="1" dirty="0" err="1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Канади</a:t>
            </a:r>
            <a:r>
              <a:rPr lang="ru-RU" b="1" dirty="0">
                <a:solidFill>
                  <a:schemeClr val="accent3">
                    <a:lumMod val="50000"/>
                  </a:schemeClr>
                </a:solidFill>
                <a:latin typeface="Bookman Old Style" pitchFamily="18" charset="0"/>
              </a:rPr>
              <a:t>.</a:t>
            </a:r>
            <a:endParaRPr lang="uk-UA" dirty="0">
              <a:solidFill>
                <a:schemeClr val="accent3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2548698"/>
      </p:ext>
    </p:extLst>
  </p:cSld>
  <p:clrMapOvr>
    <a:masterClrMapping/>
  </p:clrMapOvr>
  <p:transition>
    <p:fade thruBlk="1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15008" y="0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Банк обдарованих дітей 2022-2023 навчальний рік</a:t>
            </a:r>
            <a:endParaRPr lang="uk-UA" sz="2400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9632216"/>
              </p:ext>
            </p:extLst>
          </p:nvPr>
        </p:nvGraphicFramePr>
        <p:xfrm>
          <a:off x="0" y="461665"/>
          <a:ext cx="9001000" cy="637946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30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ПІП дитини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Клас/Назва навчального закладу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Диплом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Учитель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0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КОВАЛІВ Христина Сергіївна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учениця 9 класу Чортківської гімназії ім. М. Шашкевича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 ступеня 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 української мови та літератури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Оголь Галина Ярославівна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5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 ступеня з історії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Петровська Світлана Петрівна (2)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70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ІІІ ступеня з правознавства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Петровська Світлана Петрівна 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996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0000"/>
                          </a:solidFill>
                          <a:effectLst/>
                        </a:rPr>
                        <a:t>ДИПЛОМ ІІІ ступеня  в І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V</a:t>
                      </a:r>
                      <a:r>
                        <a:rPr lang="uk-UA" sz="1400" b="1" dirty="0">
                          <a:solidFill>
                            <a:srgbClr val="FF0000"/>
                          </a:solidFill>
                          <a:effectLst/>
                        </a:rPr>
                        <a:t> Всеукраїнської олімпіади з української мови та літератури</a:t>
                      </a:r>
                      <a:endParaRPr lang="uk-UA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Оголь Галина Ярославівна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700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3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 rowSpan="3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ГРИНЕНКО Анастасія Петрівна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учениця 11 класу </a:t>
                      </a:r>
                      <a:r>
                        <a:rPr lang="uk-UA" sz="1400" dirty="0" err="1">
                          <a:effectLst/>
                        </a:rPr>
                        <a:t>Чортківської</a:t>
                      </a:r>
                      <a:r>
                        <a:rPr lang="uk-UA" sz="1400" dirty="0">
                          <a:effectLst/>
                        </a:rPr>
                        <a:t> ЗОШ І – ІІІ ступенів № 6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 ступеня з історії;</a:t>
                      </a:r>
                    </a:p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Бельзецька Галина Йосафатівна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70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70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 ступеня з української мови;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</a:rPr>
                        <a:t>Возьна</a:t>
                      </a:r>
                      <a:r>
                        <a:rPr lang="uk-UA" sz="1400" dirty="0">
                          <a:effectLst/>
                        </a:rPr>
                        <a:t> Ольга Михайлівна(2) 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070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7625" marR="47625" indent="190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ДИПЛОМ ІІ ступеня ХІІІ Міжнародного літературного конкурсу ім. Тараса Шевченка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</a:rPr>
                        <a:t>Возьна</a:t>
                      </a:r>
                      <a:r>
                        <a:rPr lang="uk-UA" sz="1400" dirty="0">
                          <a:effectLst/>
                        </a:rPr>
                        <a:t> Ольга Михайлівна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24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marR="4762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marL="47625" marR="47625" indent="190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0000"/>
                          </a:solidFill>
                          <a:effectLst/>
                        </a:rPr>
                        <a:t>ДИПЛОМ ІІ ступеня  в І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V</a:t>
                      </a:r>
                      <a:r>
                        <a:rPr lang="uk-UA" sz="1400" b="1" dirty="0">
                          <a:solidFill>
                            <a:srgbClr val="FF0000"/>
                          </a:solidFill>
                          <a:effectLst/>
                        </a:rPr>
                        <a:t> Всеукраїнської олімпіади з історії</a:t>
                      </a:r>
                      <a:endParaRPr lang="uk-UA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marR="4762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Бельзецька Галина Йосафатівна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90700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4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 rowSpan="4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СОКАЛЬСЬКИЙ Богдан Тарасович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учень 10 класу </a:t>
                      </a:r>
                      <a:r>
                        <a:rPr lang="uk-UA" sz="1400" dirty="0" err="1">
                          <a:effectLst/>
                        </a:rPr>
                        <a:t>Чортківської</a:t>
                      </a:r>
                      <a:r>
                        <a:rPr lang="uk-UA" sz="1400" dirty="0">
                          <a:effectLst/>
                        </a:rPr>
                        <a:t> ЗОШ І – ІІІ ступенів № 6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marL="1670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 ступеня </a:t>
                      </a:r>
                    </a:p>
                    <a:p>
                      <a:pPr marL="1670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 інформатики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Гайдукевич Ярослав Володимирович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9070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ІІІ ступеня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 географії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Криса Світлана Зеновіївна(2)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9070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70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ДИПЛОМ ІІІ ступеня </a:t>
                      </a:r>
                    </a:p>
                    <a:p>
                      <a:pPr marL="1670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 математики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Федорова Наталія Пилипівна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9070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70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ІІІ ступеня </a:t>
                      </a:r>
                    </a:p>
                    <a:p>
                      <a:pPr marL="1670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 фізики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Кудла Наталія Володимирівна 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2542592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60457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Банк обдарованих дітей 2022-2023 навчальний рік</a:t>
            </a:r>
            <a:endParaRPr lang="uk-UA" sz="2400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8481872"/>
              </p:ext>
            </p:extLst>
          </p:nvPr>
        </p:nvGraphicFramePr>
        <p:xfrm>
          <a:off x="35496" y="656339"/>
          <a:ext cx="9001000" cy="5888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30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ПІП дитини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Клас/Назва навчального закладу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Учитель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7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5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РОЖАНСЬКА Олеся Петрівна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учениця 11 класу Чортківської ЗОШ І – ІІІ ступенів № 6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 ступеня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 біології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Криса Світлана Зіновіївна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70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 ступеня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 англійської мови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Школьницька Іванна Йосипівна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0000"/>
                          </a:solidFill>
                          <a:effectLst/>
                        </a:rPr>
                        <a:t>ДИПЛОМ ІІІ ступеня  в І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V</a:t>
                      </a:r>
                      <a:r>
                        <a:rPr lang="uk-UA" sz="1400" b="1" dirty="0">
                          <a:solidFill>
                            <a:srgbClr val="FF0000"/>
                          </a:solidFill>
                          <a:effectLst/>
                        </a:rPr>
                        <a:t> Всеукраїнської олімпіади з біології</a:t>
                      </a:r>
                      <a:endParaRPr lang="uk-UA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 hangingPunct="0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Криса Світлана Зіновіївна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7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6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 row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ЛОГУШ Микола Володимирович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учень 10 класу Чортківської гімназії ім. М. Шашкевича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marL="1670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 ступеня </a:t>
                      </a:r>
                    </a:p>
                    <a:p>
                      <a:pPr marL="1670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 історії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Кушнір Юлія Юріївна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3037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ДИПЛОМ ІІІ ступеня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 української мови та літератури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Весновська Надія Богданівна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4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b="1" dirty="0">
                          <a:solidFill>
                            <a:srgbClr val="FF0000"/>
                          </a:solidFill>
                          <a:effectLst/>
                        </a:rPr>
                        <a:t>ДИПЛОМ ІІІ ступеня  в І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V</a:t>
                      </a:r>
                      <a:r>
                        <a:rPr lang="uk-UA" sz="1400" b="1" dirty="0">
                          <a:solidFill>
                            <a:srgbClr val="FF0000"/>
                          </a:solidFill>
                          <a:effectLst/>
                        </a:rPr>
                        <a:t> Всеукраїнської олімпіади з історії</a:t>
                      </a:r>
                      <a:endParaRPr lang="uk-UA" sz="14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Кушнір Юлія Юріївна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5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7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ГАРНИК Ольга Андріївна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учениця 11 класу Чортківської ЗОШ І – ІІІ ступенів № 5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marL="1670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ІІІ ступеня з фізики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Ничка Оксана Богданівна(3)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350"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7005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ІІІ ступеня з хімії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Садовська Тетяна Ярославівна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8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КАЧУР Надія Дмитрівна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учениця 10 класу Чортківської гімназії ім. М. Шашкевича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 ступеня з правознавства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Кушнір Юлія Юріївна (2)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575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9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ЗАВЕРУХА Вероніка Володимирівна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учениця 9 класу </a:t>
                      </a:r>
                      <a:r>
                        <a:rPr lang="uk-UA" sz="1400" dirty="0" err="1">
                          <a:effectLst/>
                        </a:rPr>
                        <a:t>Чортківської</a:t>
                      </a:r>
                      <a:r>
                        <a:rPr lang="uk-UA" sz="1400" dirty="0">
                          <a:effectLst/>
                        </a:rPr>
                        <a:t> гімназії ім. М. Шашкевича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 ступеня з англійської мови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Бойко Ірина Ярославівна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82518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60457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Банк обдарованих дітей 2022-2023 навчальний рік</a:t>
            </a:r>
            <a:endParaRPr lang="uk-UA" sz="2400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68685612"/>
              </p:ext>
            </p:extLst>
          </p:nvPr>
        </p:nvGraphicFramePr>
        <p:xfrm>
          <a:off x="35496" y="656339"/>
          <a:ext cx="9001000" cy="61341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30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ПІП дитини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Клас/Назва навчального закладу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Учитель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10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СПОЛЬСЬКА Ірина Андріївна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учениця 9 класу Чортківської гімназії  імені Маркіяна Шашкевича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 ступеня з біології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Богданець Наталія Лаврівна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11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РИБЧАК Владислав Ігорович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учень 7 класу Чортківської гімназії  імені Маркіяна Шашкевича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 ступеня з математики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Дригуш Ярослава Володимирівна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12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ДЕРМАНСЬКА Інна Олегівна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учениця 9 класу Чортківської гімназії ім. М. Шашкевича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 ступеня з математики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Зубик Марія Федорівна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13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ЖОЛОНДЕК Назарій Євгенович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учень 8 класу Чортківської ЗОШ І – ІІІ ступенів № 2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 ступеня з хімії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Слонь Галина Йосипівна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14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СТАХІВ Христина Петрівна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учениця 10 класу Чортківської ЗОШ І – ІІІ ступенів № 5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 ступеня з англійської мови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Лотоцька Ганна Іванівна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15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ЧАШУРІН Арсеній Павлович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учень 9 класу Чортківської ЗОШ І – ІІІ ступенів № 7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 ступеня з англійської мови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Южда Оксана Григорівна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16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ЖОЛОНДЕК Олександр Сергійович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учень 11 класу Чортківської ЗОШ І – ІІІ ступенів № 7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 ступеня з образотворчого мистецтва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</a:rPr>
                        <a:t>Криницький</a:t>
                      </a:r>
                      <a:r>
                        <a:rPr lang="uk-UA" sz="1400" dirty="0">
                          <a:effectLst/>
                        </a:rPr>
                        <a:t> Володимир Михайлович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46378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60457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Банк обдарованих дітей 2022-2023 навчальний рік</a:t>
            </a:r>
            <a:endParaRPr lang="uk-UA" sz="2400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5775388"/>
              </p:ext>
            </p:extLst>
          </p:nvPr>
        </p:nvGraphicFramePr>
        <p:xfrm>
          <a:off x="35496" y="656339"/>
          <a:ext cx="9001000" cy="62514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30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ПІП дитини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Клас/Назва навчального закладу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Учитель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24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17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ФАЙНИЦЬКА Владислава Юріївна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учениця 9 класу Чортківської гімназії  імені Маркіяна Шашкевича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ІІІ ступеня з німецької мови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Файницька Тетяна Олександрівна (2)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24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18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МАЗУР Ангеліна Ігорівна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учениця 11 класу Чортківської гімназії  імені Маркіяна Шашкевича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marL="1670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ІІІ ступеня з німецької мови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Файницька Тетяна Олександрівна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24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19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ФАЇЗОВА Анастасія Анатоліївна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учениця 10 класу Чортківської гімназії  імені Маркіяна Шашкевича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ІІІ ступеня з англійської мови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Паньків Світлана Василівна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42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20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ЧАЙКОВСЬКИЙ Максим Олегович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учень 10 класу Чортківської гімназії  імені Маркіяна Шашкевича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ІІІ ступеня з</a:t>
                      </a:r>
                      <a:r>
                        <a:rPr lang="uk-UA" sz="1400" kern="1200">
                          <a:effectLst/>
                        </a:rPr>
                        <a:t> астрономії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marL="179705"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Білик Наталія Михайлівна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4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21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БАЮК Максим Русланович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учень 10 класу Чортківської гімназії  імені Маркіяна Шашкевича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ІІІ ступеня з інформаційних технологій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Чайковська Ірина Яківна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22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СЛОЇК Зоряна Миколаївна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учениця 11 класу Чортківської ЗОШ І – ІІІ ступенів № 5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ІІІ ступеня з</a:t>
                      </a:r>
                      <a:r>
                        <a:rPr lang="uk-UA" sz="1400" kern="1200">
                          <a:effectLst/>
                        </a:rPr>
                        <a:t> астрономії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 err="1">
                          <a:effectLst/>
                        </a:rPr>
                        <a:t>Ничка</a:t>
                      </a:r>
                      <a:r>
                        <a:rPr lang="uk-UA" sz="1400" dirty="0">
                          <a:effectLst/>
                        </a:rPr>
                        <a:t> Оксана Богданівна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983464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7504" y="160457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Банк обдарованих дітей 2022-2023 навчальний рік</a:t>
            </a:r>
            <a:endParaRPr lang="uk-UA" sz="2400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4091398"/>
              </p:ext>
            </p:extLst>
          </p:nvPr>
        </p:nvGraphicFramePr>
        <p:xfrm>
          <a:off x="35496" y="656339"/>
          <a:ext cx="9001000" cy="62392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6304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9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0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ПІП дитини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Клас/Назва навчального закладу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Учитель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23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ВОРОБЙОВА Вікторія В’ячеславівна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учениця 8 класу Чортківської ЗОШ І – ІІІ ступенів № 5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ІІІ ступеня з історії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Чарнош Ірина Юліанівна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24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МОРОЗ Сніжана Михайлівна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учениця 9 класу Чортківської ЗОШ І – ІІІ ступенів № 5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marL="16700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ІІІ ступеня з фізики;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Ничка Оксана Богданівна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25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БОДНАР Наталія Степанівна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учениця 9 класу Чортківської ЗОШ І – ІІІ ступенів № 6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ІІІ ступеня з образотворчого мистецтва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Міленко Марія Іванівна(2)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26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ПАПУШАК Станіслав Вікторович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учень 11 класу Чортківської ЗОШ І – ІІІ ступенів № 6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ІІІ ступеня з трудового навчання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Балабух Мирослав Михайлович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36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27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ПОДОЛЯНСЬКА Евеліна Андріївна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учениця 9 класу Чортківської ЗОШ І – ІІІ ступенів № 6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marL="47625" marR="47625" indent="190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 ІІ ступеня </a:t>
                      </a:r>
                    </a:p>
                    <a:p>
                      <a:pPr marL="47625" marR="47625" indent="19050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ХІІІ Міжнародного літературного конкурсу учнівської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та студентської молоді імені Тараса Шевченка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Міленко Марія Іванівна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813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Дипломи 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І ст. – 5 </a:t>
                      </a:r>
                      <a:r>
                        <a:rPr lang="uk-UA" sz="1400" baseline="0" dirty="0">
                          <a:effectLst/>
                        </a:rPr>
                        <a:t>  </a:t>
                      </a:r>
                      <a:r>
                        <a:rPr lang="uk-UA" sz="1400" dirty="0">
                          <a:effectLst/>
                        </a:rPr>
                        <a:t>ІІ </a:t>
                      </a:r>
                      <a:r>
                        <a:rPr lang="uk-UA" sz="1400" dirty="0" err="1">
                          <a:effectLst/>
                        </a:rPr>
                        <a:t>ст.-</a:t>
                      </a:r>
                      <a:r>
                        <a:rPr lang="uk-UA" sz="1400" dirty="0">
                          <a:effectLst/>
                        </a:rPr>
                        <a:t> 16</a:t>
                      </a:r>
                      <a:r>
                        <a:rPr lang="uk-UA" sz="1400" baseline="0" dirty="0">
                          <a:effectLst/>
                        </a:rPr>
                        <a:t>   </a:t>
                      </a:r>
                      <a:r>
                        <a:rPr lang="uk-UA" sz="1400" dirty="0">
                          <a:effectLst/>
                        </a:rPr>
                        <a:t>ІІІ ст. – 20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Разом 41 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5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FF0000"/>
                          </a:solidFill>
                          <a:effectLst/>
                        </a:rPr>
                        <a:t>Дипломи</a:t>
                      </a:r>
                      <a:endParaRPr lang="uk-UA" sz="16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>
                          <a:solidFill>
                            <a:srgbClr val="FF0000"/>
                          </a:solidFill>
                          <a:effectLst/>
                        </a:rPr>
                        <a:t>ІІ ст. Всеукраїнський етап - 1</a:t>
                      </a:r>
                      <a:endParaRPr lang="uk-UA" sz="1600" b="1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600" b="1" dirty="0">
                          <a:solidFill>
                            <a:srgbClr val="FF0000"/>
                          </a:solidFill>
                          <a:effectLst/>
                        </a:rPr>
                        <a:t>ІІІ ст. Всеукраїнський етап -6</a:t>
                      </a:r>
                      <a:endParaRPr lang="uk-UA" sz="1600" b="1" dirty="0">
                        <a:solidFill>
                          <a:srgbClr val="FF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Разом учнів: 27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53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Учителів: 30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>
                          <a:effectLst/>
                        </a:rPr>
                        <a:t> </a:t>
                      </a:r>
                      <a:endParaRPr lang="uk-UA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400" dirty="0">
                          <a:effectLst/>
                        </a:rPr>
                        <a:t> </a:t>
                      </a:r>
                      <a:endParaRPr lang="uk-UA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9701" marR="9701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00631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2"/>
          <p:cNvSpPr txBox="1">
            <a:spLocks/>
          </p:cNvSpPr>
          <p:nvPr/>
        </p:nvSpPr>
        <p:spPr>
          <a:xfrm>
            <a:off x="369430" y="1287390"/>
            <a:ext cx="7298913" cy="98948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uk-UA" sz="24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У номінації 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,,</a:t>
            </a:r>
            <a:r>
              <a:rPr lang="uk-UA" sz="24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українська мова і література</a:t>
            </a:r>
            <a:r>
              <a:rPr lang="ru-RU" sz="24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”</a:t>
            </a:r>
            <a:r>
              <a:rPr lang="uk-UA" sz="24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uk-UA" sz="24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(премія імені Богдана Лепкого):</a:t>
            </a:r>
          </a:p>
          <a:p>
            <a:endParaRPr lang="uk-UA" dirty="0">
              <a:latin typeface="Georgia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2137699"/>
              </p:ext>
            </p:extLst>
          </p:nvPr>
        </p:nvGraphicFramePr>
        <p:xfrm>
          <a:off x="369430" y="2132856"/>
          <a:ext cx="8252855" cy="2231067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8525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76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226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915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Georgia" pitchFamily="18" charset="0"/>
                        </a:rPr>
                        <a:t>КАНЮК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Georgia" pitchFamily="18" charset="0"/>
                        </a:rPr>
                        <a:t>Тетяну Вікторівну</a:t>
                      </a:r>
                      <a:endParaRPr lang="uk-UA" sz="1800" b="1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Georgia" pitchFamily="18" charset="0"/>
                        </a:rPr>
                        <a:t>-</a:t>
                      </a:r>
                      <a:endParaRPr lang="uk-UA" sz="1800" b="1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effectLst/>
                          <a:latin typeface="Georgia" pitchFamily="18" charset="0"/>
                        </a:rPr>
                        <a:t>ученицю </a:t>
                      </a:r>
                      <a:r>
                        <a:rPr lang="uk-UA" sz="1800" b="0" dirty="0" err="1">
                          <a:effectLst/>
                          <a:latin typeface="Georgia" pitchFamily="18" charset="0"/>
                        </a:rPr>
                        <a:t>Чортківської</a:t>
                      </a:r>
                      <a:r>
                        <a:rPr lang="uk-UA" sz="1800" b="0" dirty="0">
                          <a:effectLst/>
                          <a:latin typeface="Georgia" pitchFamily="18" charset="0"/>
                        </a:rPr>
                        <a:t> гімназії імені Маркіяна Шашкевича </a:t>
                      </a:r>
                      <a:r>
                        <a:rPr lang="uk-UA" sz="1800" b="0" dirty="0" err="1">
                          <a:effectLst/>
                          <a:latin typeface="Georgia" pitchFamily="18" charset="0"/>
                        </a:rPr>
                        <a:t>Чортківської</a:t>
                      </a:r>
                      <a:r>
                        <a:rPr lang="uk-UA" sz="1800" b="0" dirty="0">
                          <a:effectLst/>
                          <a:latin typeface="Georgia" pitchFamily="18" charset="0"/>
                        </a:rPr>
                        <a:t> міської ради Тернопільської області</a:t>
                      </a:r>
                      <a:endParaRPr lang="uk-UA" sz="1800" b="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39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Georgia" pitchFamily="18" charset="0"/>
                        </a:rPr>
                        <a:t>КОВАЛІВ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Georgia" pitchFamily="18" charset="0"/>
                        </a:rPr>
                        <a:t>Христину Сергіївну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effectLst/>
                          <a:latin typeface="Georgia" pitchFamily="18" charset="0"/>
                        </a:rPr>
                        <a:t> </a:t>
                      </a:r>
                      <a:endParaRPr lang="uk-UA" sz="1800" b="1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effectLst/>
                          <a:latin typeface="Georgia" pitchFamily="18" charset="0"/>
                        </a:rPr>
                        <a:t>-</a:t>
                      </a:r>
                      <a:endParaRPr lang="uk-UA" sz="1800" b="1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effectLst/>
                          <a:latin typeface="Georgia" pitchFamily="18" charset="0"/>
                        </a:rPr>
                        <a:t>ученицю </a:t>
                      </a:r>
                      <a:r>
                        <a:rPr lang="uk-UA" sz="1800" b="0" dirty="0" err="1">
                          <a:effectLst/>
                          <a:latin typeface="Georgia" pitchFamily="18" charset="0"/>
                        </a:rPr>
                        <a:t>Чортківської</a:t>
                      </a:r>
                      <a:r>
                        <a:rPr lang="uk-UA" sz="1800" b="0" dirty="0">
                          <a:effectLst/>
                          <a:latin typeface="Georgia" pitchFamily="18" charset="0"/>
                        </a:rPr>
                        <a:t> гімназії імені Маркіяна Шашкевича </a:t>
                      </a:r>
                      <a:r>
                        <a:rPr lang="uk-UA" sz="1800" b="0" dirty="0" err="1">
                          <a:effectLst/>
                          <a:latin typeface="Georgia" pitchFamily="18" charset="0"/>
                        </a:rPr>
                        <a:t>Чортківської</a:t>
                      </a:r>
                      <a:r>
                        <a:rPr lang="uk-UA" sz="1800" b="0" dirty="0">
                          <a:effectLst/>
                          <a:latin typeface="Georgia" pitchFamily="18" charset="0"/>
                        </a:rPr>
                        <a:t> міської ради Тернопільської області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369431" y="622122"/>
            <a:ext cx="84510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Georgia" pitchFamily="18" charset="0"/>
              </a:rPr>
              <a:t>Нагородили </a:t>
            </a:r>
            <a:r>
              <a:rPr lang="ru-RU" dirty="0" err="1">
                <a:latin typeface="Georgia" pitchFamily="18" charset="0"/>
              </a:rPr>
              <a:t>іменними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преміями</a:t>
            </a:r>
            <a:r>
              <a:rPr lang="ru-RU" dirty="0">
                <a:latin typeface="Georgia" pitchFamily="18" charset="0"/>
              </a:rPr>
              <a:t> </a:t>
            </a:r>
          </a:p>
          <a:p>
            <a:r>
              <a:rPr lang="ru-RU" dirty="0">
                <a:latin typeface="Georgia" pitchFamily="18" charset="0"/>
              </a:rPr>
              <a:t>та грамотами </a:t>
            </a:r>
            <a:r>
              <a:rPr lang="ru-RU" dirty="0" err="1">
                <a:latin typeface="Georgia" pitchFamily="18" charset="0"/>
              </a:rPr>
              <a:t>Тернопільської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обласної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військової</a:t>
            </a:r>
            <a:r>
              <a:rPr lang="ru-RU" dirty="0">
                <a:latin typeface="Georgia" pitchFamily="18" charset="0"/>
              </a:rPr>
              <a:t> </a:t>
            </a:r>
            <a:r>
              <a:rPr lang="ru-RU" dirty="0" err="1">
                <a:latin typeface="Georgia" pitchFamily="18" charset="0"/>
              </a:rPr>
              <a:t>адміністрації</a:t>
            </a:r>
            <a:r>
              <a:rPr lang="ru-RU" dirty="0">
                <a:latin typeface="Georgia" pitchFamily="18" charset="0"/>
              </a:rPr>
              <a:t>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7504" y="160457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Фестиваль «Гордість </a:t>
            </a:r>
            <a:r>
              <a:rPr lang="uk-UA" sz="2400" b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Тернопілля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»  2023</a:t>
            </a:r>
            <a:endParaRPr lang="uk-UA" sz="2400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98744" y="4581128"/>
            <a:ext cx="8061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У номінації ,,географія ” </a:t>
            </a:r>
          </a:p>
          <a:p>
            <a:pPr lvl="0"/>
            <a:r>
              <a:rPr lang="uk-UA" sz="24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(премія імені Степана Рудницького):</a:t>
            </a:r>
            <a:endParaRPr lang="uk-UA" sz="2400" b="1" i="1" dirty="0">
              <a:solidFill>
                <a:schemeClr val="accent3">
                  <a:lumMod val="50000"/>
                </a:schemeClr>
              </a:solidFill>
              <a:effectLst/>
              <a:latin typeface="Georgi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9327915"/>
              </p:ext>
            </p:extLst>
          </p:nvPr>
        </p:nvGraphicFramePr>
        <p:xfrm>
          <a:off x="398744" y="5412125"/>
          <a:ext cx="8277713" cy="126187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8611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7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377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878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КАНЮК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Тетяну Вікторівну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 </a:t>
                      </a:r>
                      <a:endParaRPr lang="uk-UA" sz="18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Georgia" pitchFamily="18" charset="0"/>
                        </a:rPr>
                        <a:t>-</a:t>
                      </a:r>
                      <a:endParaRPr lang="uk-UA" sz="180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effectLst/>
                          <a:latin typeface="Georgia" pitchFamily="18" charset="0"/>
                        </a:rPr>
                        <a:t>ученицю </a:t>
                      </a:r>
                      <a:r>
                        <a:rPr lang="uk-UA" sz="1800" b="0" dirty="0" err="1">
                          <a:effectLst/>
                          <a:latin typeface="Georgia" pitchFamily="18" charset="0"/>
                        </a:rPr>
                        <a:t>Чортківської</a:t>
                      </a:r>
                      <a:r>
                        <a:rPr lang="uk-UA" sz="1800" b="0" dirty="0">
                          <a:effectLst/>
                          <a:latin typeface="Georgia" pitchFamily="18" charset="0"/>
                        </a:rPr>
                        <a:t> гімназії імені Маркіяна Шашкевича </a:t>
                      </a:r>
                      <a:r>
                        <a:rPr lang="uk-UA" sz="1800" b="0" dirty="0" err="1">
                          <a:effectLst/>
                          <a:latin typeface="Georgia" pitchFamily="18" charset="0"/>
                        </a:rPr>
                        <a:t>Чортківської</a:t>
                      </a:r>
                      <a:r>
                        <a:rPr lang="uk-UA" sz="1800" b="0" dirty="0">
                          <a:effectLst/>
                          <a:latin typeface="Georgia" pitchFamily="18" charset="0"/>
                        </a:rPr>
                        <a:t> міської ради Тернопільської області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 </a:t>
                      </a:r>
                      <a:endParaRPr lang="uk-UA" sz="18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301724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7014" y="871845"/>
            <a:ext cx="8401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У номінації ,,біологія та хімія” </a:t>
            </a:r>
          </a:p>
          <a:p>
            <a:pPr lvl="0"/>
            <a:r>
              <a:rPr lang="uk-UA" sz="24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(премія імені Івана </a:t>
            </a:r>
            <a:r>
              <a:rPr lang="uk-UA" sz="2400" b="1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Горбачевського</a:t>
            </a:r>
            <a:r>
              <a:rPr lang="uk-UA" sz="24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):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4116818"/>
              </p:ext>
            </p:extLst>
          </p:nvPr>
        </p:nvGraphicFramePr>
        <p:xfrm>
          <a:off x="361581" y="1702842"/>
          <a:ext cx="8386883" cy="946404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4822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00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54461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340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РОЖАНСЬКУ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Олесю Петрівну</a:t>
                      </a:r>
                      <a:endParaRPr lang="uk-UA" sz="18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  <a:latin typeface="Georgia" pitchFamily="18" charset="0"/>
                        </a:rPr>
                        <a:t>-</a:t>
                      </a:r>
                      <a:endParaRPr lang="uk-UA" sz="180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effectLst/>
                          <a:latin typeface="Georgia" pitchFamily="18" charset="0"/>
                        </a:rPr>
                        <a:t>ученицю </a:t>
                      </a:r>
                      <a:r>
                        <a:rPr lang="uk-UA" sz="1800" b="0" dirty="0" err="1">
                          <a:effectLst/>
                          <a:latin typeface="Georgia" pitchFamily="18" charset="0"/>
                        </a:rPr>
                        <a:t>Чортківської</a:t>
                      </a:r>
                      <a:r>
                        <a:rPr lang="uk-UA" sz="1800" b="0" dirty="0">
                          <a:effectLst/>
                          <a:latin typeface="Georgia" pitchFamily="18" charset="0"/>
                        </a:rPr>
                        <a:t> загальноосвітньої школи     І-ІІІ ступенів № 6 </a:t>
                      </a:r>
                      <a:r>
                        <a:rPr lang="uk-UA" sz="1800" b="0" dirty="0" err="1">
                          <a:effectLst/>
                          <a:latin typeface="Georgia" pitchFamily="18" charset="0"/>
                        </a:rPr>
                        <a:t>Чортківської</a:t>
                      </a:r>
                      <a:r>
                        <a:rPr lang="uk-UA" sz="1800" b="0" dirty="0">
                          <a:effectLst/>
                          <a:latin typeface="Georgia" pitchFamily="18" charset="0"/>
                        </a:rPr>
                        <a:t> міської ради Тернопільської області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467544" y="2924944"/>
            <a:ext cx="8280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4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У номінації ,,історія”</a:t>
            </a:r>
            <a:r>
              <a:rPr lang="uk-UA" sz="24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</a:p>
          <a:p>
            <a:r>
              <a:rPr lang="uk-UA" sz="2400" b="1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(премія імені Олександра Барвінського):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591694"/>
              </p:ext>
            </p:extLst>
          </p:nvPr>
        </p:nvGraphicFramePr>
        <p:xfrm>
          <a:off x="467544" y="3755941"/>
          <a:ext cx="8280920" cy="1261872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286225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9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03974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5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ГРИНЕНКО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Анастасію Петрівну</a:t>
                      </a:r>
                      <a:endParaRPr lang="uk-UA" sz="18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Georgia" pitchFamily="18" charset="0"/>
                        </a:rPr>
                        <a:t>-</a:t>
                      </a:r>
                      <a:endParaRPr lang="uk-UA" sz="180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effectLst/>
                          <a:latin typeface="Georgia" pitchFamily="18" charset="0"/>
                        </a:rPr>
                        <a:t>ученицю </a:t>
                      </a:r>
                      <a:r>
                        <a:rPr lang="uk-UA" sz="1800" b="0" dirty="0" err="1">
                          <a:effectLst/>
                          <a:latin typeface="Georgia" pitchFamily="18" charset="0"/>
                        </a:rPr>
                        <a:t>Чортківської</a:t>
                      </a:r>
                      <a:r>
                        <a:rPr lang="uk-UA" sz="1800" b="0" dirty="0">
                          <a:effectLst/>
                          <a:latin typeface="Georgia" pitchFamily="18" charset="0"/>
                        </a:rPr>
                        <a:t> загальноосвітньої школи     І-ІІІ ступенів № 6 </a:t>
                      </a:r>
                      <a:r>
                        <a:rPr lang="uk-UA" sz="1800" b="0" dirty="0" err="1">
                          <a:effectLst/>
                          <a:latin typeface="Georgia" pitchFamily="18" charset="0"/>
                        </a:rPr>
                        <a:t>Чортківської</a:t>
                      </a:r>
                      <a:r>
                        <a:rPr lang="uk-UA" sz="1800" b="0" dirty="0">
                          <a:effectLst/>
                          <a:latin typeface="Georgia" pitchFamily="18" charset="0"/>
                        </a:rPr>
                        <a:t> міської ради Тернопільської області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 </a:t>
                      </a:r>
                      <a:endParaRPr lang="uk-UA" sz="18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4658960"/>
              </p:ext>
            </p:extLst>
          </p:nvPr>
        </p:nvGraphicFramePr>
        <p:xfrm>
          <a:off x="539553" y="5013176"/>
          <a:ext cx="8208912" cy="1261872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2837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56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959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593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ЛОГУША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Миколу Володимировича</a:t>
                      </a:r>
                      <a:endParaRPr lang="uk-UA" sz="18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effectLst/>
                          <a:latin typeface="Georgia" pitchFamily="18" charset="0"/>
                        </a:rPr>
                        <a:t>-</a:t>
                      </a:r>
                      <a:endParaRPr lang="uk-UA" sz="180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b="0" dirty="0">
                          <a:effectLst/>
                          <a:latin typeface="Georgia" pitchFamily="18" charset="0"/>
                        </a:rPr>
                        <a:t>учня </a:t>
                      </a:r>
                      <a:r>
                        <a:rPr lang="uk-UA" sz="1800" b="0" dirty="0" err="1">
                          <a:effectLst/>
                          <a:latin typeface="Georgia" pitchFamily="18" charset="0"/>
                        </a:rPr>
                        <a:t>Чортківської</a:t>
                      </a:r>
                      <a:r>
                        <a:rPr lang="uk-UA" sz="1800" b="0" dirty="0">
                          <a:effectLst/>
                          <a:latin typeface="Georgia" pitchFamily="18" charset="0"/>
                        </a:rPr>
                        <a:t> гімназії імені Маркіяна Шашкевича </a:t>
                      </a:r>
                      <a:r>
                        <a:rPr lang="uk-UA" sz="1800" b="0" dirty="0" err="1">
                          <a:effectLst/>
                          <a:latin typeface="Georgia" pitchFamily="18" charset="0"/>
                        </a:rPr>
                        <a:t>Чортківської</a:t>
                      </a:r>
                      <a:r>
                        <a:rPr lang="uk-UA" sz="1800" b="0" dirty="0">
                          <a:effectLst/>
                          <a:latin typeface="Georgia" pitchFamily="18" charset="0"/>
                        </a:rPr>
                        <a:t> міської ради Тернопільської області</a:t>
                      </a:r>
                    </a:p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  <a:latin typeface="Georgia" pitchFamily="18" charset="0"/>
                        </a:rPr>
                        <a:t> </a:t>
                      </a:r>
                      <a:endParaRPr lang="uk-UA" sz="1800" dirty="0">
                        <a:effectLst/>
                        <a:latin typeface="Georgia" pitchFamily="18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07504" y="160457"/>
            <a:ext cx="8928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Фестиваль «Гордість </a:t>
            </a:r>
            <a:r>
              <a:rPr lang="uk-UA" sz="2400" b="1" dirty="0" err="1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Тернопілля</a:t>
            </a:r>
            <a:r>
              <a:rPr lang="uk-UA" sz="2400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»  2023</a:t>
            </a:r>
            <a:endParaRPr lang="uk-UA" sz="2400" dirty="0">
              <a:solidFill>
                <a:schemeClr val="accent1">
                  <a:lumMod val="50000"/>
                </a:schemeClr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559525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ru-RU" dirty="0" err="1"/>
              <a:t>Човняр</a:t>
            </a:r>
            <a:r>
              <a:rPr lang="ru-RU" dirty="0"/>
              <a:t> перевозив </a:t>
            </a:r>
            <a:r>
              <a:rPr lang="ru-RU" dirty="0" err="1"/>
              <a:t>мандрівника</a:t>
            </a:r>
            <a:r>
              <a:rPr lang="ru-RU" dirty="0"/>
              <a:t> на </a:t>
            </a:r>
            <a:r>
              <a:rPr lang="ru-RU" dirty="0" err="1"/>
              <a:t>інший</a:t>
            </a:r>
            <a:r>
              <a:rPr lang="ru-RU" dirty="0"/>
              <a:t> берег на </a:t>
            </a:r>
            <a:r>
              <a:rPr lang="ru-RU" dirty="0" err="1"/>
              <a:t>дуже</a:t>
            </a:r>
            <a:r>
              <a:rPr lang="ru-RU" dirty="0"/>
              <a:t> красивому </a:t>
            </a:r>
            <a:r>
              <a:rPr lang="ru-RU" dirty="0" err="1"/>
              <a:t>човні</a:t>
            </a:r>
            <a:r>
              <a:rPr lang="ru-RU" dirty="0"/>
              <a:t>.</a:t>
            </a:r>
          </a:p>
          <a:p>
            <a:r>
              <a:rPr lang="ru-RU" dirty="0" err="1"/>
              <a:t>Подорожній</a:t>
            </a:r>
            <a:r>
              <a:rPr lang="ru-RU" dirty="0"/>
              <a:t> </a:t>
            </a:r>
            <a:r>
              <a:rPr lang="ru-RU" dirty="0" err="1"/>
              <a:t>зауважив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не </a:t>
            </a:r>
            <a:r>
              <a:rPr lang="ru-RU" dirty="0" err="1"/>
              <a:t>бачив</a:t>
            </a:r>
            <a:r>
              <a:rPr lang="ru-RU" dirty="0"/>
              <a:t> </a:t>
            </a:r>
            <a:r>
              <a:rPr lang="ru-RU" dirty="0" err="1"/>
              <a:t>досі</a:t>
            </a:r>
            <a:r>
              <a:rPr lang="ru-RU" dirty="0"/>
              <a:t> такого красивого </a:t>
            </a:r>
            <a:r>
              <a:rPr lang="ru-RU" dirty="0" err="1"/>
              <a:t>човна</a:t>
            </a:r>
            <a:r>
              <a:rPr lang="ru-RU" dirty="0"/>
              <a:t>. Та </a:t>
            </a:r>
            <a:r>
              <a:rPr lang="ru-RU" dirty="0" err="1"/>
              <a:t>раптом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помітив</a:t>
            </a:r>
            <a:r>
              <a:rPr lang="ru-RU" dirty="0"/>
              <a:t> </a:t>
            </a:r>
            <a:r>
              <a:rPr lang="ru-RU" dirty="0" err="1"/>
              <a:t>якісь</a:t>
            </a:r>
            <a:r>
              <a:rPr lang="ru-RU" dirty="0"/>
              <a:t> надписи на веслах. На одному </a:t>
            </a:r>
            <a:r>
              <a:rPr lang="ru-RU" dirty="0" err="1"/>
              <a:t>веслі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написано: «Думай», а на другому: «</a:t>
            </a:r>
            <a:r>
              <a:rPr lang="ru-RU" dirty="0" err="1"/>
              <a:t>Роби</a:t>
            </a:r>
            <a:r>
              <a:rPr lang="ru-RU" dirty="0"/>
              <a:t>».</a:t>
            </a:r>
          </a:p>
          <a:p>
            <a:endParaRPr lang="ru-RU" dirty="0"/>
          </a:p>
          <a:p>
            <a:r>
              <a:rPr lang="ru-RU" dirty="0"/>
              <a:t>– </a:t>
            </a:r>
            <a:r>
              <a:rPr lang="ru-RU" dirty="0" err="1"/>
              <a:t>Чудовий</a:t>
            </a:r>
            <a:r>
              <a:rPr lang="ru-RU" dirty="0"/>
              <a:t> в тебе </a:t>
            </a:r>
            <a:r>
              <a:rPr lang="ru-RU" dirty="0" err="1"/>
              <a:t>човен</a:t>
            </a:r>
            <a:r>
              <a:rPr lang="ru-RU" dirty="0"/>
              <a:t>, – сказав </a:t>
            </a:r>
            <a:r>
              <a:rPr lang="ru-RU" dirty="0" err="1"/>
              <a:t>мандрівник</a:t>
            </a:r>
            <a:r>
              <a:rPr lang="ru-RU" dirty="0"/>
              <a:t>. – А </a:t>
            </a:r>
            <a:r>
              <a:rPr lang="ru-RU" dirty="0" err="1"/>
              <a:t>навіщо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написи</a:t>
            </a:r>
            <a:r>
              <a:rPr lang="ru-RU" dirty="0"/>
              <a:t> на веслах?</a:t>
            </a:r>
          </a:p>
          <a:p>
            <a:endParaRPr lang="ru-RU" dirty="0"/>
          </a:p>
          <a:p>
            <a:r>
              <a:rPr lang="ru-RU" dirty="0"/>
              <a:t>– Дивись, – </a:t>
            </a:r>
            <a:r>
              <a:rPr lang="ru-RU" dirty="0" err="1"/>
              <a:t>посміхаючись</a:t>
            </a:r>
            <a:r>
              <a:rPr lang="ru-RU" dirty="0"/>
              <a:t>, сказав </a:t>
            </a:r>
            <a:r>
              <a:rPr lang="ru-RU" dirty="0" err="1"/>
              <a:t>човняр</a:t>
            </a:r>
            <a:r>
              <a:rPr lang="ru-RU" dirty="0"/>
              <a:t>. І почав </a:t>
            </a:r>
            <a:r>
              <a:rPr lang="ru-RU" dirty="0" err="1"/>
              <a:t>гребти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одним веслом, з </a:t>
            </a:r>
            <a:r>
              <a:rPr lang="ru-RU" dirty="0" err="1"/>
              <a:t>написом</a:t>
            </a:r>
            <a:r>
              <a:rPr lang="ru-RU" dirty="0"/>
              <a:t> «Думай».</a:t>
            </a:r>
          </a:p>
          <a:p>
            <a:endParaRPr lang="ru-RU" dirty="0"/>
          </a:p>
          <a:p>
            <a:r>
              <a:rPr lang="ru-RU" dirty="0" err="1"/>
              <a:t>Човен</a:t>
            </a:r>
            <a:r>
              <a:rPr lang="ru-RU" dirty="0"/>
              <a:t> почав </a:t>
            </a:r>
            <a:r>
              <a:rPr lang="ru-RU" dirty="0" err="1"/>
              <a:t>кружляти</a:t>
            </a:r>
            <a:r>
              <a:rPr lang="ru-RU" dirty="0"/>
              <a:t> на одному </a:t>
            </a:r>
            <a:r>
              <a:rPr lang="ru-RU" dirty="0" err="1"/>
              <a:t>місці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– </a:t>
            </a:r>
            <a:r>
              <a:rPr lang="ru-RU" dirty="0" err="1"/>
              <a:t>Бувало</a:t>
            </a:r>
            <a:r>
              <a:rPr lang="ru-RU" dirty="0"/>
              <a:t>, я думав про </a:t>
            </a:r>
            <a:r>
              <a:rPr lang="ru-RU" dirty="0" err="1"/>
              <a:t>щось</a:t>
            </a:r>
            <a:r>
              <a:rPr lang="ru-RU" dirty="0"/>
              <a:t>, </a:t>
            </a:r>
            <a:r>
              <a:rPr lang="ru-RU" dirty="0" err="1"/>
              <a:t>розмірковував</a:t>
            </a:r>
            <a:r>
              <a:rPr lang="ru-RU" dirty="0"/>
              <a:t>, </a:t>
            </a:r>
            <a:r>
              <a:rPr lang="ru-RU" dirty="0" err="1"/>
              <a:t>будував</a:t>
            </a:r>
            <a:r>
              <a:rPr lang="ru-RU" dirty="0"/>
              <a:t> </a:t>
            </a:r>
            <a:r>
              <a:rPr lang="ru-RU" dirty="0" err="1"/>
              <a:t>плани</a:t>
            </a:r>
            <a:r>
              <a:rPr lang="ru-RU" dirty="0"/>
              <a:t> … Але </a:t>
            </a:r>
            <a:r>
              <a:rPr lang="ru-RU" dirty="0" err="1"/>
              <a:t>нічого</a:t>
            </a:r>
            <a:r>
              <a:rPr lang="ru-RU" dirty="0"/>
              <a:t> </a:t>
            </a:r>
            <a:r>
              <a:rPr lang="ru-RU" dirty="0" err="1"/>
              <a:t>корисного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не приносило. Я просто </a:t>
            </a:r>
            <a:r>
              <a:rPr lang="ru-RU" dirty="0" err="1"/>
              <a:t>кружляв</a:t>
            </a:r>
            <a:r>
              <a:rPr lang="ru-RU" dirty="0"/>
              <a:t> на одному </a:t>
            </a:r>
            <a:r>
              <a:rPr lang="ru-RU" dirty="0" err="1"/>
              <a:t>місці</a:t>
            </a:r>
            <a:r>
              <a:rPr lang="ru-RU" dirty="0"/>
              <a:t>, як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човен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Човняр</a:t>
            </a:r>
            <a:r>
              <a:rPr lang="ru-RU" dirty="0"/>
              <a:t> перестав </a:t>
            </a:r>
            <a:r>
              <a:rPr lang="ru-RU" dirty="0" err="1"/>
              <a:t>гребти</a:t>
            </a:r>
            <a:r>
              <a:rPr lang="ru-RU" dirty="0"/>
              <a:t> одним веслом і почав </a:t>
            </a:r>
            <a:r>
              <a:rPr lang="ru-RU" dirty="0" err="1"/>
              <a:t>гребти</a:t>
            </a:r>
            <a:r>
              <a:rPr lang="ru-RU" dirty="0"/>
              <a:t> </a:t>
            </a:r>
            <a:r>
              <a:rPr lang="ru-RU" dirty="0" err="1"/>
              <a:t>іншим</a:t>
            </a:r>
            <a:r>
              <a:rPr lang="ru-RU" dirty="0"/>
              <a:t>, з </a:t>
            </a:r>
            <a:r>
              <a:rPr lang="ru-RU" dirty="0" err="1"/>
              <a:t>написом</a:t>
            </a:r>
            <a:r>
              <a:rPr lang="ru-RU" dirty="0"/>
              <a:t> «</a:t>
            </a:r>
            <a:r>
              <a:rPr lang="ru-RU" dirty="0" err="1"/>
              <a:t>Роби</a:t>
            </a:r>
            <a:r>
              <a:rPr lang="ru-RU" dirty="0"/>
              <a:t>». </a:t>
            </a:r>
            <a:r>
              <a:rPr lang="ru-RU" dirty="0" err="1"/>
              <a:t>Човен</a:t>
            </a:r>
            <a:r>
              <a:rPr lang="ru-RU" dirty="0"/>
              <a:t> почав </a:t>
            </a:r>
            <a:r>
              <a:rPr lang="ru-RU" dirty="0" err="1"/>
              <a:t>кружляти</a:t>
            </a:r>
            <a:r>
              <a:rPr lang="ru-RU" dirty="0"/>
              <a:t>, але </a:t>
            </a:r>
            <a:r>
              <a:rPr lang="ru-RU" dirty="0" err="1"/>
              <a:t>вже</a:t>
            </a:r>
            <a:r>
              <a:rPr lang="ru-RU" dirty="0"/>
              <a:t> в </a:t>
            </a:r>
            <a:r>
              <a:rPr lang="ru-RU" dirty="0" err="1"/>
              <a:t>інший</a:t>
            </a:r>
            <a:r>
              <a:rPr lang="ru-RU" dirty="0"/>
              <a:t> </a:t>
            </a:r>
            <a:r>
              <a:rPr lang="ru-RU" dirty="0" err="1"/>
              <a:t>бік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– </a:t>
            </a:r>
            <a:r>
              <a:rPr lang="ru-RU" dirty="0" err="1"/>
              <a:t>Бувало</a:t>
            </a:r>
            <a:r>
              <a:rPr lang="ru-RU" dirty="0"/>
              <a:t>, я </a:t>
            </a:r>
            <a:r>
              <a:rPr lang="ru-RU" dirty="0" err="1"/>
              <a:t>кидався</a:t>
            </a:r>
            <a:r>
              <a:rPr lang="ru-RU" dirty="0"/>
              <a:t> в </a:t>
            </a:r>
            <a:r>
              <a:rPr lang="ru-RU" dirty="0" err="1"/>
              <a:t>іншу</a:t>
            </a:r>
            <a:r>
              <a:rPr lang="ru-RU" dirty="0"/>
              <a:t> </a:t>
            </a:r>
            <a:r>
              <a:rPr lang="ru-RU" dirty="0" err="1"/>
              <a:t>крайність</a:t>
            </a:r>
            <a:r>
              <a:rPr lang="ru-RU" dirty="0"/>
              <a:t>. </a:t>
            </a:r>
            <a:r>
              <a:rPr lang="ru-RU" dirty="0" err="1"/>
              <a:t>Робив</a:t>
            </a:r>
            <a:r>
              <a:rPr lang="ru-RU" dirty="0"/>
              <a:t> </a:t>
            </a:r>
            <a:r>
              <a:rPr lang="ru-RU" dirty="0" err="1"/>
              <a:t>щось</a:t>
            </a:r>
            <a:r>
              <a:rPr lang="ru-RU" dirty="0"/>
              <a:t> бездумно, без </a:t>
            </a:r>
            <a:r>
              <a:rPr lang="ru-RU" dirty="0" err="1"/>
              <a:t>планів</a:t>
            </a:r>
            <a:r>
              <a:rPr lang="ru-RU" dirty="0"/>
              <a:t>. </a:t>
            </a:r>
            <a:r>
              <a:rPr lang="ru-RU" dirty="0" err="1"/>
              <a:t>Багато</a:t>
            </a:r>
            <a:r>
              <a:rPr lang="ru-RU" dirty="0"/>
              <a:t> сил і часу </a:t>
            </a:r>
            <a:r>
              <a:rPr lang="ru-RU" dirty="0" err="1"/>
              <a:t>витрачав</a:t>
            </a:r>
            <a:r>
              <a:rPr lang="ru-RU" dirty="0"/>
              <a:t>. Але, в </a:t>
            </a:r>
            <a:r>
              <a:rPr lang="ru-RU" dirty="0" err="1"/>
              <a:t>підсумку</a:t>
            </a:r>
            <a:r>
              <a:rPr lang="ru-RU" dirty="0"/>
              <a:t>, </a:t>
            </a:r>
            <a:r>
              <a:rPr lang="ru-RU" dirty="0" err="1"/>
              <a:t>теж</a:t>
            </a:r>
            <a:r>
              <a:rPr lang="ru-RU" dirty="0"/>
              <a:t> </a:t>
            </a:r>
            <a:r>
              <a:rPr lang="ru-RU" dirty="0" err="1"/>
              <a:t>кружляв</a:t>
            </a:r>
            <a:r>
              <a:rPr lang="ru-RU" dirty="0"/>
              <a:t> на </a:t>
            </a:r>
            <a:r>
              <a:rPr lang="ru-RU" dirty="0" err="1"/>
              <a:t>місці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– Ось і </a:t>
            </a:r>
            <a:r>
              <a:rPr lang="ru-RU" dirty="0" err="1"/>
              <a:t>зробив</a:t>
            </a:r>
            <a:r>
              <a:rPr lang="ru-RU" dirty="0"/>
              <a:t> </a:t>
            </a:r>
            <a:r>
              <a:rPr lang="ru-RU" dirty="0" err="1"/>
              <a:t>напис</a:t>
            </a:r>
            <a:r>
              <a:rPr lang="ru-RU" dirty="0"/>
              <a:t> на веслах, – </a:t>
            </a:r>
            <a:r>
              <a:rPr lang="ru-RU" dirty="0" err="1"/>
              <a:t>продовжував</a:t>
            </a:r>
            <a:r>
              <a:rPr lang="ru-RU" dirty="0"/>
              <a:t> </a:t>
            </a:r>
            <a:r>
              <a:rPr lang="ru-RU" dirty="0" err="1"/>
              <a:t>човняр</a:t>
            </a:r>
            <a:r>
              <a:rPr lang="ru-RU" dirty="0"/>
              <a:t>, –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пам’ятати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на </a:t>
            </a:r>
            <a:r>
              <a:rPr lang="ru-RU" dirty="0" err="1"/>
              <a:t>кожен</a:t>
            </a:r>
            <a:r>
              <a:rPr lang="ru-RU" dirty="0"/>
              <a:t> </a:t>
            </a:r>
            <a:r>
              <a:rPr lang="ru-RU" dirty="0" err="1"/>
              <a:t>помах</a:t>
            </a:r>
            <a:r>
              <a:rPr lang="ru-RU" dirty="0"/>
              <a:t> </a:t>
            </a:r>
            <a:r>
              <a:rPr lang="ru-RU" dirty="0" err="1"/>
              <a:t>лівого</a:t>
            </a:r>
            <a:r>
              <a:rPr lang="ru-RU" dirty="0"/>
              <a:t> весла повинен бути </a:t>
            </a:r>
            <a:r>
              <a:rPr lang="ru-RU" dirty="0" err="1"/>
              <a:t>помах</a:t>
            </a:r>
            <a:r>
              <a:rPr lang="ru-RU" dirty="0"/>
              <a:t> правого весла.</a:t>
            </a:r>
          </a:p>
          <a:p>
            <a:endParaRPr lang="ru-RU" dirty="0"/>
          </a:p>
          <a:p>
            <a:r>
              <a:rPr lang="ru-RU" dirty="0"/>
              <a:t>А </a:t>
            </a:r>
            <a:r>
              <a:rPr lang="ru-RU" dirty="0" err="1"/>
              <a:t>потім</a:t>
            </a:r>
            <a:r>
              <a:rPr lang="ru-RU" dirty="0"/>
              <a:t> показав на </a:t>
            </a:r>
            <a:r>
              <a:rPr lang="ru-RU" dirty="0" err="1"/>
              <a:t>красивий</a:t>
            </a:r>
            <a:r>
              <a:rPr lang="ru-RU" dirty="0"/>
              <a:t> </a:t>
            </a:r>
            <a:r>
              <a:rPr lang="ru-RU" dirty="0" err="1"/>
              <a:t>будинок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височів</a:t>
            </a:r>
            <a:r>
              <a:rPr lang="ru-RU" dirty="0"/>
              <a:t> на </a:t>
            </a:r>
            <a:r>
              <a:rPr lang="ru-RU" dirty="0" err="1"/>
              <a:t>березі</a:t>
            </a:r>
            <a:r>
              <a:rPr lang="ru-RU" dirty="0"/>
              <a:t> </a:t>
            </a:r>
            <a:r>
              <a:rPr lang="ru-RU" dirty="0" err="1"/>
              <a:t>річки</a:t>
            </a:r>
            <a:r>
              <a:rPr lang="ru-RU" dirty="0"/>
              <a:t> </a:t>
            </a:r>
            <a:r>
              <a:rPr lang="ru-RU" dirty="0" err="1"/>
              <a:t>поблизу</a:t>
            </a:r>
            <a:r>
              <a:rPr lang="ru-RU" dirty="0"/>
              <a:t> церкви:</a:t>
            </a:r>
          </a:p>
          <a:p>
            <a:endParaRPr lang="ru-RU" dirty="0"/>
          </a:p>
          <a:p>
            <a:r>
              <a:rPr lang="ru-RU" dirty="0"/>
              <a:t>– Дивись!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будинок</a:t>
            </a:r>
            <a:r>
              <a:rPr lang="ru-RU" dirty="0"/>
              <a:t> я </a:t>
            </a:r>
            <a:r>
              <a:rPr lang="ru-RU" dirty="0" err="1"/>
              <a:t>побудував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того, як </a:t>
            </a:r>
            <a:r>
              <a:rPr lang="ru-RU" dirty="0" err="1"/>
              <a:t>зробив</a:t>
            </a:r>
            <a:r>
              <a:rPr lang="ru-RU" dirty="0"/>
              <a:t> на веслах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написи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6" b="3328"/>
          <a:stretch/>
        </p:blipFill>
        <p:spPr bwMode="auto">
          <a:xfrm>
            <a:off x="136995" y="11120"/>
            <a:ext cx="8808875" cy="55418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1028" y="5552938"/>
            <a:ext cx="879484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latin typeface="Georgia" pitchFamily="18" charset="0"/>
              </a:rPr>
              <a:t>⚡️ 28 дітей - загальна сума виплачених стипендій обдарованій молоді </a:t>
            </a:r>
            <a:r>
              <a:rPr lang="uk-UA" sz="1600" dirty="0" err="1">
                <a:latin typeface="Georgia" pitchFamily="18" charset="0"/>
              </a:rPr>
              <a:t>Чортківської</a:t>
            </a:r>
            <a:r>
              <a:rPr lang="uk-UA" sz="1600" dirty="0">
                <a:latin typeface="Georgia" pitchFamily="18" charset="0"/>
              </a:rPr>
              <a:t> громади – 171 300 грн. (найвища </a:t>
            </a:r>
            <a:r>
              <a:rPr lang="uk-UA" sz="1600" dirty="0" err="1">
                <a:latin typeface="Georgia" pitchFamily="18" charset="0"/>
              </a:rPr>
              <a:t>степендія</a:t>
            </a:r>
            <a:r>
              <a:rPr lang="uk-UA" sz="1600" dirty="0">
                <a:latin typeface="Georgia" pitchFamily="18" charset="0"/>
              </a:rPr>
              <a:t> 20 400 грн., а середня 6500 - 7500 тис. </a:t>
            </a:r>
            <a:r>
              <a:rPr lang="uk-UA" sz="1600" dirty="0" err="1">
                <a:latin typeface="Georgia" pitchFamily="18" charset="0"/>
              </a:rPr>
              <a:t>грн</a:t>
            </a:r>
            <a:r>
              <a:rPr lang="uk-UA" sz="1600" dirty="0">
                <a:latin typeface="Georgia" pitchFamily="18" charset="0"/>
              </a:rPr>
              <a:t>)</a:t>
            </a:r>
          </a:p>
          <a:p>
            <a:r>
              <a:rPr lang="uk-UA" sz="1600" dirty="0">
                <a:latin typeface="Georgia" pitchFamily="18" charset="0"/>
              </a:rPr>
              <a:t>⚡️ 31 вчителів - загальна сума виплачених одноразових премій вчителям – 93 900 грн.</a:t>
            </a:r>
          </a:p>
          <a:p>
            <a:r>
              <a:rPr lang="uk-UA" sz="1600" dirty="0">
                <a:latin typeface="Georgia" pitchFamily="18" charset="0"/>
              </a:rPr>
              <a:t>( найвища 5 400 грн., а середня 3 800 </a:t>
            </a:r>
            <a:r>
              <a:rPr lang="uk-UA" sz="1600" dirty="0" err="1">
                <a:latin typeface="Georgia" pitchFamily="18" charset="0"/>
              </a:rPr>
              <a:t>грн</a:t>
            </a:r>
            <a:r>
              <a:rPr lang="uk-UA" sz="1600" dirty="0">
                <a:latin typeface="Georgia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6700105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ru-RU" dirty="0" err="1"/>
              <a:t>Човняр</a:t>
            </a:r>
            <a:r>
              <a:rPr lang="ru-RU" dirty="0"/>
              <a:t> перевозив </a:t>
            </a:r>
            <a:r>
              <a:rPr lang="ru-RU" dirty="0" err="1"/>
              <a:t>мандрівника</a:t>
            </a:r>
            <a:r>
              <a:rPr lang="ru-RU" dirty="0"/>
              <a:t> на </a:t>
            </a:r>
            <a:r>
              <a:rPr lang="ru-RU" dirty="0" err="1"/>
              <a:t>інший</a:t>
            </a:r>
            <a:r>
              <a:rPr lang="ru-RU" dirty="0"/>
              <a:t> берег на </a:t>
            </a:r>
            <a:r>
              <a:rPr lang="ru-RU" dirty="0" err="1"/>
              <a:t>дуже</a:t>
            </a:r>
            <a:r>
              <a:rPr lang="ru-RU" dirty="0"/>
              <a:t> красивому </a:t>
            </a:r>
            <a:r>
              <a:rPr lang="ru-RU" dirty="0" err="1"/>
              <a:t>човні</a:t>
            </a:r>
            <a:r>
              <a:rPr lang="ru-RU" dirty="0"/>
              <a:t>.</a:t>
            </a:r>
          </a:p>
          <a:p>
            <a:r>
              <a:rPr lang="ru-RU" dirty="0" err="1"/>
              <a:t>Подорожній</a:t>
            </a:r>
            <a:r>
              <a:rPr lang="ru-RU" dirty="0"/>
              <a:t> </a:t>
            </a:r>
            <a:r>
              <a:rPr lang="ru-RU" dirty="0" err="1"/>
              <a:t>зауважив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не </a:t>
            </a:r>
            <a:r>
              <a:rPr lang="ru-RU" dirty="0" err="1"/>
              <a:t>бачив</a:t>
            </a:r>
            <a:r>
              <a:rPr lang="ru-RU" dirty="0"/>
              <a:t> </a:t>
            </a:r>
            <a:r>
              <a:rPr lang="ru-RU" dirty="0" err="1"/>
              <a:t>досі</a:t>
            </a:r>
            <a:r>
              <a:rPr lang="ru-RU" dirty="0"/>
              <a:t> такого красивого </a:t>
            </a:r>
            <a:r>
              <a:rPr lang="ru-RU" dirty="0" err="1"/>
              <a:t>човна</a:t>
            </a:r>
            <a:r>
              <a:rPr lang="ru-RU" dirty="0"/>
              <a:t>. Та </a:t>
            </a:r>
            <a:r>
              <a:rPr lang="ru-RU" dirty="0" err="1"/>
              <a:t>раптом</a:t>
            </a:r>
            <a:r>
              <a:rPr lang="ru-RU" dirty="0"/>
              <a:t> </a:t>
            </a:r>
            <a:r>
              <a:rPr lang="ru-RU" dirty="0" err="1"/>
              <a:t>він</a:t>
            </a:r>
            <a:r>
              <a:rPr lang="ru-RU" dirty="0"/>
              <a:t> </a:t>
            </a:r>
            <a:r>
              <a:rPr lang="ru-RU" dirty="0" err="1"/>
              <a:t>помітив</a:t>
            </a:r>
            <a:r>
              <a:rPr lang="ru-RU" dirty="0"/>
              <a:t> </a:t>
            </a:r>
            <a:r>
              <a:rPr lang="ru-RU" dirty="0" err="1"/>
              <a:t>якісь</a:t>
            </a:r>
            <a:r>
              <a:rPr lang="ru-RU" dirty="0"/>
              <a:t> надписи на веслах. На одному </a:t>
            </a:r>
            <a:r>
              <a:rPr lang="ru-RU" dirty="0" err="1"/>
              <a:t>веслі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написано: «Думай», а на другому: «</a:t>
            </a:r>
            <a:r>
              <a:rPr lang="ru-RU" dirty="0" err="1"/>
              <a:t>Роби</a:t>
            </a:r>
            <a:r>
              <a:rPr lang="ru-RU" dirty="0"/>
              <a:t>».</a:t>
            </a:r>
          </a:p>
          <a:p>
            <a:endParaRPr lang="ru-RU" dirty="0"/>
          </a:p>
          <a:p>
            <a:r>
              <a:rPr lang="ru-RU" dirty="0"/>
              <a:t>– </a:t>
            </a:r>
            <a:r>
              <a:rPr lang="ru-RU" dirty="0" err="1"/>
              <a:t>Чудовий</a:t>
            </a:r>
            <a:r>
              <a:rPr lang="ru-RU" dirty="0"/>
              <a:t> в тебе </a:t>
            </a:r>
            <a:r>
              <a:rPr lang="ru-RU" dirty="0" err="1"/>
              <a:t>човен</a:t>
            </a:r>
            <a:r>
              <a:rPr lang="ru-RU" dirty="0"/>
              <a:t>, – сказав </a:t>
            </a:r>
            <a:r>
              <a:rPr lang="ru-RU" dirty="0" err="1"/>
              <a:t>мандрівник</a:t>
            </a:r>
            <a:r>
              <a:rPr lang="ru-RU" dirty="0"/>
              <a:t>. – А </a:t>
            </a:r>
            <a:r>
              <a:rPr lang="ru-RU" dirty="0" err="1"/>
              <a:t>навіщо</a:t>
            </a:r>
            <a:r>
              <a:rPr lang="ru-RU" dirty="0"/>
              <a:t> </a:t>
            </a:r>
            <a:r>
              <a:rPr lang="ru-RU" dirty="0" err="1"/>
              <a:t>такі</a:t>
            </a:r>
            <a:r>
              <a:rPr lang="ru-RU" dirty="0"/>
              <a:t> </a:t>
            </a:r>
            <a:r>
              <a:rPr lang="ru-RU" dirty="0" err="1"/>
              <a:t>написи</a:t>
            </a:r>
            <a:r>
              <a:rPr lang="ru-RU" dirty="0"/>
              <a:t> на веслах?</a:t>
            </a:r>
          </a:p>
          <a:p>
            <a:endParaRPr lang="ru-RU" dirty="0"/>
          </a:p>
          <a:p>
            <a:r>
              <a:rPr lang="ru-RU" dirty="0"/>
              <a:t>– Дивись, – </a:t>
            </a:r>
            <a:r>
              <a:rPr lang="ru-RU" dirty="0" err="1"/>
              <a:t>посміхаючись</a:t>
            </a:r>
            <a:r>
              <a:rPr lang="ru-RU" dirty="0"/>
              <a:t>, сказав </a:t>
            </a:r>
            <a:r>
              <a:rPr lang="ru-RU" dirty="0" err="1"/>
              <a:t>човняр</a:t>
            </a:r>
            <a:r>
              <a:rPr lang="ru-RU" dirty="0"/>
              <a:t>. І почав </a:t>
            </a:r>
            <a:r>
              <a:rPr lang="ru-RU" dirty="0" err="1"/>
              <a:t>гребти</a:t>
            </a:r>
            <a:r>
              <a:rPr lang="ru-RU" dirty="0"/>
              <a:t> </a:t>
            </a:r>
            <a:r>
              <a:rPr lang="ru-RU" dirty="0" err="1"/>
              <a:t>тільки</a:t>
            </a:r>
            <a:r>
              <a:rPr lang="ru-RU" dirty="0"/>
              <a:t> одним веслом, з </a:t>
            </a:r>
            <a:r>
              <a:rPr lang="ru-RU" dirty="0" err="1"/>
              <a:t>написом</a:t>
            </a:r>
            <a:r>
              <a:rPr lang="ru-RU" dirty="0"/>
              <a:t> «Думай».</a:t>
            </a:r>
          </a:p>
          <a:p>
            <a:endParaRPr lang="ru-RU" dirty="0"/>
          </a:p>
          <a:p>
            <a:r>
              <a:rPr lang="ru-RU" dirty="0" err="1"/>
              <a:t>Човен</a:t>
            </a:r>
            <a:r>
              <a:rPr lang="ru-RU" dirty="0"/>
              <a:t> почав </a:t>
            </a:r>
            <a:r>
              <a:rPr lang="ru-RU" dirty="0" err="1"/>
              <a:t>кружляти</a:t>
            </a:r>
            <a:r>
              <a:rPr lang="ru-RU" dirty="0"/>
              <a:t> на одному </a:t>
            </a:r>
            <a:r>
              <a:rPr lang="ru-RU" dirty="0" err="1"/>
              <a:t>місці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– </a:t>
            </a:r>
            <a:r>
              <a:rPr lang="ru-RU" dirty="0" err="1"/>
              <a:t>Бувало</a:t>
            </a:r>
            <a:r>
              <a:rPr lang="ru-RU" dirty="0"/>
              <a:t>, я думав про </a:t>
            </a:r>
            <a:r>
              <a:rPr lang="ru-RU" dirty="0" err="1"/>
              <a:t>щось</a:t>
            </a:r>
            <a:r>
              <a:rPr lang="ru-RU" dirty="0"/>
              <a:t>, </a:t>
            </a:r>
            <a:r>
              <a:rPr lang="ru-RU" dirty="0" err="1"/>
              <a:t>розмірковував</a:t>
            </a:r>
            <a:r>
              <a:rPr lang="ru-RU" dirty="0"/>
              <a:t>, </a:t>
            </a:r>
            <a:r>
              <a:rPr lang="ru-RU" dirty="0" err="1"/>
              <a:t>будував</a:t>
            </a:r>
            <a:r>
              <a:rPr lang="ru-RU" dirty="0"/>
              <a:t> </a:t>
            </a:r>
            <a:r>
              <a:rPr lang="ru-RU" dirty="0" err="1"/>
              <a:t>плани</a:t>
            </a:r>
            <a:r>
              <a:rPr lang="ru-RU" dirty="0"/>
              <a:t> … Але </a:t>
            </a:r>
            <a:r>
              <a:rPr lang="ru-RU" dirty="0" err="1"/>
              <a:t>нічого</a:t>
            </a:r>
            <a:r>
              <a:rPr lang="ru-RU" dirty="0"/>
              <a:t> </a:t>
            </a:r>
            <a:r>
              <a:rPr lang="ru-RU" dirty="0" err="1"/>
              <a:t>корисного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не приносило. Я просто </a:t>
            </a:r>
            <a:r>
              <a:rPr lang="ru-RU" dirty="0" err="1"/>
              <a:t>кружляв</a:t>
            </a:r>
            <a:r>
              <a:rPr lang="ru-RU" dirty="0"/>
              <a:t> на одному </a:t>
            </a:r>
            <a:r>
              <a:rPr lang="ru-RU" dirty="0" err="1"/>
              <a:t>місці</a:t>
            </a:r>
            <a:r>
              <a:rPr lang="ru-RU" dirty="0"/>
              <a:t>, як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човен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 err="1"/>
              <a:t>Човняр</a:t>
            </a:r>
            <a:r>
              <a:rPr lang="ru-RU" dirty="0"/>
              <a:t> перестав </a:t>
            </a:r>
            <a:r>
              <a:rPr lang="ru-RU" dirty="0" err="1"/>
              <a:t>гребти</a:t>
            </a:r>
            <a:r>
              <a:rPr lang="ru-RU" dirty="0"/>
              <a:t> одним веслом і почав </a:t>
            </a:r>
            <a:r>
              <a:rPr lang="ru-RU" dirty="0" err="1"/>
              <a:t>гребти</a:t>
            </a:r>
            <a:r>
              <a:rPr lang="ru-RU" dirty="0"/>
              <a:t> </a:t>
            </a:r>
            <a:r>
              <a:rPr lang="ru-RU" dirty="0" err="1"/>
              <a:t>іншим</a:t>
            </a:r>
            <a:r>
              <a:rPr lang="ru-RU" dirty="0"/>
              <a:t>, з </a:t>
            </a:r>
            <a:r>
              <a:rPr lang="ru-RU" dirty="0" err="1"/>
              <a:t>написом</a:t>
            </a:r>
            <a:r>
              <a:rPr lang="ru-RU" dirty="0"/>
              <a:t> «</a:t>
            </a:r>
            <a:r>
              <a:rPr lang="ru-RU" dirty="0" err="1"/>
              <a:t>Роби</a:t>
            </a:r>
            <a:r>
              <a:rPr lang="ru-RU" dirty="0"/>
              <a:t>». </a:t>
            </a:r>
            <a:r>
              <a:rPr lang="ru-RU" dirty="0" err="1"/>
              <a:t>Човен</a:t>
            </a:r>
            <a:r>
              <a:rPr lang="ru-RU" dirty="0"/>
              <a:t> почав </a:t>
            </a:r>
            <a:r>
              <a:rPr lang="ru-RU" dirty="0" err="1"/>
              <a:t>кружляти</a:t>
            </a:r>
            <a:r>
              <a:rPr lang="ru-RU" dirty="0"/>
              <a:t>, але </a:t>
            </a:r>
            <a:r>
              <a:rPr lang="ru-RU" dirty="0" err="1"/>
              <a:t>вже</a:t>
            </a:r>
            <a:r>
              <a:rPr lang="ru-RU" dirty="0"/>
              <a:t> в </a:t>
            </a:r>
            <a:r>
              <a:rPr lang="ru-RU" dirty="0" err="1"/>
              <a:t>інший</a:t>
            </a:r>
            <a:r>
              <a:rPr lang="ru-RU" dirty="0"/>
              <a:t> </a:t>
            </a:r>
            <a:r>
              <a:rPr lang="ru-RU" dirty="0" err="1"/>
              <a:t>бік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– </a:t>
            </a:r>
            <a:r>
              <a:rPr lang="ru-RU" dirty="0" err="1"/>
              <a:t>Бувало</a:t>
            </a:r>
            <a:r>
              <a:rPr lang="ru-RU" dirty="0"/>
              <a:t>, я </a:t>
            </a:r>
            <a:r>
              <a:rPr lang="ru-RU" dirty="0" err="1"/>
              <a:t>кидався</a:t>
            </a:r>
            <a:r>
              <a:rPr lang="ru-RU" dirty="0"/>
              <a:t> в </a:t>
            </a:r>
            <a:r>
              <a:rPr lang="ru-RU" dirty="0" err="1"/>
              <a:t>іншу</a:t>
            </a:r>
            <a:r>
              <a:rPr lang="ru-RU" dirty="0"/>
              <a:t> </a:t>
            </a:r>
            <a:r>
              <a:rPr lang="ru-RU" dirty="0" err="1"/>
              <a:t>крайність</a:t>
            </a:r>
            <a:r>
              <a:rPr lang="ru-RU" dirty="0"/>
              <a:t>. </a:t>
            </a:r>
            <a:r>
              <a:rPr lang="ru-RU" dirty="0" err="1"/>
              <a:t>Робив</a:t>
            </a:r>
            <a:r>
              <a:rPr lang="ru-RU" dirty="0"/>
              <a:t> </a:t>
            </a:r>
            <a:r>
              <a:rPr lang="ru-RU" dirty="0" err="1"/>
              <a:t>щось</a:t>
            </a:r>
            <a:r>
              <a:rPr lang="ru-RU" dirty="0"/>
              <a:t> бездумно, без </a:t>
            </a:r>
            <a:r>
              <a:rPr lang="ru-RU" dirty="0" err="1"/>
              <a:t>планів</a:t>
            </a:r>
            <a:r>
              <a:rPr lang="ru-RU" dirty="0"/>
              <a:t>. </a:t>
            </a:r>
            <a:r>
              <a:rPr lang="ru-RU" dirty="0" err="1"/>
              <a:t>Багато</a:t>
            </a:r>
            <a:r>
              <a:rPr lang="ru-RU" dirty="0"/>
              <a:t> сил і часу </a:t>
            </a:r>
            <a:r>
              <a:rPr lang="ru-RU" dirty="0" err="1"/>
              <a:t>витрачав</a:t>
            </a:r>
            <a:r>
              <a:rPr lang="ru-RU" dirty="0"/>
              <a:t>. Але, в </a:t>
            </a:r>
            <a:r>
              <a:rPr lang="ru-RU" dirty="0" err="1"/>
              <a:t>підсумку</a:t>
            </a:r>
            <a:r>
              <a:rPr lang="ru-RU" dirty="0"/>
              <a:t>, </a:t>
            </a:r>
            <a:r>
              <a:rPr lang="ru-RU" dirty="0" err="1"/>
              <a:t>теж</a:t>
            </a:r>
            <a:r>
              <a:rPr lang="ru-RU" dirty="0"/>
              <a:t> </a:t>
            </a:r>
            <a:r>
              <a:rPr lang="ru-RU" dirty="0" err="1"/>
              <a:t>кружляв</a:t>
            </a:r>
            <a:r>
              <a:rPr lang="ru-RU" dirty="0"/>
              <a:t> на </a:t>
            </a:r>
            <a:r>
              <a:rPr lang="ru-RU" dirty="0" err="1"/>
              <a:t>місці</a:t>
            </a:r>
            <a:r>
              <a:rPr lang="ru-RU" dirty="0"/>
              <a:t>.</a:t>
            </a:r>
          </a:p>
          <a:p>
            <a:endParaRPr lang="ru-RU" dirty="0"/>
          </a:p>
          <a:p>
            <a:r>
              <a:rPr lang="ru-RU" dirty="0"/>
              <a:t>– Ось і </a:t>
            </a:r>
            <a:r>
              <a:rPr lang="ru-RU" dirty="0" err="1"/>
              <a:t>зробив</a:t>
            </a:r>
            <a:r>
              <a:rPr lang="ru-RU" dirty="0"/>
              <a:t> </a:t>
            </a:r>
            <a:r>
              <a:rPr lang="ru-RU" dirty="0" err="1"/>
              <a:t>напис</a:t>
            </a:r>
            <a:r>
              <a:rPr lang="ru-RU" dirty="0"/>
              <a:t> на веслах, – </a:t>
            </a:r>
            <a:r>
              <a:rPr lang="ru-RU" dirty="0" err="1"/>
              <a:t>продовжував</a:t>
            </a:r>
            <a:r>
              <a:rPr lang="ru-RU" dirty="0"/>
              <a:t> </a:t>
            </a:r>
            <a:r>
              <a:rPr lang="ru-RU" dirty="0" err="1"/>
              <a:t>човняр</a:t>
            </a:r>
            <a:r>
              <a:rPr lang="ru-RU" dirty="0"/>
              <a:t>, –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пам’ятати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на </a:t>
            </a:r>
            <a:r>
              <a:rPr lang="ru-RU" dirty="0" err="1"/>
              <a:t>кожен</a:t>
            </a:r>
            <a:r>
              <a:rPr lang="ru-RU" dirty="0"/>
              <a:t> </a:t>
            </a:r>
            <a:r>
              <a:rPr lang="ru-RU" dirty="0" err="1"/>
              <a:t>помах</a:t>
            </a:r>
            <a:r>
              <a:rPr lang="ru-RU" dirty="0"/>
              <a:t> </a:t>
            </a:r>
            <a:r>
              <a:rPr lang="ru-RU" dirty="0" err="1"/>
              <a:t>лівого</a:t>
            </a:r>
            <a:r>
              <a:rPr lang="ru-RU" dirty="0"/>
              <a:t> весла повинен бути </a:t>
            </a:r>
            <a:r>
              <a:rPr lang="ru-RU" dirty="0" err="1"/>
              <a:t>помах</a:t>
            </a:r>
            <a:r>
              <a:rPr lang="ru-RU" dirty="0"/>
              <a:t> правого весла.</a:t>
            </a:r>
          </a:p>
          <a:p>
            <a:endParaRPr lang="ru-RU" dirty="0"/>
          </a:p>
          <a:p>
            <a:r>
              <a:rPr lang="ru-RU" dirty="0"/>
              <a:t>А </a:t>
            </a:r>
            <a:r>
              <a:rPr lang="ru-RU" dirty="0" err="1"/>
              <a:t>потім</a:t>
            </a:r>
            <a:r>
              <a:rPr lang="ru-RU" dirty="0"/>
              <a:t> показав на </a:t>
            </a:r>
            <a:r>
              <a:rPr lang="ru-RU" dirty="0" err="1"/>
              <a:t>красивий</a:t>
            </a:r>
            <a:r>
              <a:rPr lang="ru-RU" dirty="0"/>
              <a:t> </a:t>
            </a:r>
            <a:r>
              <a:rPr lang="ru-RU" dirty="0" err="1"/>
              <a:t>будинок</a:t>
            </a:r>
            <a:r>
              <a:rPr lang="ru-RU" dirty="0"/>
              <a:t>, </a:t>
            </a:r>
            <a:r>
              <a:rPr lang="ru-RU" dirty="0" err="1"/>
              <a:t>який</a:t>
            </a:r>
            <a:r>
              <a:rPr lang="ru-RU" dirty="0"/>
              <a:t> </a:t>
            </a:r>
            <a:r>
              <a:rPr lang="ru-RU" dirty="0" err="1"/>
              <a:t>височів</a:t>
            </a:r>
            <a:r>
              <a:rPr lang="ru-RU" dirty="0"/>
              <a:t> на </a:t>
            </a:r>
            <a:r>
              <a:rPr lang="ru-RU" dirty="0" err="1"/>
              <a:t>березі</a:t>
            </a:r>
            <a:r>
              <a:rPr lang="ru-RU" dirty="0"/>
              <a:t> </a:t>
            </a:r>
            <a:r>
              <a:rPr lang="ru-RU" dirty="0" err="1"/>
              <a:t>річки</a:t>
            </a:r>
            <a:r>
              <a:rPr lang="ru-RU" dirty="0"/>
              <a:t> </a:t>
            </a:r>
            <a:r>
              <a:rPr lang="ru-RU" dirty="0" err="1"/>
              <a:t>поблизу</a:t>
            </a:r>
            <a:r>
              <a:rPr lang="ru-RU" dirty="0"/>
              <a:t> церкви:</a:t>
            </a:r>
          </a:p>
          <a:p>
            <a:endParaRPr lang="ru-RU" dirty="0"/>
          </a:p>
          <a:p>
            <a:r>
              <a:rPr lang="ru-RU" dirty="0"/>
              <a:t>– Дивись! </a:t>
            </a:r>
            <a:r>
              <a:rPr lang="ru-RU" dirty="0" err="1"/>
              <a:t>Цей</a:t>
            </a:r>
            <a:r>
              <a:rPr lang="ru-RU" dirty="0"/>
              <a:t> </a:t>
            </a:r>
            <a:r>
              <a:rPr lang="ru-RU" dirty="0" err="1"/>
              <a:t>будинок</a:t>
            </a:r>
            <a:r>
              <a:rPr lang="ru-RU" dirty="0"/>
              <a:t> я </a:t>
            </a:r>
            <a:r>
              <a:rPr lang="ru-RU" dirty="0" err="1"/>
              <a:t>побудував</a:t>
            </a:r>
            <a:r>
              <a:rPr lang="ru-RU" dirty="0"/>
              <a:t> </a:t>
            </a:r>
            <a:r>
              <a:rPr lang="ru-RU" dirty="0" err="1"/>
              <a:t>після</a:t>
            </a:r>
            <a:r>
              <a:rPr lang="ru-RU" dirty="0"/>
              <a:t> того, як </a:t>
            </a:r>
            <a:r>
              <a:rPr lang="ru-RU" dirty="0" err="1"/>
              <a:t>зробив</a:t>
            </a:r>
            <a:r>
              <a:rPr lang="ru-RU" dirty="0"/>
              <a:t> на веслах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написи</a:t>
            </a:r>
            <a:r>
              <a:rPr lang="ru-RU" dirty="0"/>
              <a:t>.</a:t>
            </a:r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2" y="116632"/>
            <a:ext cx="9112104" cy="607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622721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2000" b="1" dirty="0">
                <a:solidFill>
                  <a:srgbClr val="C00000"/>
                </a:solidFill>
                <a:latin typeface="Georgia" pitchFamily="18" charset="0"/>
              </a:rPr>
              <a:t>21 – золота, 4 – срібні </a:t>
            </a:r>
          </a:p>
        </p:txBody>
      </p:sp>
    </p:spTree>
    <p:extLst>
      <p:ext uri="{BB962C8B-B14F-4D97-AF65-F5344CB8AC3E}">
        <p14:creationId xmlns:p14="http://schemas.microsoft.com/office/powerpoint/2010/main" val="38009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>
              <a:spcBef>
                <a:spcPts val="600"/>
              </a:spcBef>
              <a:spcAft>
                <a:spcPts val="1000"/>
              </a:spcAft>
            </a:pPr>
            <a:r>
              <a:rPr lang="uk-UA" b="1" dirty="0">
                <a:solidFill>
                  <a:schemeClr val="accent1">
                    <a:lumMod val="50000"/>
                  </a:schemeClr>
                </a:solidFill>
                <a:latin typeface="Bookman Old Style" pitchFamily="18" charset="0"/>
              </a:rPr>
              <a:t>І насамкінець…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lvl="0" algn="r"/>
            <a:r>
              <a:rPr lang="ru-RU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Кожна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особистість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–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геніальна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. </a:t>
            </a:r>
          </a:p>
          <a:p>
            <a:pPr marL="0" lvl="0" indent="0" algn="r">
              <a:buNone/>
            </a:pPr>
            <a:r>
              <a:rPr lang="ru-RU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Проте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якщо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оцінювати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рибу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за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її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вмінням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лазити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по деревах, то вона так і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проживе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все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своє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життя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впевненою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що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вона </a:t>
            </a:r>
            <a:r>
              <a:rPr lang="ru-RU" i="1" dirty="0" err="1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незграба</a:t>
            </a:r>
            <a:r>
              <a:rPr lang="ru-RU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.</a:t>
            </a:r>
            <a:br>
              <a:rPr lang="ru-RU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</a:br>
            <a:r>
              <a:rPr lang="ru-RU" sz="2800" b="1" i="1" dirty="0">
                <a:latin typeface="Georgia" pitchFamily="18" charset="0"/>
              </a:rPr>
              <a:t>Альберт ЕЙНШТЕЙН </a:t>
            </a:r>
            <a:br>
              <a:rPr lang="ru-RU" sz="2800" b="1" i="1" dirty="0">
                <a:latin typeface="Georgia" pitchFamily="18" charset="0"/>
              </a:rPr>
            </a:br>
            <a:endParaRPr lang="uk-UA" dirty="0">
              <a:latin typeface="Georgia" pitchFamily="18" charset="0"/>
            </a:endParaRPr>
          </a:p>
          <a:p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«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Генії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не </a:t>
            </a:r>
            <a:r>
              <a:rPr lang="ru-RU" b="1" i="1" dirty="0" err="1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падають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з неба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. Вони </a:t>
            </a:r>
            <a:r>
              <a:rPr lang="ru-RU" i="1" dirty="0" err="1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повинні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i="1" dirty="0" err="1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мати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i="1" dirty="0" err="1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можливість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</a:t>
            </a:r>
            <a:r>
              <a:rPr lang="ru-RU" i="1" dirty="0" err="1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утворитися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 і </a:t>
            </a:r>
            <a:r>
              <a:rPr lang="ru-RU" i="1" dirty="0" err="1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розвиватися</a:t>
            </a:r>
            <a:r>
              <a:rPr lang="ru-RU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». </a:t>
            </a:r>
            <a:r>
              <a:rPr lang="ru-RU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А. Бабель</a:t>
            </a:r>
            <a:endParaRPr lang="uk-UA" b="1" i="1" dirty="0">
              <a:solidFill>
                <a:schemeClr val="accent2">
                  <a:lumMod val="50000"/>
                </a:schemeClr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724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703722"/>
            <a:ext cx="8603801" cy="4770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509" y="692696"/>
            <a:ext cx="101758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13"/>
          <p:cNvSpPr>
            <a:spLocks noGrp="1" noChangeArrowheads="1"/>
          </p:cNvSpPr>
          <p:nvPr>
            <p:ph type="title"/>
          </p:nvPr>
        </p:nvSpPr>
        <p:spPr bwMode="auto">
          <a:xfrm>
            <a:off x="1182200" y="800823"/>
            <a:ext cx="6739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uk-UA" altLang="uk-UA" sz="2800" b="1" dirty="0">
                <a:solidFill>
                  <a:schemeClr val="bg2"/>
                </a:solidFill>
                <a:latin typeface="Bookman Old Style" pitchFamily="18" charset="0"/>
              </a:rPr>
              <a:t>Основна сесія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119" y="454571"/>
            <a:ext cx="2408237" cy="1079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262177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509" y="692696"/>
            <a:ext cx="1017587" cy="84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Прямоугольник 13"/>
          <p:cNvSpPr>
            <a:spLocks noGrp="1" noChangeArrowheads="1"/>
          </p:cNvSpPr>
          <p:nvPr>
            <p:ph type="title"/>
          </p:nvPr>
        </p:nvSpPr>
        <p:spPr bwMode="auto">
          <a:xfrm>
            <a:off x="1160531" y="1010288"/>
            <a:ext cx="67395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/>
            <a:r>
              <a:rPr lang="uk-UA" altLang="uk-UA" sz="2800" b="1" dirty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Основна сесія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3" y="1700808"/>
            <a:ext cx="8724397" cy="4752528"/>
          </a:xfrm>
          <a:prstGeom prst="rect">
            <a:avLst/>
          </a:prstGeom>
        </p:spPr>
      </p:pic>
      <p:sp>
        <p:nvSpPr>
          <p:cNvPr id="7" name="Прямоугольник 13"/>
          <p:cNvSpPr txBox="1">
            <a:spLocks noChangeArrowheads="1"/>
          </p:cNvSpPr>
          <p:nvPr/>
        </p:nvSpPr>
        <p:spPr bwMode="auto">
          <a:xfrm>
            <a:off x="2959542" y="555245"/>
            <a:ext cx="49999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 vert="horz" wrap="square" lIns="91440" tIns="45720" rIns="91440" bIns="45720" rtlCol="0" anchor="ctr">
            <a:spAutoFit/>
          </a:bodyPr>
          <a:lstStyle>
            <a:lvl1pPr lvl="0" algn="ctr" defTabSz="914400" rtl="0" eaLnBrk="1" latinLnBrk="0" hangingPunct="1">
              <a:spcBef>
                <a:spcPts val="0"/>
              </a:spcBef>
              <a:spcAft>
                <a:spcPts val="0"/>
              </a:spcAft>
              <a:buSzPts val="2400"/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pPr algn="r"/>
            <a:r>
              <a:rPr lang="uk-UA" altLang="uk-UA" sz="2800" b="1" dirty="0">
                <a:solidFill>
                  <a:schemeClr val="bg1"/>
                </a:solidFill>
                <a:latin typeface="Bookman Old Style" pitchFamily="18" charset="0"/>
              </a:rPr>
              <a:t>Факти</a:t>
            </a:r>
            <a:r>
              <a:rPr lang="uk-UA" altLang="uk-UA" sz="2800" b="1" dirty="0">
                <a:solidFill>
                  <a:schemeClr val="bg2"/>
                </a:solidFill>
                <a:latin typeface="Bookman Old Style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680196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D9EDC1F3-53BA-4D80-8926-24F820D39452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7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1267" name="Google Shape;180;p22"/>
          <p:cNvSpPr>
            <a:spLocks noChangeArrowheads="1"/>
          </p:cNvSpPr>
          <p:nvPr/>
        </p:nvSpPr>
        <p:spPr bwMode="auto">
          <a:xfrm>
            <a:off x="7858125" y="762000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</a:t>
            </a:r>
            <a:r>
              <a:rPr lang="ru-RU" altLang="uk-UA" sz="2000" b="1" dirty="0">
                <a:latin typeface="Bookman Old Style" pitchFamily="18" charset="0"/>
              </a:rPr>
              <a:t> </a:t>
            </a: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2023</a:t>
            </a:r>
          </a:p>
        </p:txBody>
      </p:sp>
      <p:sp>
        <p:nvSpPr>
          <p:cNvPr id="11268" name="Прямоугольник 8"/>
          <p:cNvSpPr>
            <a:spLocks noChangeArrowheads="1"/>
          </p:cNvSpPr>
          <p:nvPr/>
        </p:nvSpPr>
        <p:spPr bwMode="auto">
          <a:xfrm>
            <a:off x="3429000" y="552450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44464" y="2305052"/>
            <a:ext cx="3519487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altLang="uk-UA" sz="20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07 – 20 червня </a:t>
            </a: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(основна сесія)</a:t>
            </a:r>
          </a:p>
        </p:txBody>
      </p:sp>
      <p:sp>
        <p:nvSpPr>
          <p:cNvPr id="11270" name="Заголовок 5"/>
          <p:cNvSpPr txBox="1">
            <a:spLocks noGrp="1"/>
          </p:cNvSpPr>
          <p:nvPr>
            <p:ph type="title"/>
          </p:nvPr>
        </p:nvSpPr>
        <p:spPr>
          <a:xfrm>
            <a:off x="5445125" y="438151"/>
            <a:ext cx="2413000" cy="841578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uk-UA" altLang="uk-UA" sz="24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Дещо про…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77813" y="177165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Терміни проведення:</a:t>
            </a:r>
            <a:endParaRPr lang="uk-UA" sz="2000" b="1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454267" y="2268259"/>
            <a:ext cx="429520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32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10</a:t>
            </a:r>
            <a:r>
              <a:rPr lang="uk-UA" altLang="uk-UA" sz="32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округів тестування</a:t>
            </a:r>
            <a:r>
              <a:rPr lang="uk-UA" altLang="uk-UA" sz="32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</a:t>
            </a:r>
          </a:p>
          <a:p>
            <a:pPr>
              <a:defRPr/>
            </a:pPr>
            <a:r>
              <a:rPr lang="uk-UA" altLang="uk-UA" sz="3200" dirty="0">
                <a:latin typeface="Georgia" pitchFamily="18" charset="0"/>
              </a:rPr>
              <a:t>(11 у 2022)</a:t>
            </a:r>
            <a:r>
              <a:rPr lang="uk-UA" altLang="uk-UA" sz="32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– </a:t>
            </a:r>
          </a:p>
          <a:p>
            <a:pPr>
              <a:defRPr/>
            </a:pPr>
            <a:r>
              <a:rPr lang="uk-UA" altLang="uk-UA" sz="32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20 </a:t>
            </a:r>
            <a:r>
              <a:rPr lang="uk-UA" altLang="uk-UA" sz="3200" dirty="0">
                <a:latin typeface="Georgia" pitchFamily="18" charset="0"/>
              </a:rPr>
              <a:t>(22) </a:t>
            </a:r>
            <a:r>
              <a:rPr lang="uk-UA" altLang="uk-UA" sz="3200" b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пункти проведення НМТ (11 – у Тернополі)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005064"/>
            <a:ext cx="3770530" cy="20850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955395" y="927957"/>
            <a:ext cx="51847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altLang="uk-UA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Тернопільська область</a:t>
            </a:r>
          </a:p>
        </p:txBody>
      </p:sp>
    </p:spTree>
    <p:extLst>
      <p:ext uri="{BB962C8B-B14F-4D97-AF65-F5344CB8AC3E}">
        <p14:creationId xmlns:p14="http://schemas.microsoft.com/office/powerpoint/2010/main" val="4066670607"/>
      </p:ext>
    </p:extLst>
  </p:cSld>
  <p:clrMapOvr>
    <a:masterClrMapping/>
  </p:clrMapOvr>
  <p:transition>
    <p:fade thruBlk="1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D9EDC1F3-53BA-4D80-8926-24F820D39452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8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1267" name="Google Shape;180;p22"/>
          <p:cNvSpPr>
            <a:spLocks noChangeArrowheads="1"/>
          </p:cNvSpPr>
          <p:nvPr/>
        </p:nvSpPr>
        <p:spPr bwMode="auto">
          <a:xfrm>
            <a:off x="7858125" y="762000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</a:t>
            </a:r>
            <a:r>
              <a:rPr lang="ru-RU" altLang="uk-UA" sz="2000" b="1" dirty="0">
                <a:latin typeface="Bookman Old Style" pitchFamily="18" charset="0"/>
              </a:rPr>
              <a:t> </a:t>
            </a: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2023</a:t>
            </a:r>
          </a:p>
        </p:txBody>
      </p:sp>
      <p:sp>
        <p:nvSpPr>
          <p:cNvPr id="11268" name="Прямоугольник 8"/>
          <p:cNvSpPr>
            <a:spLocks noChangeArrowheads="1"/>
          </p:cNvSpPr>
          <p:nvPr/>
        </p:nvSpPr>
        <p:spPr bwMode="auto">
          <a:xfrm>
            <a:off x="3429000" y="552450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/>
              <a:t> </a:t>
            </a:r>
          </a:p>
        </p:txBody>
      </p:sp>
      <p:sp>
        <p:nvSpPr>
          <p:cNvPr id="11270" name="Заголовок 5"/>
          <p:cNvSpPr txBox="1">
            <a:spLocks noGrp="1"/>
          </p:cNvSpPr>
          <p:nvPr>
            <p:ph type="title"/>
          </p:nvPr>
        </p:nvSpPr>
        <p:spPr>
          <a:xfrm>
            <a:off x="5527324" y="492202"/>
            <a:ext cx="2413000" cy="841578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uk-UA" altLang="uk-UA" sz="24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Факти </a:t>
            </a: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947901" y="1004821"/>
            <a:ext cx="51847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altLang="uk-UA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Тернопільська область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3441194"/>
            <a:ext cx="69127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Тестування проводилося в </a:t>
            </a:r>
            <a:r>
              <a:rPr lang="uk-UA" sz="20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64 аудиторіях</a:t>
            </a:r>
            <a:r>
              <a:rPr lang="uk-UA" sz="2000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1951672"/>
            <a:ext cx="7416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Для участі в НМТ: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зареєстровано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8952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особи на основну сесію;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взяли участь в основній сесії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8445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осіб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(94,4%)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;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відсутні </a:t>
            </a:r>
            <a:r>
              <a:rPr lang="uk-UA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497</a:t>
            </a:r>
            <a:r>
              <a:rPr lang="uk-UA" sz="2000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осіб.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51" y="4149080"/>
            <a:ext cx="4303713" cy="2212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4504064" y="3807510"/>
            <a:ext cx="44604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000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обладнаних комп’ютерною технікою з підключенням до мережі Інтернет. Усього використано </a:t>
            </a:r>
            <a:r>
              <a:rPr lang="uk-UA" sz="20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931 одиницю комп’ютерної техніки</a:t>
            </a:r>
            <a:r>
              <a:rPr lang="uk-UA" sz="2000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, в т.ч. </a:t>
            </a:r>
            <a:r>
              <a:rPr lang="uk-UA" sz="20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789</a:t>
            </a:r>
            <a:r>
              <a:rPr lang="uk-UA" sz="2000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– для учасників НМТ та </a:t>
            </a:r>
            <a:r>
              <a:rPr lang="uk-UA" sz="2000" b="1" i="1" dirty="0">
                <a:solidFill>
                  <a:schemeClr val="accent2">
                    <a:lumMod val="50000"/>
                  </a:schemeClr>
                </a:solidFill>
                <a:latin typeface="Georgia" pitchFamily="18" charset="0"/>
              </a:rPr>
              <a:t>142</a:t>
            </a:r>
            <a:r>
              <a:rPr lang="uk-UA" sz="2000" i="1" dirty="0">
                <a:solidFill>
                  <a:schemeClr val="accent3">
                    <a:lumMod val="50000"/>
                  </a:schemeClr>
                </a:solidFill>
                <a:latin typeface="Georgia" pitchFamily="18" charset="0"/>
              </a:rPr>
              <a:t> – для персоналу. </a:t>
            </a:r>
          </a:p>
        </p:txBody>
      </p:sp>
    </p:spTree>
    <p:extLst>
      <p:ext uri="{BB962C8B-B14F-4D97-AF65-F5344CB8AC3E}">
        <p14:creationId xmlns:p14="http://schemas.microsoft.com/office/powerpoint/2010/main" val="1489889698"/>
      </p:ext>
    </p:extLst>
  </p:cSld>
  <p:clrMapOvr>
    <a:masterClrMapping/>
  </p:clrMapOvr>
  <p:transition>
    <p:fade thruBlk="1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Google Shape;179;p22"/>
          <p:cNvSpPr>
            <a:spLocks noGrp="1"/>
          </p:cNvSpPr>
          <p:nvPr>
            <p:ph type="sldNum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1pPr>
            <a:lvl2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2pPr>
            <a:lvl3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3pPr>
            <a:lvl4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4pPr>
            <a:lvl5pPr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rgbClr val="000000"/>
                </a:solidFill>
                <a:latin typeface="Arial" charset="0"/>
                <a:cs typeface="Arial" charset="0"/>
                <a:sym typeface="Arial" charset="0"/>
              </a:defRPr>
            </a:lvl9pPr>
          </a:lstStyle>
          <a:p>
            <a:fld id="{D9EDC1F3-53BA-4D80-8926-24F820D39452}" type="slidenum">
              <a:rPr lang="ru-RU" altLang="uk-UA" sz="1300" smtClean="0">
                <a:solidFill>
                  <a:srgbClr val="FFFFFF"/>
                </a:solidFill>
                <a:latin typeface="Roboto" charset="0"/>
                <a:sym typeface="Roboto" charset="0"/>
              </a:rPr>
              <a:pPr/>
              <a:t>9</a:t>
            </a:fld>
            <a:endParaRPr lang="ru-RU" altLang="uk-UA" sz="1300">
              <a:solidFill>
                <a:srgbClr val="FFFFFF"/>
              </a:solidFill>
              <a:latin typeface="Roboto" charset="0"/>
              <a:sym typeface="Roboto" charset="0"/>
            </a:endParaRPr>
          </a:p>
        </p:txBody>
      </p:sp>
      <p:sp>
        <p:nvSpPr>
          <p:cNvPr id="11267" name="Google Shape;180;p22"/>
          <p:cNvSpPr>
            <a:spLocks noChangeArrowheads="1"/>
          </p:cNvSpPr>
          <p:nvPr/>
        </p:nvSpPr>
        <p:spPr bwMode="auto">
          <a:xfrm>
            <a:off x="7858125" y="762000"/>
            <a:ext cx="928688" cy="427567"/>
          </a:xfrm>
          <a:custGeom>
            <a:avLst/>
            <a:gdLst>
              <a:gd name="T0" fmla="*/ 0 w 16072"/>
              <a:gd name="T1" fmla="*/ 0 h 16071"/>
              <a:gd name="T2" fmla="*/ 16072 w 16072"/>
              <a:gd name="T3" fmla="*/ 16071 h 16071"/>
            </a:gdLst>
            <a:ahLst/>
            <a:cxnLst/>
            <a:rect l="T0" t="T1" r="T2" b="T3"/>
            <a:pathLst>
              <a:path w="16072" h="16071" extrusionOk="0">
                <a:moveTo>
                  <a:pt x="8036" y="0"/>
                </a:moveTo>
                <a:lnTo>
                  <a:pt x="7938" y="24"/>
                </a:lnTo>
                <a:lnTo>
                  <a:pt x="7792" y="98"/>
                </a:lnTo>
                <a:lnTo>
                  <a:pt x="7328" y="366"/>
                </a:lnTo>
                <a:lnTo>
                  <a:pt x="7059" y="537"/>
                </a:lnTo>
                <a:lnTo>
                  <a:pt x="6766" y="757"/>
                </a:lnTo>
                <a:lnTo>
                  <a:pt x="6448" y="977"/>
                </a:lnTo>
                <a:lnTo>
                  <a:pt x="6155" y="1246"/>
                </a:lnTo>
                <a:lnTo>
                  <a:pt x="5887" y="1514"/>
                </a:lnTo>
                <a:lnTo>
                  <a:pt x="5643" y="1807"/>
                </a:lnTo>
                <a:lnTo>
                  <a:pt x="5447" y="2100"/>
                </a:lnTo>
                <a:lnTo>
                  <a:pt x="5374" y="2247"/>
                </a:lnTo>
                <a:lnTo>
                  <a:pt x="5325" y="2418"/>
                </a:lnTo>
                <a:lnTo>
                  <a:pt x="5276" y="2564"/>
                </a:lnTo>
                <a:lnTo>
                  <a:pt x="5252" y="2711"/>
                </a:lnTo>
                <a:lnTo>
                  <a:pt x="5252" y="2858"/>
                </a:lnTo>
                <a:lnTo>
                  <a:pt x="5276" y="3029"/>
                </a:lnTo>
                <a:lnTo>
                  <a:pt x="5325" y="3175"/>
                </a:lnTo>
                <a:lnTo>
                  <a:pt x="5398" y="3322"/>
                </a:lnTo>
                <a:lnTo>
                  <a:pt x="5496" y="3468"/>
                </a:lnTo>
                <a:lnTo>
                  <a:pt x="5618" y="3615"/>
                </a:lnTo>
                <a:lnTo>
                  <a:pt x="5814" y="3761"/>
                </a:lnTo>
                <a:lnTo>
                  <a:pt x="6009" y="3859"/>
                </a:lnTo>
                <a:lnTo>
                  <a:pt x="6204" y="3957"/>
                </a:lnTo>
                <a:lnTo>
                  <a:pt x="6424" y="4005"/>
                </a:lnTo>
                <a:lnTo>
                  <a:pt x="6644" y="4054"/>
                </a:lnTo>
                <a:lnTo>
                  <a:pt x="6864" y="4152"/>
                </a:lnTo>
                <a:lnTo>
                  <a:pt x="7059" y="4250"/>
                </a:lnTo>
                <a:lnTo>
                  <a:pt x="7254" y="4421"/>
                </a:lnTo>
                <a:lnTo>
                  <a:pt x="7425" y="4616"/>
                </a:lnTo>
                <a:lnTo>
                  <a:pt x="7523" y="4836"/>
                </a:lnTo>
                <a:lnTo>
                  <a:pt x="7596" y="5080"/>
                </a:lnTo>
                <a:lnTo>
                  <a:pt x="7621" y="5373"/>
                </a:lnTo>
                <a:lnTo>
                  <a:pt x="7596" y="5569"/>
                </a:lnTo>
                <a:lnTo>
                  <a:pt x="7572" y="5788"/>
                </a:lnTo>
                <a:lnTo>
                  <a:pt x="7499" y="5984"/>
                </a:lnTo>
                <a:lnTo>
                  <a:pt x="7425" y="6179"/>
                </a:lnTo>
                <a:lnTo>
                  <a:pt x="7328" y="6374"/>
                </a:lnTo>
                <a:lnTo>
                  <a:pt x="7206" y="6570"/>
                </a:lnTo>
                <a:lnTo>
                  <a:pt x="7059" y="6741"/>
                </a:lnTo>
                <a:lnTo>
                  <a:pt x="6913" y="6912"/>
                </a:lnTo>
                <a:lnTo>
                  <a:pt x="6742" y="7058"/>
                </a:lnTo>
                <a:lnTo>
                  <a:pt x="6571" y="7205"/>
                </a:lnTo>
                <a:lnTo>
                  <a:pt x="6400" y="7303"/>
                </a:lnTo>
                <a:lnTo>
                  <a:pt x="6204" y="7425"/>
                </a:lnTo>
                <a:lnTo>
                  <a:pt x="6009" y="7498"/>
                </a:lnTo>
                <a:lnTo>
                  <a:pt x="5789" y="7571"/>
                </a:lnTo>
                <a:lnTo>
                  <a:pt x="5569" y="7596"/>
                </a:lnTo>
                <a:lnTo>
                  <a:pt x="5374" y="7620"/>
                </a:lnTo>
                <a:lnTo>
                  <a:pt x="5105" y="7596"/>
                </a:lnTo>
                <a:lnTo>
                  <a:pt x="4861" y="7522"/>
                </a:lnTo>
                <a:lnTo>
                  <a:pt x="4617" y="7425"/>
                </a:lnTo>
                <a:lnTo>
                  <a:pt x="4421" y="7254"/>
                </a:lnTo>
                <a:lnTo>
                  <a:pt x="4250" y="7058"/>
                </a:lnTo>
                <a:lnTo>
                  <a:pt x="4128" y="6839"/>
                </a:lnTo>
                <a:lnTo>
                  <a:pt x="4055" y="6619"/>
                </a:lnTo>
                <a:lnTo>
                  <a:pt x="3982" y="6399"/>
                </a:lnTo>
                <a:lnTo>
                  <a:pt x="3933" y="6204"/>
                </a:lnTo>
                <a:lnTo>
                  <a:pt x="3860" y="6008"/>
                </a:lnTo>
                <a:lnTo>
                  <a:pt x="3762" y="5813"/>
                </a:lnTo>
                <a:lnTo>
                  <a:pt x="3615" y="5617"/>
                </a:lnTo>
                <a:lnTo>
                  <a:pt x="3469" y="5495"/>
                </a:lnTo>
                <a:lnTo>
                  <a:pt x="3322" y="5398"/>
                </a:lnTo>
                <a:lnTo>
                  <a:pt x="3176" y="5324"/>
                </a:lnTo>
                <a:lnTo>
                  <a:pt x="3029" y="5275"/>
                </a:lnTo>
                <a:lnTo>
                  <a:pt x="2858" y="5251"/>
                </a:lnTo>
                <a:lnTo>
                  <a:pt x="2712" y="5251"/>
                </a:lnTo>
                <a:lnTo>
                  <a:pt x="2565" y="5275"/>
                </a:lnTo>
                <a:lnTo>
                  <a:pt x="2419" y="5324"/>
                </a:lnTo>
                <a:lnTo>
                  <a:pt x="2248" y="5373"/>
                </a:lnTo>
                <a:lnTo>
                  <a:pt x="2101" y="5446"/>
                </a:lnTo>
                <a:lnTo>
                  <a:pt x="1808" y="5642"/>
                </a:lnTo>
                <a:lnTo>
                  <a:pt x="1515" y="5886"/>
                </a:lnTo>
                <a:lnTo>
                  <a:pt x="1246" y="6155"/>
                </a:lnTo>
                <a:lnTo>
                  <a:pt x="978" y="6448"/>
                </a:lnTo>
                <a:lnTo>
                  <a:pt x="758" y="6765"/>
                </a:lnTo>
                <a:lnTo>
                  <a:pt x="538" y="7058"/>
                </a:lnTo>
                <a:lnTo>
                  <a:pt x="367" y="7327"/>
                </a:lnTo>
                <a:lnTo>
                  <a:pt x="99" y="7791"/>
                </a:lnTo>
                <a:lnTo>
                  <a:pt x="25" y="7938"/>
                </a:lnTo>
                <a:lnTo>
                  <a:pt x="1" y="8035"/>
                </a:lnTo>
                <a:lnTo>
                  <a:pt x="25" y="8231"/>
                </a:lnTo>
                <a:lnTo>
                  <a:pt x="74" y="8402"/>
                </a:lnTo>
                <a:lnTo>
                  <a:pt x="172" y="8597"/>
                </a:lnTo>
                <a:lnTo>
                  <a:pt x="294" y="8744"/>
                </a:lnTo>
                <a:lnTo>
                  <a:pt x="587" y="9012"/>
                </a:lnTo>
                <a:lnTo>
                  <a:pt x="880" y="9256"/>
                </a:lnTo>
                <a:lnTo>
                  <a:pt x="1417" y="9696"/>
                </a:lnTo>
                <a:lnTo>
                  <a:pt x="1906" y="10062"/>
                </a:lnTo>
                <a:lnTo>
                  <a:pt x="2101" y="10233"/>
                </a:lnTo>
                <a:lnTo>
                  <a:pt x="2297" y="10404"/>
                </a:lnTo>
                <a:lnTo>
                  <a:pt x="2419" y="10575"/>
                </a:lnTo>
                <a:lnTo>
                  <a:pt x="2541" y="10746"/>
                </a:lnTo>
                <a:lnTo>
                  <a:pt x="2590" y="10917"/>
                </a:lnTo>
                <a:lnTo>
                  <a:pt x="2590" y="11113"/>
                </a:lnTo>
                <a:lnTo>
                  <a:pt x="2541" y="11308"/>
                </a:lnTo>
                <a:lnTo>
                  <a:pt x="2443" y="11528"/>
                </a:lnTo>
                <a:lnTo>
                  <a:pt x="2272" y="11772"/>
                </a:lnTo>
                <a:lnTo>
                  <a:pt x="2004" y="12041"/>
                </a:lnTo>
                <a:lnTo>
                  <a:pt x="1833" y="12212"/>
                </a:lnTo>
                <a:lnTo>
                  <a:pt x="1637" y="12309"/>
                </a:lnTo>
                <a:lnTo>
                  <a:pt x="1417" y="12383"/>
                </a:lnTo>
                <a:lnTo>
                  <a:pt x="1222" y="12431"/>
                </a:lnTo>
                <a:lnTo>
                  <a:pt x="1002" y="12480"/>
                </a:lnTo>
                <a:lnTo>
                  <a:pt x="782" y="12578"/>
                </a:lnTo>
                <a:lnTo>
                  <a:pt x="587" y="12700"/>
                </a:lnTo>
                <a:lnTo>
                  <a:pt x="367" y="12871"/>
                </a:lnTo>
                <a:lnTo>
                  <a:pt x="196" y="13066"/>
                </a:lnTo>
                <a:lnTo>
                  <a:pt x="99" y="13286"/>
                </a:lnTo>
                <a:lnTo>
                  <a:pt x="25" y="13530"/>
                </a:lnTo>
                <a:lnTo>
                  <a:pt x="1" y="13799"/>
                </a:lnTo>
                <a:lnTo>
                  <a:pt x="25" y="14019"/>
                </a:lnTo>
                <a:lnTo>
                  <a:pt x="50" y="14239"/>
                </a:lnTo>
                <a:lnTo>
                  <a:pt x="123" y="14434"/>
                </a:lnTo>
                <a:lnTo>
                  <a:pt x="221" y="14654"/>
                </a:lnTo>
                <a:lnTo>
                  <a:pt x="318" y="14825"/>
                </a:lnTo>
                <a:lnTo>
                  <a:pt x="440" y="15020"/>
                </a:lnTo>
                <a:lnTo>
                  <a:pt x="563" y="15191"/>
                </a:lnTo>
                <a:lnTo>
                  <a:pt x="709" y="15362"/>
                </a:lnTo>
                <a:lnTo>
                  <a:pt x="880" y="15509"/>
                </a:lnTo>
                <a:lnTo>
                  <a:pt x="1051" y="15631"/>
                </a:lnTo>
                <a:lnTo>
                  <a:pt x="1246" y="15753"/>
                </a:lnTo>
                <a:lnTo>
                  <a:pt x="1442" y="15875"/>
                </a:lnTo>
                <a:lnTo>
                  <a:pt x="1637" y="15948"/>
                </a:lnTo>
                <a:lnTo>
                  <a:pt x="1857" y="16022"/>
                </a:lnTo>
                <a:lnTo>
                  <a:pt x="2052" y="16046"/>
                </a:lnTo>
                <a:lnTo>
                  <a:pt x="2272" y="16070"/>
                </a:lnTo>
                <a:lnTo>
                  <a:pt x="2541" y="16046"/>
                </a:lnTo>
                <a:lnTo>
                  <a:pt x="2785" y="15973"/>
                </a:lnTo>
                <a:lnTo>
                  <a:pt x="3005" y="15875"/>
                </a:lnTo>
                <a:lnTo>
                  <a:pt x="3200" y="15704"/>
                </a:lnTo>
                <a:lnTo>
                  <a:pt x="3371" y="15509"/>
                </a:lnTo>
                <a:lnTo>
                  <a:pt x="3493" y="15289"/>
                </a:lnTo>
                <a:lnTo>
                  <a:pt x="3567" y="15094"/>
                </a:lnTo>
                <a:lnTo>
                  <a:pt x="3615" y="14874"/>
                </a:lnTo>
                <a:lnTo>
                  <a:pt x="3689" y="14654"/>
                </a:lnTo>
                <a:lnTo>
                  <a:pt x="3762" y="14459"/>
                </a:lnTo>
                <a:lnTo>
                  <a:pt x="3860" y="14239"/>
                </a:lnTo>
                <a:lnTo>
                  <a:pt x="4031" y="14068"/>
                </a:lnTo>
                <a:lnTo>
                  <a:pt x="4299" y="13824"/>
                </a:lnTo>
                <a:lnTo>
                  <a:pt x="4544" y="13628"/>
                </a:lnTo>
                <a:lnTo>
                  <a:pt x="4763" y="13530"/>
                </a:lnTo>
                <a:lnTo>
                  <a:pt x="4959" y="13482"/>
                </a:lnTo>
                <a:lnTo>
                  <a:pt x="5154" y="13482"/>
                </a:lnTo>
                <a:lnTo>
                  <a:pt x="5325" y="13530"/>
                </a:lnTo>
                <a:lnTo>
                  <a:pt x="5496" y="13653"/>
                </a:lnTo>
                <a:lnTo>
                  <a:pt x="5667" y="13775"/>
                </a:lnTo>
                <a:lnTo>
                  <a:pt x="5838" y="13970"/>
                </a:lnTo>
                <a:lnTo>
                  <a:pt x="6009" y="14165"/>
                </a:lnTo>
                <a:lnTo>
                  <a:pt x="6375" y="14654"/>
                </a:lnTo>
                <a:lnTo>
                  <a:pt x="6815" y="15191"/>
                </a:lnTo>
                <a:lnTo>
                  <a:pt x="7059" y="15484"/>
                </a:lnTo>
                <a:lnTo>
                  <a:pt x="7328" y="15777"/>
                </a:lnTo>
                <a:lnTo>
                  <a:pt x="7474" y="15899"/>
                </a:lnTo>
                <a:lnTo>
                  <a:pt x="7670" y="15997"/>
                </a:lnTo>
                <a:lnTo>
                  <a:pt x="7841" y="16046"/>
                </a:lnTo>
                <a:lnTo>
                  <a:pt x="8036" y="16070"/>
                </a:lnTo>
                <a:lnTo>
                  <a:pt x="8134" y="16046"/>
                </a:lnTo>
                <a:lnTo>
                  <a:pt x="8280" y="15973"/>
                </a:lnTo>
                <a:lnTo>
                  <a:pt x="8744" y="15704"/>
                </a:lnTo>
                <a:lnTo>
                  <a:pt x="9013" y="15533"/>
                </a:lnTo>
                <a:lnTo>
                  <a:pt x="9306" y="15313"/>
                </a:lnTo>
                <a:lnTo>
                  <a:pt x="9623" y="15094"/>
                </a:lnTo>
                <a:lnTo>
                  <a:pt x="9917" y="14825"/>
                </a:lnTo>
                <a:lnTo>
                  <a:pt x="10185" y="14556"/>
                </a:lnTo>
                <a:lnTo>
                  <a:pt x="10429" y="14263"/>
                </a:lnTo>
                <a:lnTo>
                  <a:pt x="10625" y="13970"/>
                </a:lnTo>
                <a:lnTo>
                  <a:pt x="10698" y="13824"/>
                </a:lnTo>
                <a:lnTo>
                  <a:pt x="10747" y="13653"/>
                </a:lnTo>
                <a:lnTo>
                  <a:pt x="10796" y="13506"/>
                </a:lnTo>
                <a:lnTo>
                  <a:pt x="10820" y="13359"/>
                </a:lnTo>
                <a:lnTo>
                  <a:pt x="10820" y="13213"/>
                </a:lnTo>
                <a:lnTo>
                  <a:pt x="10796" y="13042"/>
                </a:lnTo>
                <a:lnTo>
                  <a:pt x="10747" y="12895"/>
                </a:lnTo>
                <a:lnTo>
                  <a:pt x="10674" y="12749"/>
                </a:lnTo>
                <a:lnTo>
                  <a:pt x="10576" y="12602"/>
                </a:lnTo>
                <a:lnTo>
                  <a:pt x="10454" y="12456"/>
                </a:lnTo>
                <a:lnTo>
                  <a:pt x="10258" y="12309"/>
                </a:lnTo>
                <a:lnTo>
                  <a:pt x="10063" y="12212"/>
                </a:lnTo>
                <a:lnTo>
                  <a:pt x="9868" y="12138"/>
                </a:lnTo>
                <a:lnTo>
                  <a:pt x="9648" y="12065"/>
                </a:lnTo>
                <a:lnTo>
                  <a:pt x="9428" y="12016"/>
                </a:lnTo>
                <a:lnTo>
                  <a:pt x="9208" y="11919"/>
                </a:lnTo>
                <a:lnTo>
                  <a:pt x="9013" y="11821"/>
                </a:lnTo>
                <a:lnTo>
                  <a:pt x="8818" y="11650"/>
                </a:lnTo>
                <a:lnTo>
                  <a:pt x="8647" y="11454"/>
                </a:lnTo>
                <a:lnTo>
                  <a:pt x="8549" y="11235"/>
                </a:lnTo>
                <a:lnTo>
                  <a:pt x="8476" y="10990"/>
                </a:lnTo>
                <a:lnTo>
                  <a:pt x="8451" y="10697"/>
                </a:lnTo>
                <a:lnTo>
                  <a:pt x="8476" y="10502"/>
                </a:lnTo>
                <a:lnTo>
                  <a:pt x="8500" y="10282"/>
                </a:lnTo>
                <a:lnTo>
                  <a:pt x="8573" y="10087"/>
                </a:lnTo>
                <a:lnTo>
                  <a:pt x="8647" y="9891"/>
                </a:lnTo>
                <a:lnTo>
                  <a:pt x="8744" y="9696"/>
                </a:lnTo>
                <a:lnTo>
                  <a:pt x="8866" y="9501"/>
                </a:lnTo>
                <a:lnTo>
                  <a:pt x="9013" y="9330"/>
                </a:lnTo>
                <a:lnTo>
                  <a:pt x="9159" y="9159"/>
                </a:lnTo>
                <a:lnTo>
                  <a:pt x="9330" y="9012"/>
                </a:lnTo>
                <a:lnTo>
                  <a:pt x="9501" y="8890"/>
                </a:lnTo>
                <a:lnTo>
                  <a:pt x="9672" y="8768"/>
                </a:lnTo>
                <a:lnTo>
                  <a:pt x="9868" y="8646"/>
                </a:lnTo>
                <a:lnTo>
                  <a:pt x="10063" y="8573"/>
                </a:lnTo>
                <a:lnTo>
                  <a:pt x="10283" y="8499"/>
                </a:lnTo>
                <a:lnTo>
                  <a:pt x="10503" y="8475"/>
                </a:lnTo>
                <a:lnTo>
                  <a:pt x="10698" y="8450"/>
                </a:lnTo>
                <a:lnTo>
                  <a:pt x="10967" y="8475"/>
                </a:lnTo>
                <a:lnTo>
                  <a:pt x="11211" y="8548"/>
                </a:lnTo>
                <a:lnTo>
                  <a:pt x="11455" y="8646"/>
                </a:lnTo>
                <a:lnTo>
                  <a:pt x="11651" y="8817"/>
                </a:lnTo>
                <a:lnTo>
                  <a:pt x="11822" y="9012"/>
                </a:lnTo>
                <a:lnTo>
                  <a:pt x="11944" y="9232"/>
                </a:lnTo>
                <a:lnTo>
                  <a:pt x="12017" y="9452"/>
                </a:lnTo>
                <a:lnTo>
                  <a:pt x="12090" y="9672"/>
                </a:lnTo>
                <a:lnTo>
                  <a:pt x="12139" y="9867"/>
                </a:lnTo>
                <a:lnTo>
                  <a:pt x="12212" y="10062"/>
                </a:lnTo>
                <a:lnTo>
                  <a:pt x="12310" y="10258"/>
                </a:lnTo>
                <a:lnTo>
                  <a:pt x="12457" y="10453"/>
                </a:lnTo>
                <a:lnTo>
                  <a:pt x="12603" y="10575"/>
                </a:lnTo>
                <a:lnTo>
                  <a:pt x="12750" y="10673"/>
                </a:lnTo>
                <a:lnTo>
                  <a:pt x="12896" y="10746"/>
                </a:lnTo>
                <a:lnTo>
                  <a:pt x="13043" y="10795"/>
                </a:lnTo>
                <a:lnTo>
                  <a:pt x="13214" y="10819"/>
                </a:lnTo>
                <a:lnTo>
                  <a:pt x="13360" y="10819"/>
                </a:lnTo>
                <a:lnTo>
                  <a:pt x="13507" y="10795"/>
                </a:lnTo>
                <a:lnTo>
                  <a:pt x="13653" y="10746"/>
                </a:lnTo>
                <a:lnTo>
                  <a:pt x="13824" y="10697"/>
                </a:lnTo>
                <a:lnTo>
                  <a:pt x="13971" y="10624"/>
                </a:lnTo>
                <a:lnTo>
                  <a:pt x="14264" y="10429"/>
                </a:lnTo>
                <a:lnTo>
                  <a:pt x="14557" y="10184"/>
                </a:lnTo>
                <a:lnTo>
                  <a:pt x="14826" y="9916"/>
                </a:lnTo>
                <a:lnTo>
                  <a:pt x="15094" y="9623"/>
                </a:lnTo>
                <a:lnTo>
                  <a:pt x="15314" y="9305"/>
                </a:lnTo>
                <a:lnTo>
                  <a:pt x="15534" y="9012"/>
                </a:lnTo>
                <a:lnTo>
                  <a:pt x="15705" y="8744"/>
                </a:lnTo>
                <a:lnTo>
                  <a:pt x="15973" y="8279"/>
                </a:lnTo>
                <a:lnTo>
                  <a:pt x="16047" y="8133"/>
                </a:lnTo>
                <a:lnTo>
                  <a:pt x="16071" y="8035"/>
                </a:lnTo>
                <a:lnTo>
                  <a:pt x="16047" y="7840"/>
                </a:lnTo>
                <a:lnTo>
                  <a:pt x="15998" y="7669"/>
                </a:lnTo>
                <a:lnTo>
                  <a:pt x="15900" y="7474"/>
                </a:lnTo>
                <a:lnTo>
                  <a:pt x="15778" y="7327"/>
                </a:lnTo>
                <a:lnTo>
                  <a:pt x="15485" y="7058"/>
                </a:lnTo>
                <a:lnTo>
                  <a:pt x="15192" y="6814"/>
                </a:lnTo>
                <a:lnTo>
                  <a:pt x="14655" y="6374"/>
                </a:lnTo>
                <a:lnTo>
                  <a:pt x="14166" y="6008"/>
                </a:lnTo>
                <a:lnTo>
                  <a:pt x="13971" y="5837"/>
                </a:lnTo>
                <a:lnTo>
                  <a:pt x="13775" y="5666"/>
                </a:lnTo>
                <a:lnTo>
                  <a:pt x="13653" y="5495"/>
                </a:lnTo>
                <a:lnTo>
                  <a:pt x="13531" y="5324"/>
                </a:lnTo>
                <a:lnTo>
                  <a:pt x="13482" y="5153"/>
                </a:lnTo>
                <a:lnTo>
                  <a:pt x="13482" y="4958"/>
                </a:lnTo>
                <a:lnTo>
                  <a:pt x="13531" y="4763"/>
                </a:lnTo>
                <a:lnTo>
                  <a:pt x="13629" y="4543"/>
                </a:lnTo>
                <a:lnTo>
                  <a:pt x="13800" y="4299"/>
                </a:lnTo>
                <a:lnTo>
                  <a:pt x="14068" y="4030"/>
                </a:lnTo>
                <a:lnTo>
                  <a:pt x="14239" y="3859"/>
                </a:lnTo>
                <a:lnTo>
                  <a:pt x="14435" y="3761"/>
                </a:lnTo>
                <a:lnTo>
                  <a:pt x="14655" y="3688"/>
                </a:lnTo>
                <a:lnTo>
                  <a:pt x="14850" y="3639"/>
                </a:lnTo>
                <a:lnTo>
                  <a:pt x="15070" y="3590"/>
                </a:lnTo>
                <a:lnTo>
                  <a:pt x="15290" y="3493"/>
                </a:lnTo>
                <a:lnTo>
                  <a:pt x="15485" y="3370"/>
                </a:lnTo>
                <a:lnTo>
                  <a:pt x="15705" y="3199"/>
                </a:lnTo>
                <a:lnTo>
                  <a:pt x="15876" y="3004"/>
                </a:lnTo>
                <a:lnTo>
                  <a:pt x="15973" y="2784"/>
                </a:lnTo>
                <a:lnTo>
                  <a:pt x="16047" y="2540"/>
                </a:lnTo>
                <a:lnTo>
                  <a:pt x="16071" y="2271"/>
                </a:lnTo>
                <a:lnTo>
                  <a:pt x="16047" y="2052"/>
                </a:lnTo>
                <a:lnTo>
                  <a:pt x="16022" y="1832"/>
                </a:lnTo>
                <a:lnTo>
                  <a:pt x="15949" y="1636"/>
                </a:lnTo>
                <a:lnTo>
                  <a:pt x="15851" y="1417"/>
                </a:lnTo>
                <a:lnTo>
                  <a:pt x="15754" y="1246"/>
                </a:lnTo>
                <a:lnTo>
                  <a:pt x="15632" y="1050"/>
                </a:lnTo>
                <a:lnTo>
                  <a:pt x="15509" y="879"/>
                </a:lnTo>
                <a:lnTo>
                  <a:pt x="15363" y="708"/>
                </a:lnTo>
                <a:lnTo>
                  <a:pt x="15192" y="562"/>
                </a:lnTo>
                <a:lnTo>
                  <a:pt x="15021" y="440"/>
                </a:lnTo>
                <a:lnTo>
                  <a:pt x="14826" y="318"/>
                </a:lnTo>
                <a:lnTo>
                  <a:pt x="14630" y="195"/>
                </a:lnTo>
                <a:lnTo>
                  <a:pt x="14435" y="122"/>
                </a:lnTo>
                <a:lnTo>
                  <a:pt x="14215" y="49"/>
                </a:lnTo>
                <a:lnTo>
                  <a:pt x="14020" y="24"/>
                </a:lnTo>
                <a:lnTo>
                  <a:pt x="13800" y="0"/>
                </a:lnTo>
                <a:lnTo>
                  <a:pt x="13531" y="24"/>
                </a:lnTo>
                <a:lnTo>
                  <a:pt x="13287" y="98"/>
                </a:lnTo>
                <a:lnTo>
                  <a:pt x="13067" y="195"/>
                </a:lnTo>
                <a:lnTo>
                  <a:pt x="12872" y="366"/>
                </a:lnTo>
                <a:lnTo>
                  <a:pt x="12701" y="562"/>
                </a:lnTo>
                <a:lnTo>
                  <a:pt x="12579" y="782"/>
                </a:lnTo>
                <a:lnTo>
                  <a:pt x="12505" y="977"/>
                </a:lnTo>
                <a:lnTo>
                  <a:pt x="12457" y="1197"/>
                </a:lnTo>
                <a:lnTo>
                  <a:pt x="12383" y="1417"/>
                </a:lnTo>
                <a:lnTo>
                  <a:pt x="12310" y="1612"/>
                </a:lnTo>
                <a:lnTo>
                  <a:pt x="12212" y="1832"/>
                </a:lnTo>
                <a:lnTo>
                  <a:pt x="12041" y="2003"/>
                </a:lnTo>
                <a:lnTo>
                  <a:pt x="11773" y="2271"/>
                </a:lnTo>
                <a:lnTo>
                  <a:pt x="11528" y="2442"/>
                </a:lnTo>
                <a:lnTo>
                  <a:pt x="11309" y="2540"/>
                </a:lnTo>
                <a:lnTo>
                  <a:pt x="11113" y="2589"/>
                </a:lnTo>
                <a:lnTo>
                  <a:pt x="10918" y="2589"/>
                </a:lnTo>
                <a:lnTo>
                  <a:pt x="10747" y="2540"/>
                </a:lnTo>
                <a:lnTo>
                  <a:pt x="10576" y="2418"/>
                </a:lnTo>
                <a:lnTo>
                  <a:pt x="10405" y="2296"/>
                </a:lnTo>
                <a:lnTo>
                  <a:pt x="10234" y="2100"/>
                </a:lnTo>
                <a:lnTo>
                  <a:pt x="10063" y="1905"/>
                </a:lnTo>
                <a:lnTo>
                  <a:pt x="9697" y="1417"/>
                </a:lnTo>
                <a:lnTo>
                  <a:pt x="9257" y="879"/>
                </a:lnTo>
                <a:lnTo>
                  <a:pt x="9013" y="586"/>
                </a:lnTo>
                <a:lnTo>
                  <a:pt x="8744" y="293"/>
                </a:lnTo>
                <a:lnTo>
                  <a:pt x="8598" y="171"/>
                </a:lnTo>
                <a:lnTo>
                  <a:pt x="8402" y="73"/>
                </a:lnTo>
                <a:lnTo>
                  <a:pt x="8231" y="24"/>
                </a:lnTo>
                <a:lnTo>
                  <a:pt x="8036" y="0"/>
                </a:lnTo>
                <a:close/>
              </a:path>
            </a:pathLst>
          </a:custGeom>
          <a:solidFill>
            <a:srgbClr val="FFB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91425" rIns="91425" bIns="91425" anchor="ctr"/>
          <a:lstStyle/>
          <a:p>
            <a:pPr>
              <a:buClr>
                <a:srgbClr val="000000"/>
              </a:buClr>
              <a:buFont typeface="Arial" charset="0"/>
              <a:buNone/>
            </a:pP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НМТ</a:t>
            </a:r>
            <a:r>
              <a:rPr lang="ru-RU" altLang="uk-UA" sz="2000" b="1" dirty="0">
                <a:latin typeface="Bookman Old Style" pitchFamily="18" charset="0"/>
              </a:rPr>
              <a:t> </a:t>
            </a:r>
            <a:r>
              <a:rPr lang="ru-RU" altLang="uk-UA" sz="2000" b="1" dirty="0">
                <a:solidFill>
                  <a:schemeClr val="tx1"/>
                </a:solidFill>
                <a:latin typeface="Bookman Old Style" pitchFamily="18" charset="0"/>
              </a:rPr>
              <a:t>2023</a:t>
            </a:r>
          </a:p>
        </p:txBody>
      </p:sp>
      <p:sp>
        <p:nvSpPr>
          <p:cNvPr id="11268" name="Прямоугольник 8"/>
          <p:cNvSpPr>
            <a:spLocks noChangeArrowheads="1"/>
          </p:cNvSpPr>
          <p:nvPr/>
        </p:nvSpPr>
        <p:spPr bwMode="auto">
          <a:xfrm>
            <a:off x="3429000" y="5524501"/>
            <a:ext cx="23756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uk-UA" altLang="uk-UA"/>
              <a:t>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187281" y="2320363"/>
            <a:ext cx="224861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uk-UA" altLang="uk-UA" sz="20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09 – 16 червня </a:t>
            </a: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Georgia" panose="02040502050405020303" pitchFamily="18" charset="0"/>
              </a:rPr>
              <a:t>(основна сесія)</a:t>
            </a:r>
          </a:p>
        </p:txBody>
      </p:sp>
      <p:sp>
        <p:nvSpPr>
          <p:cNvPr id="11270" name="Заголовок 5"/>
          <p:cNvSpPr txBox="1">
            <a:spLocks noGrp="1"/>
          </p:cNvSpPr>
          <p:nvPr>
            <p:ph type="title"/>
          </p:nvPr>
        </p:nvSpPr>
        <p:spPr>
          <a:xfrm>
            <a:off x="5445125" y="438151"/>
            <a:ext cx="2413000" cy="841578"/>
          </a:xfrm>
        </p:spPr>
        <p:txBody>
          <a:bodyPr/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uk-UA" altLang="uk-UA" sz="2400" b="1" dirty="0">
                <a:solidFill>
                  <a:schemeClr val="bg1"/>
                </a:solidFill>
                <a:latin typeface="Bookman Old Style" pitchFamily="18" charset="0"/>
                <a:cs typeface="Arial" charset="0"/>
              </a:rPr>
              <a:t>Дещо про…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380566" y="1771651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uk-UA" altLang="uk-UA" sz="2000" b="1" dirty="0">
                <a:solidFill>
                  <a:schemeClr val="accent3">
                    <a:lumMod val="50000"/>
                  </a:schemeClr>
                </a:solidFill>
                <a:latin typeface="Bookman Old Style" panose="02050604050505020204" pitchFamily="18" charset="0"/>
              </a:rPr>
              <a:t>Терміни проведення:</a:t>
            </a:r>
            <a:endParaRPr lang="uk-UA" sz="2000" b="1" dirty="0">
              <a:solidFill>
                <a:schemeClr val="accent3">
                  <a:lumMod val="5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955395" y="927957"/>
            <a:ext cx="518477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uk-UA" altLang="uk-UA" sz="28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Чортківська</a:t>
            </a:r>
            <a:r>
              <a:rPr lang="uk-UA" altLang="uk-UA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Bookman Old Style" pitchFamily="18" charset="0"/>
              </a:rPr>
              <a:t> МТГ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7"/>
          <a:stretch/>
        </p:blipFill>
        <p:spPr>
          <a:xfrm>
            <a:off x="3233418" y="2320363"/>
            <a:ext cx="5813504" cy="36454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275" y="6093296"/>
            <a:ext cx="5761037" cy="536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1380566" y="4365104"/>
            <a:ext cx="17597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  <a:defRPr/>
            </a:pPr>
            <a:r>
              <a:rPr lang="uk-UA" altLang="uk-UA" sz="2800" b="1" dirty="0">
                <a:solidFill>
                  <a:schemeClr val="accent2">
                    <a:lumMod val="75000"/>
                  </a:schemeClr>
                </a:solidFill>
                <a:latin typeface="Georgia" panose="02040502050405020303" pitchFamily="18" charset="0"/>
              </a:rPr>
              <a:t>ТЕЦ</a:t>
            </a:r>
            <a:endParaRPr lang="uk-UA" altLang="uk-UA" sz="2800" b="1" dirty="0">
              <a:solidFill>
                <a:schemeClr val="accent3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362539"/>
      </p:ext>
    </p:extLst>
  </p:cSld>
  <p:clrMapOvr>
    <a:masterClrMapping/>
  </p:clrMapOvr>
  <p:transition>
    <p:fade thruBlk="1"/>
  </p:transition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3361</Words>
  <Application>Microsoft Office PowerPoint</Application>
  <PresentationFormat>Екран (4:3)</PresentationFormat>
  <Paragraphs>719</Paragraphs>
  <Slides>49</Slides>
  <Notes>32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49</vt:i4>
      </vt:variant>
    </vt:vector>
  </HeadingPairs>
  <TitlesOfParts>
    <vt:vector size="58" baseType="lpstr">
      <vt:lpstr>Arial</vt:lpstr>
      <vt:lpstr>Barlow</vt:lpstr>
      <vt:lpstr>Bookman Old Style</vt:lpstr>
      <vt:lpstr>Calibri</vt:lpstr>
      <vt:lpstr>Dosis</vt:lpstr>
      <vt:lpstr>Georgia</vt:lpstr>
      <vt:lpstr>Roboto</vt:lpstr>
      <vt:lpstr>Wingdings</vt:lpstr>
      <vt:lpstr>Тема Office</vt:lpstr>
      <vt:lpstr> НМТ – 2023: </vt:lpstr>
      <vt:lpstr>Дещо про…</vt:lpstr>
      <vt:lpstr>Факти </vt:lpstr>
      <vt:lpstr>Дещо про…</vt:lpstr>
      <vt:lpstr>Основна сесія</vt:lpstr>
      <vt:lpstr>Основна сесія</vt:lpstr>
      <vt:lpstr>Дещо про…</vt:lpstr>
      <vt:lpstr>Факти </vt:lpstr>
      <vt:lpstr>Дещо про…</vt:lpstr>
      <vt:lpstr>Факти </vt:lpstr>
      <vt:lpstr>РЕАЛІЇ</vt:lpstr>
      <vt:lpstr>Трохи статистики:</vt:lpstr>
      <vt:lpstr>Презентація PowerPoint</vt:lpstr>
      <vt:lpstr>Трохи статистики:</vt:lpstr>
      <vt:lpstr>Презентація PowerPoint</vt:lpstr>
      <vt:lpstr>Трохи статистики:</vt:lpstr>
      <vt:lpstr>Презентація PowerPoint</vt:lpstr>
      <vt:lpstr>Трохи статистики:</vt:lpstr>
      <vt:lpstr>Презентація PowerPoint</vt:lpstr>
      <vt:lpstr>Трохи статистики:</vt:lpstr>
      <vt:lpstr>Презентація PowerPoint</vt:lpstr>
      <vt:lpstr>Трохи статистики:</vt:lpstr>
      <vt:lpstr>Презентація PowerPoint</vt:lpstr>
      <vt:lpstr>Трохи статистики:</vt:lpstr>
      <vt:lpstr>Презентація PowerPoint</vt:lpstr>
      <vt:lpstr>Факти:</vt:lpstr>
      <vt:lpstr>Факти:</vt:lpstr>
      <vt:lpstr>Факти:</vt:lpstr>
      <vt:lpstr>Факти:</vt:lpstr>
      <vt:lpstr>Факти:</vt:lpstr>
      <vt:lpstr>Трохи статистики:</vt:lpstr>
      <vt:lpstr>Презентація PowerPoint</vt:lpstr>
      <vt:lpstr>Презентація PowerPoint</vt:lpstr>
      <vt:lpstr>Реалії:</vt:lpstr>
      <vt:lpstr>Реалії:</vt:lpstr>
      <vt:lpstr>Перспективи </vt:lpstr>
      <vt:lpstr>Думки вголос…</vt:lpstr>
      <vt:lpstr>Обдаровані діти – майбутній цвіт нації!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І насамкінець…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НМТ – 2022</dc:title>
  <dc:creator>ЗНО</dc:creator>
  <cp:lastModifiedBy>Людмила Поліщук</cp:lastModifiedBy>
  <cp:revision>61</cp:revision>
  <dcterms:created xsi:type="dcterms:W3CDTF">2023-08-24T09:56:38Z</dcterms:created>
  <dcterms:modified xsi:type="dcterms:W3CDTF">2023-08-30T11:05:22Z</dcterms:modified>
</cp:coreProperties>
</file>