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20" r:id="rId2"/>
    <p:sldId id="256" r:id="rId3"/>
    <p:sldId id="259" r:id="rId4"/>
    <p:sldId id="257" r:id="rId5"/>
    <p:sldId id="258" r:id="rId6"/>
    <p:sldId id="261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25" r:id="rId27"/>
    <p:sldId id="326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3" r:id="rId38"/>
    <p:sldId id="312" r:id="rId39"/>
    <p:sldId id="314" r:id="rId40"/>
    <p:sldId id="315" r:id="rId41"/>
    <p:sldId id="316" r:id="rId42"/>
    <p:sldId id="317" r:id="rId43"/>
    <p:sldId id="318" r:id="rId44"/>
    <p:sldId id="319" r:id="rId45"/>
    <p:sldId id="260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9" r:id="rId62"/>
    <p:sldId id="322" r:id="rId63"/>
    <p:sldId id="323" r:id="rId64"/>
    <p:sldId id="324" r:id="rId65"/>
    <p:sldId id="280" r:id="rId66"/>
    <p:sldId id="281" r:id="rId67"/>
    <p:sldId id="283" r:id="rId68"/>
    <p:sldId id="321" r:id="rId69"/>
    <p:sldId id="278" r:id="rId7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C0215E-8915-4D81-9964-B1890F53AB53}" type="doc">
      <dgm:prSet loTypeId="urn:microsoft.com/office/officeart/2005/8/layout/chevron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E46BC1F-D428-44B0-8528-53D94C8B4F95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uk-UA" sz="2000" b="1" dirty="0" smtClean="0"/>
        </a:p>
        <a:p>
          <a:r>
            <a:rPr lang="uk-UA" sz="2000" b="1" dirty="0" smtClean="0">
              <a:solidFill>
                <a:schemeClr val="tx2"/>
              </a:solidFill>
            </a:rPr>
            <a:t>ЗНО</a:t>
          </a:r>
          <a:endParaRPr lang="uk-UA" sz="2000" b="1" dirty="0">
            <a:solidFill>
              <a:schemeClr val="tx2"/>
            </a:solidFill>
          </a:endParaRPr>
        </a:p>
      </dgm:t>
    </dgm:pt>
    <dgm:pt modelId="{6ADA4D3B-C804-49BE-8771-4D782500A3A4}" type="parTrans" cxnId="{AD8DAD4E-CEDD-4D9E-938C-77FC7F0BD13D}">
      <dgm:prSet/>
      <dgm:spPr/>
      <dgm:t>
        <a:bodyPr/>
        <a:lstStyle/>
        <a:p>
          <a:endParaRPr lang="uk-UA" sz="2400"/>
        </a:p>
      </dgm:t>
    </dgm:pt>
    <dgm:pt modelId="{BAFC8A2D-42DE-4A73-B853-BC6D3E5F5DE6}" type="sibTrans" cxnId="{AD8DAD4E-CEDD-4D9E-938C-77FC7F0BD13D}">
      <dgm:prSet/>
      <dgm:spPr/>
      <dgm:t>
        <a:bodyPr/>
        <a:lstStyle/>
        <a:p>
          <a:endParaRPr lang="uk-UA" sz="2400"/>
        </a:p>
      </dgm:t>
    </dgm:pt>
    <dgm:pt modelId="{15B4D3CB-5448-418E-99E5-D12A17078DAD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uk-UA" sz="2000" b="1" dirty="0" smtClean="0">
              <a:solidFill>
                <a:schemeClr val="tx2"/>
              </a:solidFill>
            </a:rPr>
            <a:t>ДПА</a:t>
          </a:r>
          <a:endParaRPr lang="uk-UA" sz="2000" b="1" dirty="0">
            <a:solidFill>
              <a:schemeClr val="tx2"/>
            </a:solidFill>
          </a:endParaRPr>
        </a:p>
      </dgm:t>
    </dgm:pt>
    <dgm:pt modelId="{1D11F60E-8350-48FA-8946-F3B7A30790F6}" type="parTrans" cxnId="{29B4BBB6-1DC5-4E57-A2DD-4C26B85317FC}">
      <dgm:prSet/>
      <dgm:spPr/>
      <dgm:t>
        <a:bodyPr/>
        <a:lstStyle/>
        <a:p>
          <a:endParaRPr lang="uk-UA" sz="2400"/>
        </a:p>
      </dgm:t>
    </dgm:pt>
    <dgm:pt modelId="{A6CEADDC-2A73-4EC2-9029-04C19AAB5FAA}" type="sibTrans" cxnId="{29B4BBB6-1DC5-4E57-A2DD-4C26B85317FC}">
      <dgm:prSet/>
      <dgm:spPr/>
      <dgm:t>
        <a:bodyPr/>
        <a:lstStyle/>
        <a:p>
          <a:endParaRPr lang="uk-UA" sz="2400"/>
        </a:p>
      </dgm:t>
    </dgm:pt>
    <dgm:pt modelId="{5C5195E9-F87C-44F5-9F73-C89E39FA4ECC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rgbClr val="002060"/>
              </a:solidFill>
            </a:rPr>
            <a:t>ФОРМА КОНТРОЛЮ ВІДПОВІДНОСТІ ОСВІТНЬОГО РІВНЯ ВИПУСКНИКІВ </a:t>
          </a:r>
          <a:r>
            <a:rPr lang="ru-RU" sz="2000" b="1" dirty="0" smtClean="0">
              <a:solidFill>
                <a:srgbClr val="002060"/>
              </a:solidFill>
            </a:rPr>
            <a:t>ЗЗСО I, II, III СТУПЕНІВ Д</a:t>
          </a:r>
          <a:r>
            <a:rPr lang="uk-UA" sz="2000" b="1" dirty="0" smtClean="0">
              <a:solidFill>
                <a:srgbClr val="002060"/>
              </a:solidFill>
            </a:rPr>
            <a:t>ЕРЖАВНИМ ВИМОГАМ</a:t>
          </a:r>
          <a:endParaRPr lang="uk-UA" sz="2000" b="1" dirty="0">
            <a:solidFill>
              <a:srgbClr val="C00000"/>
            </a:solidFill>
          </a:endParaRPr>
        </a:p>
      </dgm:t>
    </dgm:pt>
    <dgm:pt modelId="{8F9B4B2F-8354-4B1B-B579-96A7EB26A27D}" type="parTrans" cxnId="{8E44E117-E10D-49C4-979D-274D37AF2E29}">
      <dgm:prSet/>
      <dgm:spPr/>
      <dgm:t>
        <a:bodyPr/>
        <a:lstStyle/>
        <a:p>
          <a:endParaRPr lang="uk-UA" sz="2400"/>
        </a:p>
      </dgm:t>
    </dgm:pt>
    <dgm:pt modelId="{93BAEA93-8466-4556-B093-055C9D3D25B9}" type="sibTrans" cxnId="{8E44E117-E10D-49C4-979D-274D37AF2E29}">
      <dgm:prSet/>
      <dgm:spPr/>
      <dgm:t>
        <a:bodyPr/>
        <a:lstStyle/>
        <a:p>
          <a:endParaRPr lang="uk-UA" sz="2400"/>
        </a:p>
      </dgm:t>
    </dgm:pt>
    <dgm:pt modelId="{D098EFAD-D58D-4374-8AA5-4EB7A7D3F485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1" dirty="0" smtClean="0"/>
            <a:t>	</a:t>
          </a:r>
          <a:r>
            <a:rPr lang="en-US" sz="2000" b="1" dirty="0" smtClean="0">
              <a:solidFill>
                <a:schemeClr val="tx2"/>
              </a:solidFill>
            </a:rPr>
            <a:t>PISA</a:t>
          </a:r>
          <a:endParaRPr lang="uk-UA" sz="2000" b="1" dirty="0">
            <a:solidFill>
              <a:schemeClr val="tx2"/>
            </a:solidFill>
          </a:endParaRPr>
        </a:p>
      </dgm:t>
    </dgm:pt>
    <dgm:pt modelId="{E5FBA3D1-6DC0-4376-B4B5-FFFCDCF0B331}" type="parTrans" cxnId="{9ECAB53C-80FE-4AEF-8AAD-F683A2D94EB4}">
      <dgm:prSet/>
      <dgm:spPr/>
      <dgm:t>
        <a:bodyPr/>
        <a:lstStyle/>
        <a:p>
          <a:endParaRPr lang="uk-UA" sz="2400"/>
        </a:p>
      </dgm:t>
    </dgm:pt>
    <dgm:pt modelId="{C6489AB9-D342-4B00-A502-866E707844B5}" type="sibTrans" cxnId="{9ECAB53C-80FE-4AEF-8AAD-F683A2D94EB4}">
      <dgm:prSet/>
      <dgm:spPr/>
      <dgm:t>
        <a:bodyPr/>
        <a:lstStyle/>
        <a:p>
          <a:endParaRPr lang="uk-UA" sz="2400"/>
        </a:p>
      </dgm:t>
    </dgm:pt>
    <dgm:pt modelId="{5FE7D825-41D5-4DEF-BE46-76C3614006C2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000" b="1" dirty="0" smtClean="0">
              <a:solidFill>
                <a:srgbClr val="002060"/>
              </a:solidFill>
            </a:rPr>
            <a:t>ВИЗНАЧЕННЯ ТЕНДЕНЦІЙ У РЕЗУЛЬТАТАХ ОСВІТНІХ ПРОГРАМ РІЗНИХ КРАЇН; ЧИННИКІВ, ЩО ВПЛИВАЮТЬ НА РІВЕНЬ НАВЧАЛЬНИХ ДОСЯГНЕНЬ УЧНІВ У СВІТІ, ПІДВИЩЕННЯ ЯКОСТІ ВИКЛАДАННЯ І ОРГАНІЗАЦІЇ СИСТЕМ ОСВІТИ </a:t>
          </a:r>
          <a:endParaRPr lang="uk-UA" sz="2000" b="1" dirty="0">
            <a:solidFill>
              <a:srgbClr val="C00000"/>
            </a:solidFill>
          </a:endParaRPr>
        </a:p>
      </dgm:t>
    </dgm:pt>
    <dgm:pt modelId="{83DE99D2-B1CB-4276-9FD4-B4AAEF10DA79}" type="parTrans" cxnId="{9D67BF83-1776-4A3A-8E33-9FA2908E50E0}">
      <dgm:prSet/>
      <dgm:spPr/>
      <dgm:t>
        <a:bodyPr/>
        <a:lstStyle/>
        <a:p>
          <a:endParaRPr lang="uk-UA" sz="2400"/>
        </a:p>
      </dgm:t>
    </dgm:pt>
    <dgm:pt modelId="{8FB92C04-58FD-4D2F-8177-A5379D699FC5}" type="sibTrans" cxnId="{9D67BF83-1776-4A3A-8E33-9FA2908E50E0}">
      <dgm:prSet/>
      <dgm:spPr/>
      <dgm:t>
        <a:bodyPr/>
        <a:lstStyle/>
        <a:p>
          <a:endParaRPr lang="uk-UA" sz="2400"/>
        </a:p>
      </dgm:t>
    </dgm:pt>
    <dgm:pt modelId="{41B35B65-1FD1-45BD-A104-9D8D335C55CF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ДОСЛІДЖЕННЯ РЕЗУЛЬТАТІВ НАВЧАННЯ, ЗДОБУТИХ НА ПЕВНОМУ ОСВІТНЬОМУ РІВНІ</a:t>
          </a:r>
          <a:endParaRPr lang="uk-UA" sz="2000" b="1" dirty="0">
            <a:solidFill>
              <a:srgbClr val="C00000"/>
            </a:solidFill>
          </a:endParaRPr>
        </a:p>
      </dgm:t>
    </dgm:pt>
    <dgm:pt modelId="{EC64AFAF-78E6-44E6-831C-0E1F5BA5B01A}" type="parTrans" cxnId="{66D9649A-3C73-4F26-8007-EAA47935CE19}">
      <dgm:prSet/>
      <dgm:spPr/>
      <dgm:t>
        <a:bodyPr/>
        <a:lstStyle/>
        <a:p>
          <a:endParaRPr lang="uk-UA"/>
        </a:p>
      </dgm:t>
    </dgm:pt>
    <dgm:pt modelId="{1FBD2BD4-C14F-489F-BE93-B40B78512D24}" type="sibTrans" cxnId="{66D9649A-3C73-4F26-8007-EAA47935CE19}">
      <dgm:prSet/>
      <dgm:spPr/>
      <dgm:t>
        <a:bodyPr/>
        <a:lstStyle/>
        <a:p>
          <a:endParaRPr lang="uk-UA"/>
        </a:p>
      </dgm:t>
    </dgm:pt>
    <dgm:pt modelId="{E21F40EB-DF23-4CCD-9CF1-D8A8546C1DF4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uk-UA" sz="2400" dirty="0">
            <a:solidFill>
              <a:srgbClr val="C00000"/>
            </a:solidFill>
          </a:endParaRPr>
        </a:p>
      </dgm:t>
    </dgm:pt>
    <dgm:pt modelId="{FE40FC63-32E7-4D9A-B598-8E8EC70B0BFD}" type="parTrans" cxnId="{A966E19C-DE66-4767-88D8-BA185C182DAD}">
      <dgm:prSet/>
      <dgm:spPr/>
      <dgm:t>
        <a:bodyPr/>
        <a:lstStyle/>
        <a:p>
          <a:endParaRPr lang="uk-UA"/>
        </a:p>
      </dgm:t>
    </dgm:pt>
    <dgm:pt modelId="{0755C237-7162-4DB7-B185-CBEE280D5366}" type="sibTrans" cxnId="{A966E19C-DE66-4767-88D8-BA185C182DAD}">
      <dgm:prSet/>
      <dgm:spPr/>
      <dgm:t>
        <a:bodyPr/>
        <a:lstStyle/>
        <a:p>
          <a:endParaRPr lang="uk-UA"/>
        </a:p>
      </dgm:t>
    </dgm:pt>
    <dgm:pt modelId="{A6532E69-D13E-4E43-9B89-F2FD2DA8C0D7}">
      <dgm:prSet custT="1"/>
      <dgm:spPr/>
      <dgm:t>
        <a:bodyPr/>
        <a:lstStyle/>
        <a:p>
          <a:endParaRPr lang="uk-UA" sz="2400" dirty="0" smtClean="0">
            <a:solidFill>
              <a:srgbClr val="002060"/>
            </a:solidFill>
          </a:endParaRPr>
        </a:p>
      </dgm:t>
    </dgm:pt>
    <dgm:pt modelId="{08B6574F-C971-40E2-8B27-317D3A149FF6}" type="parTrans" cxnId="{DEF3AE65-CF88-4C60-9CAE-7BDEDC6A7C35}">
      <dgm:prSet/>
      <dgm:spPr/>
      <dgm:t>
        <a:bodyPr/>
        <a:lstStyle/>
        <a:p>
          <a:endParaRPr lang="uk-UA"/>
        </a:p>
      </dgm:t>
    </dgm:pt>
    <dgm:pt modelId="{FBFEB9C8-4BC5-4801-9FB0-7EC668D16C47}" type="sibTrans" cxnId="{DEF3AE65-CF88-4C60-9CAE-7BDEDC6A7C35}">
      <dgm:prSet/>
      <dgm:spPr/>
      <dgm:t>
        <a:bodyPr/>
        <a:lstStyle/>
        <a:p>
          <a:endParaRPr lang="uk-UA"/>
        </a:p>
      </dgm:t>
    </dgm:pt>
    <dgm:pt modelId="{ADCCC4E4-A379-4E81-928F-740258A053AE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uk-UA" sz="2400" dirty="0">
            <a:solidFill>
              <a:srgbClr val="C00000"/>
            </a:solidFill>
          </a:endParaRPr>
        </a:p>
      </dgm:t>
    </dgm:pt>
    <dgm:pt modelId="{37D85995-AB83-4EEC-8C63-B3D2807E0C21}" type="parTrans" cxnId="{827A3940-D087-4416-822A-D53F122C5D1B}">
      <dgm:prSet/>
      <dgm:spPr/>
      <dgm:t>
        <a:bodyPr/>
        <a:lstStyle/>
        <a:p>
          <a:endParaRPr lang="uk-UA"/>
        </a:p>
      </dgm:t>
    </dgm:pt>
    <dgm:pt modelId="{06506827-36B6-40D8-9A95-22FB7FB988E7}" type="sibTrans" cxnId="{827A3940-D087-4416-822A-D53F122C5D1B}">
      <dgm:prSet/>
      <dgm:spPr/>
      <dgm:t>
        <a:bodyPr/>
        <a:lstStyle/>
        <a:p>
          <a:endParaRPr lang="uk-UA"/>
        </a:p>
      </dgm:t>
    </dgm:pt>
    <dgm:pt modelId="{B885B922-E7C8-4D96-9A34-5DF4B9185A01}">
      <dgm:prSet custT="1"/>
      <dgm:spPr/>
      <dgm:t>
        <a:bodyPr/>
        <a:lstStyle/>
        <a:p>
          <a:endParaRPr lang="uk-UA" sz="2400" dirty="0" smtClean="0">
            <a:solidFill>
              <a:srgbClr val="002060"/>
            </a:solidFill>
          </a:endParaRPr>
        </a:p>
      </dgm:t>
    </dgm:pt>
    <dgm:pt modelId="{B6E16682-C399-4195-90F7-8242AE28CD05}" type="parTrans" cxnId="{6A390591-3C26-4D6C-80E7-6F5A83A05B3A}">
      <dgm:prSet/>
      <dgm:spPr/>
      <dgm:t>
        <a:bodyPr/>
        <a:lstStyle/>
        <a:p>
          <a:endParaRPr lang="uk-UA"/>
        </a:p>
      </dgm:t>
    </dgm:pt>
    <dgm:pt modelId="{74F1F225-3619-49C3-8CAB-6A02100E4092}" type="sibTrans" cxnId="{6A390591-3C26-4D6C-80E7-6F5A83A05B3A}">
      <dgm:prSet/>
      <dgm:spPr/>
      <dgm:t>
        <a:bodyPr/>
        <a:lstStyle/>
        <a:p>
          <a:endParaRPr lang="uk-UA"/>
        </a:p>
      </dgm:t>
    </dgm:pt>
    <dgm:pt modelId="{31745D79-76FF-4703-AA64-EB8CEAE324D4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uk-UA" sz="2400" dirty="0">
            <a:solidFill>
              <a:srgbClr val="C00000"/>
            </a:solidFill>
          </a:endParaRPr>
        </a:p>
      </dgm:t>
    </dgm:pt>
    <dgm:pt modelId="{FBCB4699-9B51-4BB9-B311-815EDF4CB6F8}" type="parTrans" cxnId="{95F2C3BF-6C3D-469D-88FF-23C82E421024}">
      <dgm:prSet/>
      <dgm:spPr/>
      <dgm:t>
        <a:bodyPr/>
        <a:lstStyle/>
        <a:p>
          <a:endParaRPr lang="uk-UA"/>
        </a:p>
      </dgm:t>
    </dgm:pt>
    <dgm:pt modelId="{938FF227-5C2C-4245-9D5B-CED30098ECB0}" type="sibTrans" cxnId="{95F2C3BF-6C3D-469D-88FF-23C82E421024}">
      <dgm:prSet/>
      <dgm:spPr/>
      <dgm:t>
        <a:bodyPr/>
        <a:lstStyle/>
        <a:p>
          <a:endParaRPr lang="uk-UA"/>
        </a:p>
      </dgm:t>
    </dgm:pt>
    <dgm:pt modelId="{15AE6D02-4EC3-49BB-92F7-27AD11CAF437}">
      <dgm:prSet custT="1"/>
      <dgm:spPr/>
      <dgm:t>
        <a:bodyPr/>
        <a:lstStyle/>
        <a:p>
          <a:endParaRPr lang="uk-UA" sz="2400" b="1" dirty="0" err="1" smtClean="0">
            <a:solidFill>
              <a:srgbClr val="002060"/>
            </a:solidFill>
          </a:endParaRPr>
        </a:p>
      </dgm:t>
    </dgm:pt>
    <dgm:pt modelId="{94F8834A-DC41-44FE-ACF9-69A138984754}" type="parTrans" cxnId="{39676948-6099-491E-9368-9514F3DBD1F6}">
      <dgm:prSet/>
      <dgm:spPr/>
      <dgm:t>
        <a:bodyPr/>
        <a:lstStyle/>
        <a:p>
          <a:endParaRPr lang="uk-UA"/>
        </a:p>
      </dgm:t>
    </dgm:pt>
    <dgm:pt modelId="{147BBD10-D1F8-420F-86C3-028E0D1782DB}" type="sibTrans" cxnId="{39676948-6099-491E-9368-9514F3DBD1F6}">
      <dgm:prSet/>
      <dgm:spPr/>
      <dgm:t>
        <a:bodyPr/>
        <a:lstStyle/>
        <a:p>
          <a:endParaRPr lang="uk-UA"/>
        </a:p>
      </dgm:t>
    </dgm:pt>
    <dgm:pt modelId="{373D1F63-5C89-4E08-96CA-6DD2FABCDFE7}">
      <dgm:prSet custT="1"/>
      <dgm:spPr/>
      <dgm:t>
        <a:bodyPr/>
        <a:lstStyle/>
        <a:p>
          <a:endParaRPr lang="uk-UA" sz="2400" b="1" dirty="0" err="1" smtClean="0">
            <a:solidFill>
              <a:srgbClr val="002060"/>
            </a:solidFill>
          </a:endParaRPr>
        </a:p>
      </dgm:t>
    </dgm:pt>
    <dgm:pt modelId="{EFF49F22-B539-4283-BF34-BEC8DEB26504}" type="parTrans" cxnId="{1E42C2D1-D0D5-4421-89DA-64113524A12B}">
      <dgm:prSet/>
      <dgm:spPr/>
      <dgm:t>
        <a:bodyPr/>
        <a:lstStyle/>
        <a:p>
          <a:endParaRPr lang="uk-UA"/>
        </a:p>
      </dgm:t>
    </dgm:pt>
    <dgm:pt modelId="{DCAD13BC-F5C1-4C16-BD47-5FB301F1DAB2}" type="sibTrans" cxnId="{1E42C2D1-D0D5-4421-89DA-64113524A12B}">
      <dgm:prSet/>
      <dgm:spPr/>
      <dgm:t>
        <a:bodyPr/>
        <a:lstStyle/>
        <a:p>
          <a:endParaRPr lang="uk-UA"/>
        </a:p>
      </dgm:t>
    </dgm:pt>
    <dgm:pt modelId="{0103587A-8F2D-4E13-B1BA-4BD6D58A25DF}">
      <dgm:prSet custT="1"/>
      <dgm:spPr/>
      <dgm:t>
        <a:bodyPr/>
        <a:lstStyle/>
        <a:p>
          <a:endParaRPr lang="uk-UA" sz="2400" b="1" dirty="0" smtClean="0">
            <a:solidFill>
              <a:srgbClr val="002060"/>
            </a:solidFill>
          </a:endParaRPr>
        </a:p>
      </dgm:t>
    </dgm:pt>
    <dgm:pt modelId="{495FC6CD-D9AB-4DAA-B3D8-9F0D79C7A626}" type="parTrans" cxnId="{8AD2A20E-E0C6-478A-BB5C-90C3FBBCDA9F}">
      <dgm:prSet/>
      <dgm:spPr/>
      <dgm:t>
        <a:bodyPr/>
        <a:lstStyle/>
        <a:p>
          <a:endParaRPr lang="uk-UA"/>
        </a:p>
      </dgm:t>
    </dgm:pt>
    <dgm:pt modelId="{0027F793-7E00-4992-9F2F-834DC815EFC0}" type="sibTrans" cxnId="{8AD2A20E-E0C6-478A-BB5C-90C3FBBCDA9F}">
      <dgm:prSet/>
      <dgm:spPr/>
      <dgm:t>
        <a:bodyPr/>
        <a:lstStyle/>
        <a:p>
          <a:endParaRPr lang="uk-UA"/>
        </a:p>
      </dgm:t>
    </dgm:pt>
    <dgm:pt modelId="{9698D3DE-C678-4536-BD5F-52A89E447677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uk-UA" sz="2400" b="1" dirty="0">
            <a:solidFill>
              <a:srgbClr val="C00000"/>
            </a:solidFill>
          </a:endParaRPr>
        </a:p>
      </dgm:t>
    </dgm:pt>
    <dgm:pt modelId="{8D73C116-BEA0-4456-9873-97F7226B4006}" type="parTrans" cxnId="{444E3994-A585-4956-BD0B-39C9D615D0A0}">
      <dgm:prSet/>
      <dgm:spPr/>
      <dgm:t>
        <a:bodyPr/>
        <a:lstStyle/>
        <a:p>
          <a:endParaRPr lang="uk-UA"/>
        </a:p>
      </dgm:t>
    </dgm:pt>
    <dgm:pt modelId="{6566CBBB-61D1-4E52-9850-C6CC35D96C01}" type="sibTrans" cxnId="{444E3994-A585-4956-BD0B-39C9D615D0A0}">
      <dgm:prSet/>
      <dgm:spPr/>
      <dgm:t>
        <a:bodyPr/>
        <a:lstStyle/>
        <a:p>
          <a:endParaRPr lang="uk-UA"/>
        </a:p>
      </dgm:t>
    </dgm:pt>
    <dgm:pt modelId="{049949E1-DEED-4EFF-86DD-E2E2EC84B37F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uk-UA" sz="2400" b="1" dirty="0">
            <a:solidFill>
              <a:srgbClr val="C00000"/>
            </a:solidFill>
          </a:endParaRPr>
        </a:p>
      </dgm:t>
    </dgm:pt>
    <dgm:pt modelId="{853B3575-8705-4790-B6E6-9B0F3E57CFF4}" type="parTrans" cxnId="{B37DB80B-703D-4BC0-8953-E50E4C53700B}">
      <dgm:prSet/>
      <dgm:spPr/>
      <dgm:t>
        <a:bodyPr/>
        <a:lstStyle/>
        <a:p>
          <a:endParaRPr lang="uk-UA"/>
        </a:p>
      </dgm:t>
    </dgm:pt>
    <dgm:pt modelId="{D813B43F-42A1-48C3-BE70-B2DA11970833}" type="sibTrans" cxnId="{B37DB80B-703D-4BC0-8953-E50E4C53700B}">
      <dgm:prSet/>
      <dgm:spPr/>
      <dgm:t>
        <a:bodyPr/>
        <a:lstStyle/>
        <a:p>
          <a:endParaRPr lang="uk-UA"/>
        </a:p>
      </dgm:t>
    </dgm:pt>
    <dgm:pt modelId="{F622DA82-49BB-44DA-90D0-FFE4F09770D8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 ПРОВЕДЕННЯ МОНІТОРИНГУ ЯКОСТІ ОСВІТИ</a:t>
          </a:r>
          <a:endParaRPr lang="uk-UA" sz="2000" b="1" dirty="0">
            <a:solidFill>
              <a:srgbClr val="C00000"/>
            </a:solidFill>
          </a:endParaRPr>
        </a:p>
      </dgm:t>
    </dgm:pt>
    <dgm:pt modelId="{1015D032-16EE-4D8C-BC5D-268497D67A65}" type="parTrans" cxnId="{4AA56E37-67D3-40F8-AEE3-939E8031F1FB}">
      <dgm:prSet/>
      <dgm:spPr/>
      <dgm:t>
        <a:bodyPr/>
        <a:lstStyle/>
        <a:p>
          <a:endParaRPr lang="uk-UA"/>
        </a:p>
      </dgm:t>
    </dgm:pt>
    <dgm:pt modelId="{6032D0EC-9F91-40DB-863B-6E6C9B013B54}" type="sibTrans" cxnId="{4AA56E37-67D3-40F8-AEE3-939E8031F1FB}">
      <dgm:prSet/>
      <dgm:spPr/>
      <dgm:t>
        <a:bodyPr/>
        <a:lstStyle/>
        <a:p>
          <a:endParaRPr lang="uk-UA"/>
        </a:p>
      </dgm:t>
    </dgm:pt>
    <dgm:pt modelId="{59591FD5-521D-4A11-8DB1-7C23145F379D}" type="pres">
      <dgm:prSet presAssocID="{FDC0215E-8915-4D81-9964-B1890F53AB5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B645D25-5CC1-4269-8D8C-9F518A362240}" type="pres">
      <dgm:prSet presAssocID="{EE46BC1F-D428-44B0-8528-53D94C8B4F95}" presName="composite" presStyleCnt="0"/>
      <dgm:spPr/>
    </dgm:pt>
    <dgm:pt modelId="{99AD5395-63F1-4B26-A0EF-A5F56C7713AC}" type="pres">
      <dgm:prSet presAssocID="{EE46BC1F-D428-44B0-8528-53D94C8B4F95}" presName="parentText" presStyleLbl="alignNode1" presStyleIdx="0" presStyleCnt="3" custLinFactNeighborX="1911" custLinFactNeighborY="1122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999680-DB5B-4ACE-A3FE-C51EEEB3BFB7}" type="pres">
      <dgm:prSet presAssocID="{EE46BC1F-D428-44B0-8528-53D94C8B4F95}" presName="descendantText" presStyleLbl="alignAcc1" presStyleIdx="0" presStyleCnt="3" custScaleY="100000" custLinFactNeighborX="-137" custLinFactNeighborY="219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475E5E-5C32-4F6F-9A74-3119147B0F7B}" type="pres">
      <dgm:prSet presAssocID="{BAFC8A2D-42DE-4A73-B853-BC6D3E5F5DE6}" presName="sp" presStyleCnt="0"/>
      <dgm:spPr/>
    </dgm:pt>
    <dgm:pt modelId="{C7453BE5-B18E-4771-A0AB-894D059EE6B3}" type="pres">
      <dgm:prSet presAssocID="{15B4D3CB-5448-418E-99E5-D12A17078DAD}" presName="composite" presStyleCnt="0"/>
      <dgm:spPr/>
    </dgm:pt>
    <dgm:pt modelId="{A0A03723-3E99-4C1A-B45E-E2842A0BF6D4}" type="pres">
      <dgm:prSet presAssocID="{15B4D3CB-5448-418E-99E5-D12A17078DAD}" presName="parentText" presStyleLbl="alignNode1" presStyleIdx="1" presStyleCnt="3" custLinFactNeighborX="1469" custLinFactNeighborY="33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4468F84-A3DD-47B7-89B8-C291BCE66030}" type="pres">
      <dgm:prSet presAssocID="{15B4D3CB-5448-418E-99E5-D12A17078DAD}" presName="descendantText" presStyleLbl="alignAcc1" presStyleIdx="1" presStyleCnt="3" custScaleX="99605" custScaleY="128577" custLinFactNeighborX="146" custLinFactNeighborY="690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06A3914-2218-4163-97D7-682EF314A27F}" type="pres">
      <dgm:prSet presAssocID="{A6CEADDC-2A73-4EC2-9029-04C19AAB5FAA}" presName="sp" presStyleCnt="0"/>
      <dgm:spPr/>
    </dgm:pt>
    <dgm:pt modelId="{77DD19FE-324C-4856-94F8-BDABD20B5F30}" type="pres">
      <dgm:prSet presAssocID="{D098EFAD-D58D-4374-8AA5-4EB7A7D3F485}" presName="composite" presStyleCnt="0"/>
      <dgm:spPr/>
    </dgm:pt>
    <dgm:pt modelId="{C9C06455-D755-4F75-9B56-A55D26FE9859}" type="pres">
      <dgm:prSet presAssocID="{D098EFAD-D58D-4374-8AA5-4EB7A7D3F48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B3D183-CA06-4A8A-9680-67AC5431E079}" type="pres">
      <dgm:prSet presAssocID="{D098EFAD-D58D-4374-8AA5-4EB7A7D3F485}" presName="descendantText" presStyleLbl="alignAcc1" presStyleIdx="2" presStyleCnt="3" custScaleX="99313" custScaleY="159556" custLinFactNeighborX="1133" custLinFactNeighborY="-486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656D2EF-0E4B-4F77-B98F-152EADFD274A}" type="presOf" srcId="{0103587A-8F2D-4E13-B1BA-4BD6D58A25DF}" destId="{32999680-DB5B-4ACE-A3FE-C51EEEB3BFB7}" srcOrd="0" destOrd="3" presId="urn:microsoft.com/office/officeart/2005/8/layout/chevron2"/>
    <dgm:cxn modelId="{6A390591-3C26-4D6C-80E7-6F5A83A05B3A}" srcId="{D098EFAD-D58D-4374-8AA5-4EB7A7D3F485}" destId="{B885B922-E7C8-4D96-9A34-5DF4B9185A01}" srcOrd="4" destOrd="0" parTransId="{B6E16682-C399-4195-90F7-8242AE28CD05}" sibTransId="{74F1F225-3619-49C3-8CAB-6A02100E4092}"/>
    <dgm:cxn modelId="{9ECAB53C-80FE-4AEF-8AAD-F683A2D94EB4}" srcId="{FDC0215E-8915-4D81-9964-B1890F53AB53}" destId="{D098EFAD-D58D-4374-8AA5-4EB7A7D3F485}" srcOrd="2" destOrd="0" parTransId="{E5FBA3D1-6DC0-4376-B4B5-FFFCDCF0B331}" sibTransId="{C6489AB9-D342-4B00-A502-866E707844B5}"/>
    <dgm:cxn modelId="{B37DB80B-703D-4BC0-8953-E50E4C53700B}" srcId="{15B4D3CB-5448-418E-99E5-D12A17078DAD}" destId="{049949E1-DEED-4EFF-86DD-E2E2EC84B37F}" srcOrd="1" destOrd="0" parTransId="{853B3575-8705-4790-B6E6-9B0F3E57CFF4}" sibTransId="{D813B43F-42A1-48C3-BE70-B2DA11970833}"/>
    <dgm:cxn modelId="{9D67BF83-1776-4A3A-8E33-9FA2908E50E0}" srcId="{D098EFAD-D58D-4374-8AA5-4EB7A7D3F485}" destId="{5FE7D825-41D5-4DEF-BE46-76C3614006C2}" srcOrd="2" destOrd="0" parTransId="{83DE99D2-B1CB-4276-9FD4-B4AAEF10DA79}" sibTransId="{8FB92C04-58FD-4D2F-8177-A5379D699FC5}"/>
    <dgm:cxn modelId="{AD8DAD4E-CEDD-4D9E-938C-77FC7F0BD13D}" srcId="{FDC0215E-8915-4D81-9964-B1890F53AB53}" destId="{EE46BC1F-D428-44B0-8528-53D94C8B4F95}" srcOrd="0" destOrd="0" parTransId="{6ADA4D3B-C804-49BE-8771-4D782500A3A4}" sibTransId="{BAFC8A2D-42DE-4A73-B853-BC6D3E5F5DE6}"/>
    <dgm:cxn modelId="{6A5E403F-5CD3-45B7-B577-FA121958BF3A}" type="presOf" srcId="{ADCCC4E4-A379-4E81-928F-740258A053AE}" destId="{E4468F84-A3DD-47B7-89B8-C291BCE66030}" srcOrd="0" destOrd="0" presId="urn:microsoft.com/office/officeart/2005/8/layout/chevron2"/>
    <dgm:cxn modelId="{66D9649A-3C73-4F26-8007-EAA47935CE19}" srcId="{EE46BC1F-D428-44B0-8528-53D94C8B4F95}" destId="{41B35B65-1FD1-45BD-A104-9D8D335C55CF}" srcOrd="1" destOrd="0" parTransId="{EC64AFAF-78E6-44E6-831C-0E1F5BA5B01A}" sibTransId="{1FBD2BD4-C14F-489F-BE93-B40B78512D24}"/>
    <dgm:cxn modelId="{E43403D4-B516-4C13-881F-F5E1644E9920}" type="presOf" srcId="{373D1F63-5C89-4E08-96CA-6DD2FABCDFE7}" destId="{E4468F84-A3DD-47B7-89B8-C291BCE66030}" srcOrd="0" destOrd="3" presId="urn:microsoft.com/office/officeart/2005/8/layout/chevron2"/>
    <dgm:cxn modelId="{D1A11EB5-0957-4AEB-816A-F51C8C7C243E}" type="presOf" srcId="{15B4D3CB-5448-418E-99E5-D12A17078DAD}" destId="{A0A03723-3E99-4C1A-B45E-E2842A0BF6D4}" srcOrd="0" destOrd="0" presId="urn:microsoft.com/office/officeart/2005/8/layout/chevron2"/>
    <dgm:cxn modelId="{BB36C615-699E-4523-B0DA-3A2A88CCC8B7}" type="presOf" srcId="{41B35B65-1FD1-45BD-A104-9D8D335C55CF}" destId="{32999680-DB5B-4ACE-A3FE-C51EEEB3BFB7}" srcOrd="0" destOrd="1" presId="urn:microsoft.com/office/officeart/2005/8/layout/chevron2"/>
    <dgm:cxn modelId="{CEC204AD-DB3F-4C45-BC4A-D911435078E5}" type="presOf" srcId="{5FE7D825-41D5-4DEF-BE46-76C3614006C2}" destId="{9BB3D183-CA06-4A8A-9680-67AC5431E079}" srcOrd="0" destOrd="2" presId="urn:microsoft.com/office/officeart/2005/8/layout/chevron2"/>
    <dgm:cxn modelId="{753D6CC7-3DD3-402D-A545-668E02D35D56}" type="presOf" srcId="{FDC0215E-8915-4D81-9964-B1890F53AB53}" destId="{59591FD5-521D-4A11-8DB1-7C23145F379D}" srcOrd="0" destOrd="0" presId="urn:microsoft.com/office/officeart/2005/8/layout/chevron2"/>
    <dgm:cxn modelId="{06667940-10F9-458E-93A6-412FCEBF7E48}" type="presOf" srcId="{EE46BC1F-D428-44B0-8528-53D94C8B4F95}" destId="{99AD5395-63F1-4B26-A0EF-A5F56C7713AC}" srcOrd="0" destOrd="0" presId="urn:microsoft.com/office/officeart/2005/8/layout/chevron2"/>
    <dgm:cxn modelId="{DEF3AE65-CF88-4C60-9CAE-7BDEDC6A7C35}" srcId="{15B4D3CB-5448-418E-99E5-D12A17078DAD}" destId="{A6532E69-D13E-4E43-9B89-F2FD2DA8C0D7}" srcOrd="4" destOrd="0" parTransId="{08B6574F-C971-40E2-8B27-317D3A149FF6}" sibTransId="{FBFEB9C8-4BC5-4801-9FB0-7EC668D16C47}"/>
    <dgm:cxn modelId="{444E3994-A585-4956-BD0B-39C9D615D0A0}" srcId="{D098EFAD-D58D-4374-8AA5-4EB7A7D3F485}" destId="{9698D3DE-C678-4536-BD5F-52A89E447677}" srcOrd="1" destOrd="0" parTransId="{8D73C116-BEA0-4456-9873-97F7226B4006}" sibTransId="{6566CBBB-61D1-4E52-9850-C6CC35D96C01}"/>
    <dgm:cxn modelId="{2CCDC028-4E12-4622-A365-70774BBDEC77}" type="presOf" srcId="{049949E1-DEED-4EFF-86DD-E2E2EC84B37F}" destId="{E4468F84-A3DD-47B7-89B8-C291BCE66030}" srcOrd="0" destOrd="1" presId="urn:microsoft.com/office/officeart/2005/8/layout/chevron2"/>
    <dgm:cxn modelId="{48FE7E72-60C6-4884-B190-48406DD44971}" type="presOf" srcId="{15AE6D02-4EC3-49BB-92F7-27AD11CAF437}" destId="{9BB3D183-CA06-4A8A-9680-67AC5431E079}" srcOrd="0" destOrd="3" presId="urn:microsoft.com/office/officeart/2005/8/layout/chevron2"/>
    <dgm:cxn modelId="{8E44E117-E10D-49C4-979D-274D37AF2E29}" srcId="{15B4D3CB-5448-418E-99E5-D12A17078DAD}" destId="{5C5195E9-F87C-44F5-9F73-C89E39FA4ECC}" srcOrd="2" destOrd="0" parTransId="{8F9B4B2F-8354-4B1B-B579-96A7EB26A27D}" sibTransId="{93BAEA93-8466-4556-B093-055C9D3D25B9}"/>
    <dgm:cxn modelId="{0C0A8C67-D83B-4BF0-88EB-4F66F7D3C160}" type="presOf" srcId="{9698D3DE-C678-4536-BD5F-52A89E447677}" destId="{9BB3D183-CA06-4A8A-9680-67AC5431E079}" srcOrd="0" destOrd="1" presId="urn:microsoft.com/office/officeart/2005/8/layout/chevron2"/>
    <dgm:cxn modelId="{39676948-6099-491E-9368-9514F3DBD1F6}" srcId="{D098EFAD-D58D-4374-8AA5-4EB7A7D3F485}" destId="{15AE6D02-4EC3-49BB-92F7-27AD11CAF437}" srcOrd="3" destOrd="0" parTransId="{94F8834A-DC41-44FE-ACF9-69A138984754}" sibTransId="{147BBD10-D1F8-420F-86C3-028E0D1782DB}"/>
    <dgm:cxn modelId="{B151B0D0-6828-48AE-A5E4-12D6777A4BEA}" type="presOf" srcId="{A6532E69-D13E-4E43-9B89-F2FD2DA8C0D7}" destId="{E4468F84-A3DD-47B7-89B8-C291BCE66030}" srcOrd="0" destOrd="4" presId="urn:microsoft.com/office/officeart/2005/8/layout/chevron2"/>
    <dgm:cxn modelId="{4D379287-5FDE-43B9-A022-31E492CC7555}" type="presOf" srcId="{B885B922-E7C8-4D96-9A34-5DF4B9185A01}" destId="{9BB3D183-CA06-4A8A-9680-67AC5431E079}" srcOrd="0" destOrd="4" presId="urn:microsoft.com/office/officeart/2005/8/layout/chevron2"/>
    <dgm:cxn modelId="{56AC26D7-BDA2-4E05-96BC-D798867B28CF}" type="presOf" srcId="{D098EFAD-D58D-4374-8AA5-4EB7A7D3F485}" destId="{C9C06455-D755-4F75-9B56-A55D26FE9859}" srcOrd="0" destOrd="0" presId="urn:microsoft.com/office/officeart/2005/8/layout/chevron2"/>
    <dgm:cxn modelId="{9C08F377-8C2F-409D-800C-8A1A9A809F78}" type="presOf" srcId="{5C5195E9-F87C-44F5-9F73-C89E39FA4ECC}" destId="{E4468F84-A3DD-47B7-89B8-C291BCE66030}" srcOrd="0" destOrd="2" presId="urn:microsoft.com/office/officeart/2005/8/layout/chevron2"/>
    <dgm:cxn modelId="{95F2C3BF-6C3D-469D-88FF-23C82E421024}" srcId="{D098EFAD-D58D-4374-8AA5-4EB7A7D3F485}" destId="{31745D79-76FF-4703-AA64-EB8CEAE324D4}" srcOrd="0" destOrd="0" parTransId="{FBCB4699-9B51-4BB9-B311-815EDF4CB6F8}" sibTransId="{938FF227-5C2C-4245-9D5B-CED30098ECB0}"/>
    <dgm:cxn modelId="{1E42C2D1-D0D5-4421-89DA-64113524A12B}" srcId="{15B4D3CB-5448-418E-99E5-D12A17078DAD}" destId="{373D1F63-5C89-4E08-96CA-6DD2FABCDFE7}" srcOrd="3" destOrd="0" parTransId="{EFF49F22-B539-4283-BF34-BEC8DEB26504}" sibTransId="{DCAD13BC-F5C1-4C16-BD47-5FB301F1DAB2}"/>
    <dgm:cxn modelId="{827A3940-D087-4416-822A-D53F122C5D1B}" srcId="{15B4D3CB-5448-418E-99E5-D12A17078DAD}" destId="{ADCCC4E4-A379-4E81-928F-740258A053AE}" srcOrd="0" destOrd="0" parTransId="{37D85995-AB83-4EEC-8C63-B3D2807E0C21}" sibTransId="{06506827-36B6-40D8-9A95-22FB7FB988E7}"/>
    <dgm:cxn modelId="{4AA56E37-67D3-40F8-AEE3-939E8031F1FB}" srcId="{EE46BC1F-D428-44B0-8528-53D94C8B4F95}" destId="{F622DA82-49BB-44DA-90D0-FFE4F09770D8}" srcOrd="2" destOrd="0" parTransId="{1015D032-16EE-4D8C-BC5D-268497D67A65}" sibTransId="{6032D0EC-9F91-40DB-863B-6E6C9B013B54}"/>
    <dgm:cxn modelId="{A966E19C-DE66-4767-88D8-BA185C182DAD}" srcId="{EE46BC1F-D428-44B0-8528-53D94C8B4F95}" destId="{E21F40EB-DF23-4CCD-9CF1-D8A8546C1DF4}" srcOrd="0" destOrd="0" parTransId="{FE40FC63-32E7-4D9A-B598-8E8EC70B0BFD}" sibTransId="{0755C237-7162-4DB7-B185-CBEE280D5366}"/>
    <dgm:cxn modelId="{DAB46165-CE3A-49C2-AD2B-4EB7F0F8C2E2}" type="presOf" srcId="{F622DA82-49BB-44DA-90D0-FFE4F09770D8}" destId="{32999680-DB5B-4ACE-A3FE-C51EEEB3BFB7}" srcOrd="0" destOrd="2" presId="urn:microsoft.com/office/officeart/2005/8/layout/chevron2"/>
    <dgm:cxn modelId="{F1526C08-01F3-42AD-A844-121DEA0331D0}" type="presOf" srcId="{31745D79-76FF-4703-AA64-EB8CEAE324D4}" destId="{9BB3D183-CA06-4A8A-9680-67AC5431E079}" srcOrd="0" destOrd="0" presId="urn:microsoft.com/office/officeart/2005/8/layout/chevron2"/>
    <dgm:cxn modelId="{A3B1A444-5DAA-49D9-BEA0-CFE99285B555}" type="presOf" srcId="{E21F40EB-DF23-4CCD-9CF1-D8A8546C1DF4}" destId="{32999680-DB5B-4ACE-A3FE-C51EEEB3BFB7}" srcOrd="0" destOrd="0" presId="urn:microsoft.com/office/officeart/2005/8/layout/chevron2"/>
    <dgm:cxn modelId="{29B4BBB6-1DC5-4E57-A2DD-4C26B85317FC}" srcId="{FDC0215E-8915-4D81-9964-B1890F53AB53}" destId="{15B4D3CB-5448-418E-99E5-D12A17078DAD}" srcOrd="1" destOrd="0" parTransId="{1D11F60E-8350-48FA-8946-F3B7A30790F6}" sibTransId="{A6CEADDC-2A73-4EC2-9029-04C19AAB5FAA}"/>
    <dgm:cxn modelId="{8AD2A20E-E0C6-478A-BB5C-90C3FBBCDA9F}" srcId="{EE46BC1F-D428-44B0-8528-53D94C8B4F95}" destId="{0103587A-8F2D-4E13-B1BA-4BD6D58A25DF}" srcOrd="3" destOrd="0" parTransId="{495FC6CD-D9AB-4DAA-B3D8-9F0D79C7A626}" sibTransId="{0027F793-7E00-4992-9F2F-834DC815EFC0}"/>
    <dgm:cxn modelId="{2E3C4382-BD29-434F-920E-48906EE6D5AF}" type="presParOf" srcId="{59591FD5-521D-4A11-8DB1-7C23145F379D}" destId="{6B645D25-5CC1-4269-8D8C-9F518A362240}" srcOrd="0" destOrd="0" presId="urn:microsoft.com/office/officeart/2005/8/layout/chevron2"/>
    <dgm:cxn modelId="{8836CCC7-8D06-4C30-9108-36373E0979D4}" type="presParOf" srcId="{6B645D25-5CC1-4269-8D8C-9F518A362240}" destId="{99AD5395-63F1-4B26-A0EF-A5F56C7713AC}" srcOrd="0" destOrd="0" presId="urn:microsoft.com/office/officeart/2005/8/layout/chevron2"/>
    <dgm:cxn modelId="{6E95CC27-E6DB-4B7D-8185-F8CE4C303B8C}" type="presParOf" srcId="{6B645D25-5CC1-4269-8D8C-9F518A362240}" destId="{32999680-DB5B-4ACE-A3FE-C51EEEB3BFB7}" srcOrd="1" destOrd="0" presId="urn:microsoft.com/office/officeart/2005/8/layout/chevron2"/>
    <dgm:cxn modelId="{DB854DCF-CC06-4575-9EA4-6A3BFE52AA9E}" type="presParOf" srcId="{59591FD5-521D-4A11-8DB1-7C23145F379D}" destId="{3B475E5E-5C32-4F6F-9A74-3119147B0F7B}" srcOrd="1" destOrd="0" presId="urn:microsoft.com/office/officeart/2005/8/layout/chevron2"/>
    <dgm:cxn modelId="{A59A1F5E-510F-44C9-AC08-A3CCED21D453}" type="presParOf" srcId="{59591FD5-521D-4A11-8DB1-7C23145F379D}" destId="{C7453BE5-B18E-4771-A0AB-894D059EE6B3}" srcOrd="2" destOrd="0" presId="urn:microsoft.com/office/officeart/2005/8/layout/chevron2"/>
    <dgm:cxn modelId="{3DDA44C5-3F67-49DE-8F8F-C8D3DB437819}" type="presParOf" srcId="{C7453BE5-B18E-4771-A0AB-894D059EE6B3}" destId="{A0A03723-3E99-4C1A-B45E-E2842A0BF6D4}" srcOrd="0" destOrd="0" presId="urn:microsoft.com/office/officeart/2005/8/layout/chevron2"/>
    <dgm:cxn modelId="{C0D33809-9EBF-4333-82B1-910431C1A106}" type="presParOf" srcId="{C7453BE5-B18E-4771-A0AB-894D059EE6B3}" destId="{E4468F84-A3DD-47B7-89B8-C291BCE66030}" srcOrd="1" destOrd="0" presId="urn:microsoft.com/office/officeart/2005/8/layout/chevron2"/>
    <dgm:cxn modelId="{1DC0D683-0F17-4926-9E5A-66798B99255E}" type="presParOf" srcId="{59591FD5-521D-4A11-8DB1-7C23145F379D}" destId="{406A3914-2218-4163-97D7-682EF314A27F}" srcOrd="3" destOrd="0" presId="urn:microsoft.com/office/officeart/2005/8/layout/chevron2"/>
    <dgm:cxn modelId="{4CE4236B-8ACB-4F43-AC53-FFF7D5B8DAB8}" type="presParOf" srcId="{59591FD5-521D-4A11-8DB1-7C23145F379D}" destId="{77DD19FE-324C-4856-94F8-BDABD20B5F30}" srcOrd="4" destOrd="0" presId="urn:microsoft.com/office/officeart/2005/8/layout/chevron2"/>
    <dgm:cxn modelId="{C9737406-7325-4E7D-8038-B001B3EB9113}" type="presParOf" srcId="{77DD19FE-324C-4856-94F8-BDABD20B5F30}" destId="{C9C06455-D755-4F75-9B56-A55D26FE9859}" srcOrd="0" destOrd="0" presId="urn:microsoft.com/office/officeart/2005/8/layout/chevron2"/>
    <dgm:cxn modelId="{25074725-EDEB-4C6D-8104-26F64A276C67}" type="presParOf" srcId="{77DD19FE-324C-4856-94F8-BDABD20B5F30}" destId="{9BB3D183-CA06-4A8A-9680-67AC5431E07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D5395-63F1-4B26-A0EF-A5F56C7713AC}">
      <dsp:nvSpPr>
        <dsp:cNvPr id="0" name=""/>
        <dsp:cNvSpPr/>
      </dsp:nvSpPr>
      <dsp:spPr>
        <a:xfrm rot="5400000">
          <a:off x="-183363" y="355509"/>
          <a:ext cx="1342109" cy="939476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</a:rPr>
            <a:t>ЗНО</a:t>
          </a:r>
          <a:endParaRPr lang="uk-UA" sz="2000" b="1" kern="1200" dirty="0">
            <a:solidFill>
              <a:schemeClr val="tx2"/>
            </a:solidFill>
          </a:endParaRPr>
        </a:p>
      </dsp:txBody>
      <dsp:txXfrm rot="-5400000">
        <a:off x="17954" y="623930"/>
        <a:ext cx="939476" cy="402633"/>
      </dsp:txXfrm>
    </dsp:sp>
    <dsp:sp modelId="{32999680-DB5B-4ACE-A3FE-C51EEEB3BFB7}">
      <dsp:nvSpPr>
        <dsp:cNvPr id="0" name=""/>
        <dsp:cNvSpPr/>
      </dsp:nvSpPr>
      <dsp:spPr>
        <a:xfrm rot="5400000">
          <a:off x="3948293" y="-2823604"/>
          <a:ext cx="872830" cy="6909395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ДОСЛІДЖЕННЯ РЕЗУЛЬТАТІВ НАВЧАННЯ, ЗДОБУТИХ НА ПЕВНОМУ ОСВІТНЬОМУ РІВНІ</a:t>
          </a:r>
          <a:endParaRPr lang="uk-UA" sz="2000" b="1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060"/>
              </a:solidFill>
            </a:rPr>
            <a:t> ПРОВЕДЕННЯ МОНІТОРИНГУ ЯКОСТІ ОСВІТИ</a:t>
          </a:r>
          <a:endParaRPr lang="uk-UA" sz="2000" b="1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b="1" kern="1200" dirty="0" smtClean="0">
            <a:solidFill>
              <a:srgbClr val="002060"/>
            </a:solidFill>
          </a:endParaRPr>
        </a:p>
      </dsp:txBody>
      <dsp:txXfrm rot="-5400000">
        <a:off x="930011" y="237286"/>
        <a:ext cx="6866787" cy="787614"/>
      </dsp:txXfrm>
    </dsp:sp>
    <dsp:sp modelId="{A0A03723-3E99-4C1A-B45E-E2842A0BF6D4}">
      <dsp:nvSpPr>
        <dsp:cNvPr id="0" name=""/>
        <dsp:cNvSpPr/>
      </dsp:nvSpPr>
      <dsp:spPr>
        <a:xfrm rot="5400000">
          <a:off x="-187515" y="1499234"/>
          <a:ext cx="1342109" cy="939476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</a:rPr>
            <a:t>ДПА</a:t>
          </a:r>
          <a:endParaRPr lang="uk-UA" sz="2000" b="1" kern="1200" dirty="0">
            <a:solidFill>
              <a:schemeClr val="tx2"/>
            </a:solidFill>
          </a:endParaRPr>
        </a:p>
      </dsp:txBody>
      <dsp:txXfrm rot="-5400000">
        <a:off x="13802" y="1767655"/>
        <a:ext cx="939476" cy="402633"/>
      </dsp:txXfrm>
    </dsp:sp>
    <dsp:sp modelId="{E4468F84-A3DD-47B7-89B8-C291BCE66030}">
      <dsp:nvSpPr>
        <dsp:cNvPr id="0" name=""/>
        <dsp:cNvSpPr/>
      </dsp:nvSpPr>
      <dsp:spPr>
        <a:xfrm rot="5400000">
          <a:off x="3843427" y="-1651255"/>
          <a:ext cx="1121669" cy="6882102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b="1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rgbClr val="002060"/>
              </a:solidFill>
            </a:rPr>
            <a:t>ФОРМА КОНТРОЛЮ ВІДПОВІДНОСТІ ОСВІТНЬОГО РІВНЯ ВИПУСКНИКІВ </a:t>
          </a:r>
          <a:r>
            <a:rPr lang="ru-RU" sz="2000" b="1" kern="1200" dirty="0" smtClean="0">
              <a:solidFill>
                <a:srgbClr val="002060"/>
              </a:solidFill>
            </a:rPr>
            <a:t>ЗЗСО I, II, III СТУПЕНІВ Д</a:t>
          </a:r>
          <a:r>
            <a:rPr lang="uk-UA" sz="2000" b="1" kern="1200" dirty="0" smtClean="0">
              <a:solidFill>
                <a:srgbClr val="002060"/>
              </a:solidFill>
            </a:rPr>
            <a:t>ЕРЖАВНИМ ВИМОГАМ</a:t>
          </a:r>
          <a:endParaRPr lang="uk-UA" sz="2000" b="1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b="1" kern="1200" dirty="0" err="1" smtClean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kern="1200" dirty="0" smtClean="0">
            <a:solidFill>
              <a:srgbClr val="002060"/>
            </a:solidFill>
          </a:endParaRPr>
        </a:p>
      </dsp:txBody>
      <dsp:txXfrm rot="-5400000">
        <a:off x="963211" y="1283716"/>
        <a:ext cx="6827347" cy="1012159"/>
      </dsp:txXfrm>
    </dsp:sp>
    <dsp:sp modelId="{C9C06455-D755-4F75-9B56-A55D26FE9859}">
      <dsp:nvSpPr>
        <dsp:cNvPr id="0" name=""/>
        <dsp:cNvSpPr/>
      </dsp:nvSpPr>
      <dsp:spPr>
        <a:xfrm rot="5400000">
          <a:off x="-201316" y="2919678"/>
          <a:ext cx="1342109" cy="939476"/>
        </a:xfrm>
        <a:prstGeom prst="chevron">
          <a:avLst/>
        </a:prstGeom>
        <a:solidFill>
          <a:schemeClr val="bg2">
            <a:lumMod val="75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	</a:t>
          </a:r>
          <a:r>
            <a:rPr lang="en-US" sz="2000" b="1" kern="1200" dirty="0" smtClean="0">
              <a:solidFill>
                <a:schemeClr val="tx2"/>
              </a:solidFill>
            </a:rPr>
            <a:t>PISA</a:t>
          </a:r>
          <a:endParaRPr lang="uk-UA" sz="2000" b="1" kern="1200" dirty="0">
            <a:solidFill>
              <a:schemeClr val="tx2"/>
            </a:solidFill>
          </a:endParaRPr>
        </a:p>
      </dsp:txBody>
      <dsp:txXfrm rot="-5400000">
        <a:off x="1" y="3188099"/>
        <a:ext cx="939476" cy="402633"/>
      </dsp:txXfrm>
    </dsp:sp>
    <dsp:sp modelId="{9BB3D183-CA06-4A8A-9680-67AC5431E079}">
      <dsp:nvSpPr>
        <dsp:cNvPr id="0" name=""/>
        <dsp:cNvSpPr/>
      </dsp:nvSpPr>
      <dsp:spPr>
        <a:xfrm rot="5400000">
          <a:off x="3721947" y="-318830"/>
          <a:ext cx="1391921" cy="686192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b="1" kern="1200" dirty="0">
            <a:solidFill>
              <a:srgbClr val="C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rgbClr val="002060"/>
              </a:solidFill>
            </a:rPr>
            <a:t>ВИЗНАЧЕННЯ ТЕНДЕНЦІЙ У РЕЗУЛЬТАТАХ ОСВІТНІХ ПРОГРАМ РІЗНИХ КРАЇН; ЧИННИКІВ, ЩО ВПЛИВАЮТЬ НА РІВЕНЬ НАВЧАЛЬНИХ ДОСЯГНЕНЬ УЧНІВ У СВІТІ, ПІДВИЩЕННЯ ЯКОСТІ ВИКЛАДАННЯ І ОРГАНІЗАЦІЇ СИСТЕМ ОСВІТИ </a:t>
          </a:r>
          <a:endParaRPr lang="uk-UA" sz="2000" b="1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b="1" kern="1200" dirty="0" err="1" smtClean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400" kern="1200" dirty="0" smtClean="0">
            <a:solidFill>
              <a:srgbClr val="002060"/>
            </a:solidFill>
          </a:endParaRPr>
        </a:p>
      </dsp:txBody>
      <dsp:txXfrm rot="-5400000">
        <a:off x="986944" y="2484121"/>
        <a:ext cx="6793979" cy="1256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0B17A-41E6-474D-BDF1-010AAA892B40}" type="datetimeFigureOut">
              <a:rPr lang="uk-UA" smtClean="0"/>
              <a:t>30.08.2023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EB1E9-6F78-43B7-B26C-B2CA59CA1B0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993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Google Shape;240;g35ed75ccf_0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16739" name="Google Shape;241;g35ed75ccf_0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5955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6979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8003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9027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Коротко</a:t>
            </a:r>
            <a:r>
              <a:rPr lang="uk-UA" baseline="0" dirty="0" smtClean="0"/>
              <a:t> про міжпредметні.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4C425-E894-48FE-942D-6B9F88625F50}" type="slidenum">
              <a:rPr lang="uk-UA" smtClean="0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3087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4C425-E894-48FE-942D-6B9F88625F50}" type="slidenum">
              <a:rPr lang="uk-UA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3765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Google Shape;240;g35ed75ccf_0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17763" name="Google Shape;241;g35ed75ccf_0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Google Shape;240;g35ed75ccf_0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18787" name="Google Shape;241;g35ed75ccf_0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Google Shape;240;g35ed75ccf_0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19811" name="Google Shape;241;g35ed75ccf_0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0835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1859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2883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3907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Google Shape;138;g35ed75ccf_01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124931" name="Google Shape;139;g35ed75ccf_01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 with icon spac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12"/>
          <p:cNvSpPr/>
          <p:nvPr/>
        </p:nvSpPr>
        <p:spPr>
          <a:xfrm>
            <a:off x="1271588" y="0"/>
            <a:ext cx="787241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80;p12"/>
          <p:cNvSpPr/>
          <p:nvPr/>
        </p:nvSpPr>
        <p:spPr>
          <a:xfrm>
            <a:off x="8750300" y="5808134"/>
            <a:ext cx="393700" cy="524933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2;p12"/>
          <p:cNvSpPr/>
          <p:nvPr/>
        </p:nvSpPr>
        <p:spPr>
          <a:xfrm>
            <a:off x="868363" y="524933"/>
            <a:ext cx="806450" cy="1075267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81;p12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8908-4589-4C0C-887A-EBEB5C086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6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5"/>
          <p:cNvSpPr/>
          <p:nvPr userDrawn="1"/>
        </p:nvSpPr>
        <p:spPr>
          <a:xfrm>
            <a:off x="900113" y="1737784"/>
            <a:ext cx="2519362" cy="33612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1547944" y="1738299"/>
            <a:ext cx="2520000" cy="33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ko-KR" noProof="0" smtClean="0">
                <a:sym typeface="Arial" charset="0"/>
              </a:rPr>
              <a:t>Вставка рисунка</a:t>
            </a:r>
            <a:endParaRPr lang="ko-KR" altLang="en-US" noProof="0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0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 userDrawn="1"/>
        </p:nvSpPr>
        <p:spPr>
          <a:xfrm>
            <a:off x="1547814" y="0"/>
            <a:ext cx="759618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grpSp>
        <p:nvGrpSpPr>
          <p:cNvPr id="3" name="Group 131"/>
          <p:cNvGrpSpPr>
            <a:grpSpLocks/>
          </p:cNvGrpSpPr>
          <p:nvPr userDrawn="1"/>
        </p:nvGrpSpPr>
        <p:grpSpPr bwMode="auto">
          <a:xfrm>
            <a:off x="127000" y="4770967"/>
            <a:ext cx="1295400" cy="1824567"/>
            <a:chOff x="787805" y="339502"/>
            <a:chExt cx="4175262" cy="4407517"/>
          </a:xfrm>
        </p:grpSpPr>
        <p:sp>
          <p:nvSpPr>
            <p:cNvPr id="4" name="Oval 13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787805" y="339502"/>
              <a:ext cx="4175262" cy="41774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ym typeface="Arial" charset="0"/>
              </a:endParaRPr>
            </a:p>
          </p:txBody>
        </p:sp>
        <p:grpSp>
          <p:nvGrpSpPr>
            <p:cNvPr id="5" name="Group 133"/>
            <p:cNvGrpSpPr>
              <a:grpSpLocks/>
            </p:cNvGrpSpPr>
            <p:nvPr/>
          </p:nvGrpSpPr>
          <p:grpSpPr bwMode="auto">
            <a:xfrm>
              <a:off x="1129436" y="1046675"/>
              <a:ext cx="3492000" cy="3700344"/>
              <a:chOff x="5304922" y="1037184"/>
              <a:chExt cx="3492000" cy="3700344"/>
            </a:xfrm>
          </p:grpSpPr>
          <p:grpSp>
            <p:nvGrpSpPr>
              <p:cNvPr id="6" name="Group 134"/>
              <p:cNvGrpSpPr>
                <a:grpSpLocks/>
              </p:cNvGrpSpPr>
              <p:nvPr/>
            </p:nvGrpSpPr>
            <p:grpSpPr bwMode="auto">
              <a:xfrm>
                <a:off x="5304922" y="3743716"/>
                <a:ext cx="3492000" cy="437610"/>
                <a:chOff x="1709238" y="4209096"/>
                <a:chExt cx="3492000" cy="437610"/>
              </a:xfrm>
            </p:grpSpPr>
            <p:sp>
              <p:nvSpPr>
                <p:cNvPr id="32" name="Rectangle 160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710431" y="4216076"/>
                  <a:ext cx="3489618" cy="429503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ym typeface="Arial" charset="0"/>
                  </a:endParaRPr>
                </a:p>
              </p:txBody>
            </p:sp>
            <p:grpSp>
              <p:nvGrpSpPr>
                <p:cNvPr id="33" name="Group 161"/>
                <p:cNvGrpSpPr>
                  <a:grpSpLocks/>
                </p:cNvGrpSpPr>
                <p:nvPr/>
              </p:nvGrpSpPr>
              <p:grpSpPr bwMode="auto"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41" name="Rectangle 169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078836" y="4210961"/>
                    <a:ext cx="56282" cy="4295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42" name="Rectangle 170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216986" y="4210961"/>
                    <a:ext cx="56286" cy="4295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43" name="Rectangle 171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355139" y="4210961"/>
                    <a:ext cx="56282" cy="4295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44" name="Rectangle 172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493289" y="4210961"/>
                    <a:ext cx="56286" cy="4295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</p:grpSp>
            <p:grpSp>
              <p:nvGrpSpPr>
                <p:cNvPr id="34" name="Group 162"/>
                <p:cNvGrpSpPr>
                  <a:grpSpLocks/>
                </p:cNvGrpSpPr>
                <p:nvPr/>
              </p:nvGrpSpPr>
              <p:grpSpPr bwMode="auto"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35" name="Rectangle 163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099946" y="4384808"/>
                    <a:ext cx="92101" cy="818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36" name="Rectangle 164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263682" y="4384808"/>
                    <a:ext cx="86986" cy="818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37" name="Rectangle 165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422303" y="4384808"/>
                    <a:ext cx="92101" cy="818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38" name="Rectangle 166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586038" y="4384808"/>
                    <a:ext cx="92101" cy="818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39" name="Rectangle 167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749774" y="4384808"/>
                    <a:ext cx="86983" cy="818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40" name="Rectangle 168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908391" y="4384808"/>
                    <a:ext cx="92101" cy="818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</p:grpSp>
          </p:grpSp>
          <p:grpSp>
            <p:nvGrpSpPr>
              <p:cNvPr id="7" name="Group 135"/>
              <p:cNvGrpSpPr>
                <a:grpSpLocks/>
              </p:cNvGrpSpPr>
              <p:nvPr/>
            </p:nvGrpSpPr>
            <p:grpSpPr bwMode="auto">
              <a:xfrm flipH="1">
                <a:off x="5304922" y="4299918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9" name="Rectangle 14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1710427" y="4212091"/>
                  <a:ext cx="3489618" cy="434615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ym typeface="Arial" charset="0"/>
                  </a:endParaRPr>
                </a:p>
              </p:txBody>
            </p:sp>
            <p:grpSp>
              <p:nvGrpSpPr>
                <p:cNvPr id="20" name="Group 148"/>
                <p:cNvGrpSpPr>
                  <a:grpSpLocks/>
                </p:cNvGrpSpPr>
                <p:nvPr/>
              </p:nvGrpSpPr>
              <p:grpSpPr bwMode="auto"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28" name="Rectangle 156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078833" y="4206977"/>
                    <a:ext cx="56286" cy="4346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29" name="Rectangle 157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216986" y="4206977"/>
                    <a:ext cx="56282" cy="4346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30" name="Rectangle 158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355136" y="4206977"/>
                    <a:ext cx="56286" cy="4346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31" name="Rectangle 159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2493289" y="4206977"/>
                    <a:ext cx="56282" cy="43461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</p:grpSp>
            <p:grpSp>
              <p:nvGrpSpPr>
                <p:cNvPr id="21" name="Group 149"/>
                <p:cNvGrpSpPr>
                  <a:grpSpLocks/>
                </p:cNvGrpSpPr>
                <p:nvPr/>
              </p:nvGrpSpPr>
              <p:grpSpPr bwMode="auto"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22" name="Rectangle 150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099950" y="4380824"/>
                    <a:ext cx="92101" cy="869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23" name="Rectangle 151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263685" y="4380824"/>
                    <a:ext cx="86983" cy="869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24" name="Rectangle 152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422303" y="4380824"/>
                    <a:ext cx="92101" cy="869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25" name="Rectangle 153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586038" y="4380824"/>
                    <a:ext cx="92101" cy="869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26" name="Rectangle 154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749774" y="4380824"/>
                    <a:ext cx="86986" cy="869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  <p:sp>
                <p:nvSpPr>
                  <p:cNvPr id="27" name="Rectangle 155">
                    <a:extLst>
                      <a:ext uri="{FF2B5EF4-FFF2-40B4-BE49-F238E27FC236}"/>
                    </a:extLst>
                  </p:cNvPr>
                  <p:cNvSpPr/>
                  <p:nvPr/>
                </p:nvSpPr>
                <p:spPr>
                  <a:xfrm>
                    <a:off x="4908394" y="4380824"/>
                    <a:ext cx="92101" cy="869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ko-KR" altLang="en-US">
                      <a:sym typeface="Arial" charset="0"/>
                    </a:endParaRPr>
                  </a:p>
                </p:txBody>
              </p:sp>
            </p:grpSp>
          </p:grpSp>
          <p:grpSp>
            <p:nvGrpSpPr>
              <p:cNvPr id="8" name="Group 136"/>
              <p:cNvGrpSpPr>
                <a:grpSpLocks/>
              </p:cNvGrpSpPr>
              <p:nvPr/>
            </p:nvGrpSpPr>
            <p:grpSpPr bwMode="auto">
              <a:xfrm>
                <a:off x="6272654" y="1875857"/>
                <a:ext cx="720080" cy="720080"/>
                <a:chOff x="6272654" y="1875857"/>
                <a:chExt cx="720080" cy="720080"/>
              </a:xfrm>
            </p:grpSpPr>
            <p:sp>
              <p:nvSpPr>
                <p:cNvPr id="17" name="Rectangle 145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6273176" y="1874176"/>
                  <a:ext cx="721463" cy="720953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ym typeface="Arial" charset="0"/>
                  </a:endParaRPr>
                </a:p>
              </p:txBody>
            </p:sp>
            <p:sp>
              <p:nvSpPr>
                <p:cNvPr id="18" name="Parallelogram 5">
                  <a:extLst>
                    <a:ext uri="{FF2B5EF4-FFF2-40B4-BE49-F238E27FC236}"/>
                  </a:extLst>
                </p:cNvPr>
                <p:cNvSpPr>
                  <a:spLocks/>
                </p:cNvSpPr>
                <p:nvPr/>
              </p:nvSpPr>
              <p:spPr>
                <a:xfrm>
                  <a:off x="6390863" y="1976438"/>
                  <a:ext cx="486089" cy="480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70" h="868857">
                      <a:moveTo>
                        <a:pt x="424135" y="189887"/>
                      </a:moveTo>
                      <a:lnTo>
                        <a:pt x="297766" y="526729"/>
                      </a:lnTo>
                      <a:lnTo>
                        <a:pt x="550505" y="526729"/>
                      </a:lnTo>
                      <a:close/>
                      <a:moveTo>
                        <a:pt x="325960" y="0"/>
                      </a:moveTo>
                      <a:lnTo>
                        <a:pt x="352897" y="0"/>
                      </a:lnTo>
                      <a:lnTo>
                        <a:pt x="495373" y="0"/>
                      </a:lnTo>
                      <a:lnTo>
                        <a:pt x="522310" y="0"/>
                      </a:lnTo>
                      <a:lnTo>
                        <a:pt x="848270" y="868857"/>
                      </a:lnTo>
                      <a:lnTo>
                        <a:pt x="678857" y="868857"/>
                      </a:lnTo>
                      <a:lnTo>
                        <a:pt x="604960" y="671883"/>
                      </a:lnTo>
                      <a:lnTo>
                        <a:pt x="243310" y="671883"/>
                      </a:lnTo>
                      <a:lnTo>
                        <a:pt x="169413" y="868857"/>
                      </a:lnTo>
                      <a:lnTo>
                        <a:pt x="0" y="86885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ym typeface="Arial" charset="0"/>
                  </a:endParaRPr>
                </a:p>
              </p:txBody>
            </p:sp>
          </p:grpSp>
          <p:grpSp>
            <p:nvGrpSpPr>
              <p:cNvPr id="9" name="Group 137"/>
              <p:cNvGrpSpPr>
                <a:grpSpLocks/>
              </p:cNvGrpSpPr>
              <p:nvPr/>
            </p:nvGrpSpPr>
            <p:grpSpPr bwMode="auto">
              <a:xfrm>
                <a:off x="7109110" y="1875857"/>
                <a:ext cx="720080" cy="720080"/>
                <a:chOff x="7109110" y="1875857"/>
                <a:chExt cx="720080" cy="720080"/>
              </a:xfrm>
            </p:grpSpPr>
            <p:sp>
              <p:nvSpPr>
                <p:cNvPr id="15" name="Rectangle 143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7107208" y="1874176"/>
                  <a:ext cx="721460" cy="720953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ym typeface="Arial" charset="0"/>
                  </a:endParaRPr>
                </a:p>
              </p:txBody>
            </p:sp>
            <p:sp>
              <p:nvSpPr>
                <p:cNvPr id="16" name="Rectangle 9">
                  <a:extLst>
                    <a:ext uri="{FF2B5EF4-FFF2-40B4-BE49-F238E27FC236}"/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5826" y="1991779"/>
                  <a:ext cx="404225" cy="485746"/>
                </a:xfrm>
                <a:custGeom>
                  <a:avLst/>
                  <a:gdLst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174101 w 728932"/>
                    <a:gd name="connsiteY5" fmla="*/ 488630 h 872065"/>
                    <a:gd name="connsiteX6" fmla="*/ 174101 w 728932"/>
                    <a:gd name="connsiteY6" fmla="*/ 140965 h 872065"/>
                    <a:gd name="connsiteX7" fmla="*/ 174101 w 728932"/>
                    <a:gd name="connsiteY7" fmla="*/ 347665 h 872065"/>
                    <a:gd name="connsiteX8" fmla="*/ 431276 w 728932"/>
                    <a:gd name="connsiteY8" fmla="*/ 347665 h 872065"/>
                    <a:gd name="connsiteX9" fmla="*/ 431276 w 728932"/>
                    <a:gd name="connsiteY9" fmla="*/ 345754 h 872065"/>
                    <a:gd name="connsiteX10" fmla="*/ 517000 w 728932"/>
                    <a:gd name="connsiteY10" fmla="*/ 243359 h 872065"/>
                    <a:gd name="connsiteX11" fmla="*/ 433656 w 728932"/>
                    <a:gd name="connsiteY11" fmla="*/ 148109 h 872065"/>
                    <a:gd name="connsiteX12" fmla="*/ 174101 w 728932"/>
                    <a:gd name="connsiteY12" fmla="*/ 140965 h 872065"/>
                    <a:gd name="connsiteX13" fmla="*/ 0 w 728932"/>
                    <a:gd name="connsiteY13" fmla="*/ 0 h 872065"/>
                    <a:gd name="connsiteX14" fmla="*/ 127816 w 728932"/>
                    <a:gd name="connsiteY14" fmla="*/ 0 h 872065"/>
                    <a:gd name="connsiteX15" fmla="*/ 174101 w 728932"/>
                    <a:gd name="connsiteY15" fmla="*/ 0 h 872065"/>
                    <a:gd name="connsiteX16" fmla="*/ 447945 w 728932"/>
                    <a:gd name="connsiteY16" fmla="*/ 0 h 872065"/>
                    <a:gd name="connsiteX17" fmla="*/ 447945 w 728932"/>
                    <a:gd name="connsiteY17" fmla="*/ 1732 h 872065"/>
                    <a:gd name="connsiteX18" fmla="*/ 683688 w 728932"/>
                    <a:gd name="connsiteY18" fmla="*/ 179066 h 872065"/>
                    <a:gd name="connsiteX19" fmla="*/ 559863 w 728932"/>
                    <a:gd name="connsiteY19" fmla="*/ 407666 h 872065"/>
                    <a:gd name="connsiteX20" fmla="*/ 728932 w 728932"/>
                    <a:gd name="connsiteY20" fmla="*/ 633885 h 872065"/>
                    <a:gd name="connsiteX21" fmla="*/ 433657 w 728932"/>
                    <a:gd name="connsiteY21" fmla="*/ 872010 h 872065"/>
                    <a:gd name="connsiteX22" fmla="*/ 433776 w 728932"/>
                    <a:gd name="connsiteY22" fmla="*/ 869628 h 872065"/>
                    <a:gd name="connsiteX23" fmla="*/ 174101 w 728932"/>
                    <a:gd name="connsiteY23" fmla="*/ 869628 h 872065"/>
                    <a:gd name="connsiteX24" fmla="*/ 127816 w 728932"/>
                    <a:gd name="connsiteY24" fmla="*/ 869628 h 872065"/>
                    <a:gd name="connsiteX25" fmla="*/ 0 w 728932"/>
                    <a:gd name="connsiteY25" fmla="*/ 869628 h 872065"/>
                    <a:gd name="connsiteX26" fmla="*/ 0 w 728932"/>
                    <a:gd name="connsiteY26" fmla="*/ 0 h 87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8932" h="872065">
                      <a:moveTo>
                        <a:pt x="174101" y="488630"/>
                      </a:moveTo>
                      <a:lnTo>
                        <a:pt x="174101" y="728663"/>
                      </a:lnTo>
                      <a:lnTo>
                        <a:pt x="442406" y="728663"/>
                      </a:lnTo>
                      <a:cubicBezTo>
                        <a:pt x="511257" y="715167"/>
                        <a:pt x="549532" y="684907"/>
                        <a:pt x="547956" y="612454"/>
                      </a:cubicBezTo>
                      <a:cubicBezTo>
                        <a:pt x="543194" y="552923"/>
                        <a:pt x="538432" y="510060"/>
                        <a:pt x="431276" y="493391"/>
                      </a:cubicBezTo>
                      <a:lnTo>
                        <a:pt x="174101" y="488630"/>
                      </a:lnTo>
                      <a:close/>
                      <a:moveTo>
                        <a:pt x="174101" y="140965"/>
                      </a:moveTo>
                      <a:lnTo>
                        <a:pt x="174101" y="347665"/>
                      </a:lnTo>
                      <a:lnTo>
                        <a:pt x="431276" y="347665"/>
                      </a:lnTo>
                      <a:lnTo>
                        <a:pt x="431276" y="345754"/>
                      </a:lnTo>
                      <a:cubicBezTo>
                        <a:pt x="474139" y="322735"/>
                        <a:pt x="514619" y="311622"/>
                        <a:pt x="517000" y="243359"/>
                      </a:cubicBezTo>
                      <a:cubicBezTo>
                        <a:pt x="517000" y="202878"/>
                        <a:pt x="502713" y="157634"/>
                        <a:pt x="433656" y="148109"/>
                      </a:cubicBezTo>
                      <a:cubicBezTo>
                        <a:pt x="366981" y="140568"/>
                        <a:pt x="274510" y="141043"/>
                        <a:pt x="174101" y="140965"/>
                      </a:cubicBezTo>
                      <a:close/>
                      <a:moveTo>
                        <a:pt x="0" y="0"/>
                      </a:moveTo>
                      <a:lnTo>
                        <a:pt x="127816" y="0"/>
                      </a:lnTo>
                      <a:lnTo>
                        <a:pt x="174101" y="0"/>
                      </a:lnTo>
                      <a:lnTo>
                        <a:pt x="447945" y="0"/>
                      </a:lnTo>
                      <a:lnTo>
                        <a:pt x="447945" y="1732"/>
                      </a:lnTo>
                      <a:cubicBezTo>
                        <a:pt x="634795" y="8775"/>
                        <a:pt x="679801" y="148746"/>
                        <a:pt x="683688" y="179066"/>
                      </a:cubicBezTo>
                      <a:cubicBezTo>
                        <a:pt x="689245" y="333848"/>
                        <a:pt x="620981" y="374328"/>
                        <a:pt x="559863" y="407666"/>
                      </a:cubicBezTo>
                      <a:cubicBezTo>
                        <a:pt x="663844" y="433066"/>
                        <a:pt x="727345" y="515617"/>
                        <a:pt x="728932" y="633885"/>
                      </a:cubicBezTo>
                      <a:cubicBezTo>
                        <a:pt x="720200" y="800572"/>
                        <a:pt x="594788" y="874392"/>
                        <a:pt x="433657" y="872010"/>
                      </a:cubicBezTo>
                      <a:cubicBezTo>
                        <a:pt x="433697" y="871216"/>
                        <a:pt x="433736" y="870422"/>
                        <a:pt x="433776" y="869628"/>
                      </a:cubicBezTo>
                      <a:lnTo>
                        <a:pt x="174101" y="869628"/>
                      </a:lnTo>
                      <a:lnTo>
                        <a:pt x="127816" y="869628"/>
                      </a:lnTo>
                      <a:lnTo>
                        <a:pt x="0" y="8696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ym typeface="Arial" charset="0"/>
                  </a:endParaRPr>
                </a:p>
              </p:txBody>
            </p:sp>
          </p:grpSp>
          <p:grpSp>
            <p:nvGrpSpPr>
              <p:cNvPr id="10" name="Group 138"/>
              <p:cNvGrpSpPr>
                <a:grpSpLocks/>
              </p:cNvGrpSpPr>
              <p:nvPr/>
            </p:nvGrpSpPr>
            <p:grpSpPr bwMode="auto">
              <a:xfrm>
                <a:off x="6690882" y="1037184"/>
                <a:ext cx="720080" cy="720080"/>
                <a:chOff x="6690882" y="1037184"/>
                <a:chExt cx="720080" cy="720080"/>
              </a:xfrm>
            </p:grpSpPr>
            <p:sp>
              <p:nvSpPr>
                <p:cNvPr id="13" name="Rectangle 141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>
                  <a:off x="6692751" y="1035622"/>
                  <a:ext cx="716344" cy="720953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ym typeface="Arial" charset="0"/>
                  </a:endParaRPr>
                </a:p>
              </p:txBody>
            </p:sp>
            <p:sp>
              <p:nvSpPr>
                <p:cNvPr id="14" name="Block Arc 142">
                  <a:extLst>
                    <a:ext uri="{FF2B5EF4-FFF2-40B4-BE49-F238E27FC236}"/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41139" y="1153225"/>
                  <a:ext cx="419573" cy="485746"/>
                </a:xfrm>
                <a:prstGeom prst="blockArc">
                  <a:avLst>
                    <a:gd name="adj1" fmla="val 1756726"/>
                    <a:gd name="adj2" fmla="val 19889488"/>
                    <a:gd name="adj3" fmla="val 2277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schemeClr val="tx1"/>
                    </a:solidFill>
                    <a:sym typeface="Arial" charset="0"/>
                  </a:endParaRPr>
                </a:p>
              </p:txBody>
            </p:sp>
          </p:grpSp>
          <p:sp>
            <p:nvSpPr>
              <p:cNvPr id="11" name="Round Same Side Corner Rectangle 51">
                <a:extLst>
                  <a:ext uri="{FF2B5EF4-FFF2-40B4-BE49-F238E27FC236}"/>
                </a:extLst>
              </p:cNvPr>
              <p:cNvSpPr/>
              <p:nvPr/>
            </p:nvSpPr>
            <p:spPr>
              <a:xfrm rot="5400000">
                <a:off x="6851508" y="1653424"/>
                <a:ext cx="398824" cy="2517437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ym typeface="Arial" charset="0"/>
                </a:endParaRPr>
              </a:p>
            </p:txBody>
          </p:sp>
          <p:sp>
            <p:nvSpPr>
              <p:cNvPr id="12" name="Round Same Side Corner Rectangle 51">
                <a:extLst>
                  <a:ext uri="{FF2B5EF4-FFF2-40B4-BE49-F238E27FC236}"/>
                </a:extLst>
              </p:cNvPr>
              <p:cNvSpPr/>
              <p:nvPr/>
            </p:nvSpPr>
            <p:spPr>
              <a:xfrm rot="16200000">
                <a:off x="6854066" y="2167294"/>
                <a:ext cx="393709" cy="2517437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dirty="0">
                  <a:sym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7277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314"/>
            <a:ext cx="9144000" cy="1035373"/>
          </a:xfrm>
          <a:prstGeom prst="rect">
            <a:avLst/>
          </a:prstGeom>
        </p:spPr>
        <p:txBody>
          <a:bodyPr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9688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314"/>
            <a:ext cx="9144000" cy="1035373"/>
          </a:xfrm>
          <a:prstGeom prst="rect">
            <a:avLst/>
          </a:prstGeom>
        </p:spPr>
        <p:txBody>
          <a:bodyPr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6648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34314"/>
            <a:ext cx="9144000" cy="1035373"/>
          </a:xfrm>
          <a:prstGeom prst="rect">
            <a:avLst/>
          </a:prstGeom>
        </p:spPr>
        <p:txBody>
          <a:bodyPr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0724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479" y="2131096"/>
            <a:ext cx="7771208" cy="146839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uk-UA"/>
              <a:t>24.10.21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57BBC-DB11-4798-AAB4-04D8AC0BDCEA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6514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7%D0%B0%D0%BA%D0%BE%D0%BD_%D0%AF%D0%BD%D1%82%D0%B5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sqe.gov.ua/yak-rozrobiti-strategiyu-rozvitku-shkol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qe.gov.ua/yak-rozrobiti-strategiyu-rozvitku-shkol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qe.gov.ua/yak-rozrobiti-strategiyu-rozvitku-shkol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sqe.gov.ua/yak-rozrobiti-strategiyu-rozvitku-shkol/" TargetMode="Externa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395536" y="34797"/>
            <a:ext cx="4077007" cy="72008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Немає часу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147" name="Рисунок 3" descr="Притча соки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496785" cy="281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Лісоруб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37" y="29001"/>
            <a:ext cx="3572499" cy="39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513" y="836712"/>
            <a:ext cx="52270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	</a:t>
            </a:r>
            <a:r>
              <a:rPr lang="ru-RU" dirty="0" err="1" smtClean="0">
                <a:latin typeface="Georgia" pitchFamily="18" charset="0"/>
              </a:rPr>
              <a:t>Ішов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мисливець</a:t>
            </a:r>
            <a:r>
              <a:rPr lang="ru-RU" dirty="0">
                <a:latin typeface="Georgia" pitchFamily="18" charset="0"/>
              </a:rPr>
              <a:t> по </a:t>
            </a:r>
            <a:r>
              <a:rPr lang="ru-RU" dirty="0" err="1" smtClean="0">
                <a:latin typeface="Georgia" pitchFamily="18" charset="0"/>
              </a:rPr>
              <a:t>лісі</a:t>
            </a:r>
            <a:r>
              <a:rPr lang="ru-RU" dirty="0" smtClean="0">
                <a:latin typeface="Georgia" pitchFamily="18" charset="0"/>
              </a:rPr>
              <a:t> й </a:t>
            </a:r>
            <a:r>
              <a:rPr lang="ru-RU" dirty="0" err="1">
                <a:latin typeface="Georgia" pitchFamily="18" charset="0"/>
              </a:rPr>
              <a:t>зустрів</a:t>
            </a:r>
            <a:r>
              <a:rPr lang="ru-RU" dirty="0">
                <a:latin typeface="Georgia" pitchFamily="18" charset="0"/>
              </a:rPr>
              <a:t> дроворуба. </a:t>
            </a:r>
            <a:r>
              <a:rPr lang="ru-RU" dirty="0" err="1">
                <a:latin typeface="Georgia" pitchFamily="18" charset="0"/>
              </a:rPr>
              <a:t>Зігнувшись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smtClean="0">
                <a:latin typeface="Georgia" pitchFamily="18" charset="0"/>
              </a:rPr>
              <a:t>той </a:t>
            </a:r>
            <a:r>
              <a:rPr lang="ru-RU" dirty="0" err="1" smtClean="0">
                <a:latin typeface="Georgia" pitchFamily="18" charset="0"/>
              </a:rPr>
              <a:t>довго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і </a:t>
            </a:r>
            <a:r>
              <a:rPr lang="ru-RU" dirty="0" err="1">
                <a:latin typeface="Georgia" pitchFamily="18" charset="0"/>
              </a:rPr>
              <a:t>наполегливо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пиляв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повалене</a:t>
            </a:r>
            <a:r>
              <a:rPr lang="ru-RU" dirty="0">
                <a:latin typeface="Georgia" pitchFamily="18" charset="0"/>
              </a:rPr>
              <a:t> дерево. З </a:t>
            </a:r>
            <a:r>
              <a:rPr lang="ru-RU" dirty="0" err="1">
                <a:latin typeface="Georgia" pitchFamily="18" charset="0"/>
              </a:rPr>
              <a:t>лиця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його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піт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лився</a:t>
            </a:r>
            <a:r>
              <a:rPr lang="ru-RU" dirty="0">
                <a:latin typeface="Georgia" pitchFamily="18" charset="0"/>
              </a:rPr>
              <a:t>, все </a:t>
            </a:r>
            <a:r>
              <a:rPr lang="ru-RU" dirty="0" err="1">
                <a:latin typeface="Georgia" pitchFamily="18" charset="0"/>
              </a:rPr>
              <a:t>його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тіло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було</a:t>
            </a:r>
            <a:r>
              <a:rPr lang="ru-RU" dirty="0">
                <a:latin typeface="Georgia" pitchFamily="18" charset="0"/>
              </a:rPr>
              <a:t> сильно </a:t>
            </a:r>
            <a:r>
              <a:rPr lang="ru-RU" dirty="0" err="1">
                <a:latin typeface="Georgia" pitchFamily="18" charset="0"/>
              </a:rPr>
              <a:t>напружене</a:t>
            </a:r>
            <a:r>
              <a:rPr lang="ru-RU" dirty="0" smtClean="0">
                <a:latin typeface="Georgia" pitchFamily="18" charset="0"/>
              </a:rPr>
              <a:t>.</a:t>
            </a:r>
            <a:endParaRPr lang="ru-RU" dirty="0">
              <a:latin typeface="Georgia" pitchFamily="18" charset="0"/>
            </a:endParaRPr>
          </a:p>
          <a:p>
            <a:r>
              <a:rPr lang="ru-RU" dirty="0" smtClean="0">
                <a:latin typeface="Georgia" pitchFamily="18" charset="0"/>
              </a:rPr>
              <a:t>	</a:t>
            </a:r>
            <a:r>
              <a:rPr lang="ru-RU" dirty="0" err="1" smtClean="0">
                <a:latin typeface="Georgia" pitchFamily="18" charset="0"/>
              </a:rPr>
              <a:t>Мисливець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підійшов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ближче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щоб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подивитися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чому</a:t>
            </a:r>
            <a:r>
              <a:rPr lang="ru-RU" dirty="0">
                <a:latin typeface="Georgia" pitchFamily="18" charset="0"/>
              </a:rPr>
              <a:t> робота дроворуба </a:t>
            </a:r>
            <a:r>
              <a:rPr lang="ru-RU" dirty="0" err="1">
                <a:latin typeface="Georgia" pitchFamily="18" charset="0"/>
              </a:rPr>
              <a:t>рухається</a:t>
            </a:r>
            <a:r>
              <a:rPr lang="ru-RU" dirty="0">
                <a:latin typeface="Georgia" pitchFamily="18" charset="0"/>
              </a:rPr>
              <a:t> так </a:t>
            </a:r>
            <a:r>
              <a:rPr lang="ru-RU" dirty="0" err="1">
                <a:latin typeface="Georgia" pitchFamily="18" charset="0"/>
              </a:rPr>
              <a:t>повільно</a:t>
            </a:r>
            <a:r>
              <a:rPr lang="ru-RU" dirty="0" smtClean="0">
                <a:latin typeface="Georgia" pitchFamily="18" charset="0"/>
              </a:rPr>
              <a:t>.</a:t>
            </a:r>
            <a:endParaRPr lang="ru-RU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– </a:t>
            </a:r>
            <a:r>
              <a:rPr lang="ru-RU" dirty="0" err="1">
                <a:latin typeface="Georgia" pitchFamily="18" charset="0"/>
              </a:rPr>
              <a:t>По-моєму</a:t>
            </a:r>
            <a:r>
              <a:rPr lang="ru-RU" dirty="0">
                <a:latin typeface="Georgia" pitchFamily="18" charset="0"/>
              </a:rPr>
              <a:t>, ваша пила </a:t>
            </a:r>
            <a:r>
              <a:rPr lang="ru-RU" dirty="0" err="1">
                <a:latin typeface="Georgia" pitchFamily="18" charset="0"/>
              </a:rPr>
              <a:t>зовсім</a:t>
            </a:r>
            <a:r>
              <a:rPr lang="ru-RU" dirty="0">
                <a:latin typeface="Georgia" pitchFamily="18" charset="0"/>
              </a:rPr>
              <a:t> затупилась! – </a:t>
            </a:r>
            <a:r>
              <a:rPr lang="ru-RU" dirty="0" err="1">
                <a:latin typeface="Georgia" pitchFamily="18" charset="0"/>
              </a:rPr>
              <a:t>Звернувся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мисливець</a:t>
            </a:r>
            <a:r>
              <a:rPr lang="ru-RU" dirty="0">
                <a:latin typeface="Georgia" pitchFamily="18" charset="0"/>
              </a:rPr>
              <a:t> до дроворуба. – </a:t>
            </a:r>
            <a:r>
              <a:rPr lang="ru-RU" dirty="0" err="1">
                <a:latin typeface="Georgia" pitchFamily="18" charset="0"/>
              </a:rPr>
              <a:t>Чому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smtClean="0">
                <a:latin typeface="Georgia" pitchFamily="18" charset="0"/>
              </a:rPr>
              <a:t>б вам </a:t>
            </a:r>
            <a:r>
              <a:rPr lang="ru-RU" dirty="0" err="1" smtClean="0">
                <a:latin typeface="Georgia" pitchFamily="18" charset="0"/>
              </a:rPr>
              <a:t>її</a:t>
            </a:r>
            <a:r>
              <a:rPr lang="ru-RU" dirty="0" smtClean="0">
                <a:latin typeface="Georgia" pitchFamily="18" charset="0"/>
              </a:rPr>
              <a:t> не </a:t>
            </a:r>
            <a:r>
              <a:rPr lang="ru-RU" dirty="0" err="1" smtClean="0">
                <a:latin typeface="Georgia" pitchFamily="18" charset="0"/>
              </a:rPr>
              <a:t>поточити</a:t>
            </a:r>
            <a:r>
              <a:rPr lang="ru-RU" dirty="0" smtClean="0">
                <a:latin typeface="Georgia" pitchFamily="18" charset="0"/>
              </a:rPr>
              <a:t>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88554" y="4441919"/>
            <a:ext cx="5227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– </a:t>
            </a:r>
            <a:r>
              <a:rPr lang="ru-RU" dirty="0" err="1">
                <a:latin typeface="Georgia" pitchFamily="18" charset="0"/>
              </a:rPr>
              <a:t>Що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ви</a:t>
            </a:r>
            <a:r>
              <a:rPr lang="ru-RU" dirty="0">
                <a:latin typeface="Georgia" pitchFamily="18" charset="0"/>
              </a:rPr>
              <a:t>! – </a:t>
            </a:r>
            <a:r>
              <a:rPr lang="ru-RU" dirty="0" err="1">
                <a:latin typeface="Georgia" pitchFamily="18" charset="0"/>
              </a:rPr>
              <a:t>Вигукнув</a:t>
            </a:r>
            <a:r>
              <a:rPr lang="ru-RU" dirty="0">
                <a:latin typeface="Georgia" pitchFamily="18" charset="0"/>
              </a:rPr>
              <a:t> дроворуб, </a:t>
            </a:r>
            <a:r>
              <a:rPr lang="ru-RU" dirty="0" err="1">
                <a:latin typeface="Georgia" pitchFamily="18" charset="0"/>
              </a:rPr>
              <a:t>здивовано</a:t>
            </a:r>
            <a:r>
              <a:rPr lang="ru-RU" dirty="0">
                <a:latin typeface="Georgia" pitchFamily="18" charset="0"/>
              </a:rPr>
              <a:t> подивившись на </a:t>
            </a:r>
            <a:r>
              <a:rPr lang="ru-RU" dirty="0" err="1">
                <a:latin typeface="Georgia" pitchFamily="18" charset="0"/>
              </a:rPr>
              <a:t>мисливця</a:t>
            </a:r>
            <a:r>
              <a:rPr lang="ru-RU" dirty="0">
                <a:latin typeface="Georgia" pitchFamily="18" charset="0"/>
              </a:rPr>
              <a:t>. – Коли? У мене абсолютно </a:t>
            </a:r>
            <a:r>
              <a:rPr lang="ru-RU" dirty="0" err="1">
                <a:latin typeface="Georgia" pitchFamily="18" charset="0"/>
              </a:rPr>
              <a:t>немає</a:t>
            </a:r>
            <a:r>
              <a:rPr lang="ru-RU" dirty="0">
                <a:latin typeface="Georgia" pitchFamily="18" charset="0"/>
              </a:rPr>
              <a:t> на </a:t>
            </a:r>
            <a:r>
              <a:rPr lang="ru-RU" dirty="0" err="1">
                <a:latin typeface="Georgia" pitchFamily="18" charset="0"/>
              </a:rPr>
              <a:t>це</a:t>
            </a:r>
            <a:r>
              <a:rPr lang="ru-RU" dirty="0">
                <a:latin typeface="Georgia" pitchFamily="18" charset="0"/>
              </a:rPr>
              <a:t> часу. Не </a:t>
            </a:r>
            <a:r>
              <a:rPr lang="ru-RU" dirty="0" err="1">
                <a:latin typeface="Georgia" pitchFamily="18" charset="0"/>
              </a:rPr>
              <a:t>відволікай</a:t>
            </a:r>
            <a:r>
              <a:rPr lang="ru-RU" dirty="0">
                <a:latin typeface="Georgia" pitchFamily="18" charset="0"/>
              </a:rPr>
              <a:t> мене – я повинен </a:t>
            </a:r>
            <a:r>
              <a:rPr lang="ru-RU" dirty="0" err="1">
                <a:latin typeface="Georgia" pitchFamily="18" charset="0"/>
              </a:rPr>
              <a:t>пиляти</a:t>
            </a:r>
            <a:r>
              <a:rPr lang="ru-RU" dirty="0">
                <a:latin typeface="Georgia" pitchFamily="18" charset="0"/>
              </a:rPr>
              <a:t>!</a:t>
            </a:r>
          </a:p>
          <a:p>
            <a:endParaRPr lang="ru-RU" dirty="0">
              <a:latin typeface="Georgia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І дроворуб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знову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взявся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 за роботу.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7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969" y="941918"/>
            <a:ext cx="4450556" cy="1246716"/>
          </a:xfrm>
        </p:spPr>
        <p:txBody>
          <a:bodyPr>
            <a:normAutofit fontScale="90000"/>
          </a:bodyPr>
          <a:lstStyle/>
          <a:p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Загалом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у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Фінляндії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нараховується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приблизно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3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тисячі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основних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шкіл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 де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навчається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550 тис </a:t>
            </a:r>
            <a:r>
              <a:rPr lang="ru-RU" altLang="ko-KR" sz="2000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учнів</a:t>
            </a:r>
            <a:r>
              <a:rPr lang="ru-RU" altLang="ko-KR" sz="2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.</a:t>
            </a:r>
            <a:endParaRPr lang="ko-KR" altLang="en-US" sz="2000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ea typeface="굴림" charset="-127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534989" y="2863851"/>
            <a:ext cx="2141537" cy="2906183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10800000">
            <a:off x="1876425" y="2834218"/>
            <a:ext cx="2141538" cy="2906183"/>
          </a:xfrm>
          <a:prstGeom prst="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251200" y="2829985"/>
            <a:ext cx="2141538" cy="2908300"/>
          </a:xfrm>
          <a:prstGeom prst="triangl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32774" name="TextBox 21"/>
          <p:cNvSpPr txBox="1">
            <a:spLocks noChangeArrowheads="1"/>
          </p:cNvSpPr>
          <p:nvPr/>
        </p:nvSpPr>
        <p:spPr bwMode="auto">
          <a:xfrm>
            <a:off x="3592514" y="4404785"/>
            <a:ext cx="1597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/>
            <a:r>
              <a:rPr lang="ru-RU" altLang="ko-KR" sz="1600" b="1">
                <a:solidFill>
                  <a:schemeClr val="bg1"/>
                </a:solidFill>
              </a:rPr>
              <a:t>більше 25 учнів (12%)</a:t>
            </a:r>
            <a:endParaRPr lang="en-US" altLang="ko-KR" sz="1600" b="1">
              <a:solidFill>
                <a:schemeClr val="bg1"/>
              </a:solidFill>
            </a:endParaRPr>
          </a:p>
        </p:txBody>
      </p:sp>
      <p:sp>
        <p:nvSpPr>
          <p:cNvPr id="32775" name="TextBox 28"/>
          <p:cNvSpPr txBox="1">
            <a:spLocks noChangeArrowheads="1"/>
          </p:cNvSpPr>
          <p:nvPr/>
        </p:nvSpPr>
        <p:spPr bwMode="auto">
          <a:xfrm>
            <a:off x="747714" y="4419600"/>
            <a:ext cx="1716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/>
            <a:r>
              <a:rPr lang="ru-RU" altLang="ko-KR" sz="1600" b="1">
                <a:solidFill>
                  <a:schemeClr val="bg1"/>
                </a:solidFill>
              </a:rPr>
              <a:t>15-19 учнів (33%) </a:t>
            </a:r>
            <a:endParaRPr lang="ko-KR" altLang="en-US" sz="1600" b="1">
              <a:solidFill>
                <a:schemeClr val="bg1"/>
              </a:solidFill>
            </a:endParaRPr>
          </a:p>
        </p:txBody>
      </p:sp>
      <p:sp>
        <p:nvSpPr>
          <p:cNvPr id="32776" name="TextBox 31"/>
          <p:cNvSpPr txBox="1">
            <a:spLocks noChangeArrowheads="1"/>
          </p:cNvSpPr>
          <p:nvPr/>
        </p:nvSpPr>
        <p:spPr bwMode="auto">
          <a:xfrm>
            <a:off x="2068513" y="3227918"/>
            <a:ext cx="1795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/>
            <a:r>
              <a:rPr lang="ru-RU" altLang="ko-KR" b="1">
                <a:solidFill>
                  <a:schemeClr val="bg1"/>
                </a:solidFill>
              </a:rPr>
              <a:t>20-24 учні (40%)</a:t>
            </a:r>
            <a:endParaRPr lang="ko-KR" altLang="en-US" b="1">
              <a:solidFill>
                <a:schemeClr val="bg1"/>
              </a:solidFill>
            </a:endParaRPr>
          </a:p>
        </p:txBody>
      </p:sp>
      <p:sp>
        <p:nvSpPr>
          <p:cNvPr id="32777" name="TextBox 35"/>
          <p:cNvSpPr txBox="1">
            <a:spLocks noChangeArrowheads="1"/>
          </p:cNvSpPr>
          <p:nvPr/>
        </p:nvSpPr>
        <p:spPr bwMode="auto">
          <a:xfrm>
            <a:off x="1222376" y="1509184"/>
            <a:ext cx="2066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/>
            <a:r>
              <a:rPr lang="uk-UA" altLang="ko-KR" sz="1600" b="1">
                <a:latin typeface="Book Antiqua" pitchFamily="18" charset="0"/>
              </a:rPr>
              <a:t>Наповнюваність класів</a:t>
            </a:r>
            <a:endParaRPr lang="ko-KR" altLang="en-US" sz="1600" b="1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18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 txBox="1">
            <a:spLocks noGrp="1"/>
          </p:cNvSpPr>
          <p:nvPr>
            <p:ph type="title"/>
          </p:nvPr>
        </p:nvSpPr>
        <p:spPr>
          <a:xfrm>
            <a:off x="782638" y="154517"/>
            <a:ext cx="7739062" cy="1665816"/>
          </a:xfrm>
        </p:spPr>
        <p:txBody>
          <a:bodyPr/>
          <a:lstStyle/>
          <a:p>
            <a:r>
              <a:rPr lang="ru-RU" altLang="ko-KR" sz="2800" smtClean="0">
                <a:solidFill>
                  <a:srgbClr val="002060"/>
                </a:solidFill>
                <a:latin typeface="Book Antiqua" pitchFamily="18" charset="0"/>
              </a:rPr>
              <a:t>У початковій школі (нижчий ступінь) </a:t>
            </a:r>
            <a:r>
              <a:rPr lang="ru-RU" altLang="ko-KR" sz="1600" smtClean="0">
                <a:solidFill>
                  <a:srgbClr val="002060"/>
                </a:solidFill>
                <a:latin typeface="Book Antiqua" pitchFamily="18" charset="0"/>
              </a:rPr>
              <a:t>викладаються такі предмети:</a:t>
            </a:r>
            <a:endParaRPr lang="ko-KR" altLang="en-US" sz="2000" smtClean="0">
              <a:solidFill>
                <a:srgbClr val="002060"/>
              </a:solidFill>
              <a:latin typeface="Book Antiqua" pitchFamily="18" charset="0"/>
              <a:ea typeface="굴림" charset="-127"/>
            </a:endParaRPr>
          </a:p>
        </p:txBody>
      </p:sp>
      <p:sp>
        <p:nvSpPr>
          <p:cNvPr id="7" name="직사각형 1"/>
          <p:cNvSpPr/>
          <p:nvPr/>
        </p:nvSpPr>
        <p:spPr>
          <a:xfrm>
            <a:off x="611560" y="3659717"/>
            <a:ext cx="1498229" cy="48048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Математика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8" name="직사각형 1"/>
          <p:cNvSpPr/>
          <p:nvPr/>
        </p:nvSpPr>
        <p:spPr>
          <a:xfrm>
            <a:off x="2346326" y="3659717"/>
            <a:ext cx="1330325" cy="48048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Біологія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9" name="직사각형 1"/>
          <p:cNvSpPr/>
          <p:nvPr/>
        </p:nvSpPr>
        <p:spPr>
          <a:xfrm>
            <a:off x="3914775" y="3659717"/>
            <a:ext cx="1328738" cy="48048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Географія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10" name="직사각형 1"/>
          <p:cNvSpPr/>
          <p:nvPr/>
        </p:nvSpPr>
        <p:spPr>
          <a:xfrm>
            <a:off x="5481639" y="3659717"/>
            <a:ext cx="1330325" cy="48048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Історія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11" name="직사각형 1"/>
          <p:cNvSpPr/>
          <p:nvPr/>
        </p:nvSpPr>
        <p:spPr>
          <a:xfrm>
            <a:off x="7050089" y="3659717"/>
            <a:ext cx="1328737" cy="48048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Екологія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01726" y="4389967"/>
            <a:ext cx="684213" cy="9122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37038" y="4389967"/>
            <a:ext cx="684212" cy="9122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72351" y="4389967"/>
            <a:ext cx="684213" cy="9122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43251" y="2410884"/>
            <a:ext cx="684213" cy="9122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05488" y="2372784"/>
            <a:ext cx="684212" cy="9122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08413" y="1943101"/>
            <a:ext cx="154305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sym typeface="Arial" charset="0"/>
              </a:rPr>
              <a:t>.   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sym typeface="Arial" charset="0"/>
            </a:endParaRPr>
          </a:p>
        </p:txBody>
      </p:sp>
      <p:sp>
        <p:nvSpPr>
          <p:cNvPr id="57" name="Rectangle 9"/>
          <p:cNvSpPr/>
          <p:nvPr/>
        </p:nvSpPr>
        <p:spPr>
          <a:xfrm>
            <a:off x="3335338" y="2622552"/>
            <a:ext cx="341312" cy="42544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33" name="직사각형 1"/>
          <p:cNvSpPr/>
          <p:nvPr/>
        </p:nvSpPr>
        <p:spPr>
          <a:xfrm>
            <a:off x="1276351" y="1962151"/>
            <a:ext cx="1724025" cy="56091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Громадянські знання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34" name="직사각형 1"/>
          <p:cNvSpPr/>
          <p:nvPr/>
        </p:nvSpPr>
        <p:spPr>
          <a:xfrm>
            <a:off x="4076700" y="1979084"/>
            <a:ext cx="1328738" cy="48048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Релігія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35" name="직사각형 1"/>
          <p:cNvSpPr/>
          <p:nvPr/>
        </p:nvSpPr>
        <p:spPr>
          <a:xfrm>
            <a:off x="6638926" y="1949451"/>
            <a:ext cx="1330325" cy="48048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Музика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36" name="직사각형 1"/>
          <p:cNvSpPr/>
          <p:nvPr/>
        </p:nvSpPr>
        <p:spPr>
          <a:xfrm>
            <a:off x="3906839" y="5562601"/>
            <a:ext cx="1330325" cy="48048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Мистецтво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37" name="Block Arc 41">
            <a:extLst>
              <a:ext uri="{FF2B5EF4-FFF2-40B4-BE49-F238E27FC236}"/>
            </a:extLst>
          </p:cNvPr>
          <p:cNvSpPr/>
          <p:nvPr/>
        </p:nvSpPr>
        <p:spPr>
          <a:xfrm>
            <a:off x="4427538" y="4506384"/>
            <a:ext cx="322262" cy="601133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38" name="Oval 66">
            <a:extLst>
              <a:ext uri="{FF2B5EF4-FFF2-40B4-BE49-F238E27FC236}"/>
            </a:extLst>
          </p:cNvPr>
          <p:cNvSpPr/>
          <p:nvPr/>
        </p:nvSpPr>
        <p:spPr>
          <a:xfrm rot="20700000">
            <a:off x="5932488" y="2580218"/>
            <a:ext cx="374650" cy="427567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39" name="Rounded Rectangle 32">
            <a:extLst>
              <a:ext uri="{FF2B5EF4-FFF2-40B4-BE49-F238E27FC236}"/>
            </a:extLst>
          </p:cNvPr>
          <p:cNvSpPr/>
          <p:nvPr/>
        </p:nvSpPr>
        <p:spPr>
          <a:xfrm>
            <a:off x="1276351" y="4620684"/>
            <a:ext cx="334963" cy="44873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40" name="Block Arc 41">
            <a:extLst>
              <a:ext uri="{FF2B5EF4-FFF2-40B4-BE49-F238E27FC236}"/>
            </a:extLst>
          </p:cNvPr>
          <p:cNvSpPr/>
          <p:nvPr/>
        </p:nvSpPr>
        <p:spPr>
          <a:xfrm>
            <a:off x="7516814" y="4580467"/>
            <a:ext cx="395287" cy="535517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556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 txBox="1">
            <a:spLocks noGrp="1"/>
          </p:cNvSpPr>
          <p:nvPr>
            <p:ph type="title"/>
          </p:nvPr>
        </p:nvSpPr>
        <p:spPr>
          <a:xfrm>
            <a:off x="5148264" y="0"/>
            <a:ext cx="4319587" cy="1075267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Що вивчаємо?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9339" y="1094318"/>
            <a:ext cx="4033837" cy="500803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ru-RU" sz="2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1-2 клас:</a:t>
            </a:r>
          </a:p>
          <a:p>
            <a:pPr marL="0" indent="0"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Вивчаються рідна (фінська) мова і читання, математика, природознавство, релігія (згідно з віросповіданням) або життєрозуміння (для тих, кого релігія не хвилює), музика, образотворче мистецтво, праця і фізкультура. </a:t>
            </a:r>
          </a:p>
          <a:p>
            <a:pPr marL="0" indent="0">
              <a:lnSpc>
                <a:spcPct val="80000"/>
              </a:lnSpc>
            </a:pP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>На одному уроці може вивчатися відразу кілька дисциплін.</a:t>
            </a:r>
          </a:p>
          <a:p>
            <a:pPr marL="0" indent="0">
              <a:lnSpc>
                <a:spcPct val="80000"/>
              </a:lnSpc>
            </a:pPr>
            <a:endParaRPr lang="ru-RU" sz="1200" smtClean="0"/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2995612" cy="266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3290887" cy="252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702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 txBox="1">
            <a:spLocks noGrp="1"/>
          </p:cNvSpPr>
          <p:nvPr>
            <p:ph type="title"/>
          </p:nvPr>
        </p:nvSpPr>
        <p:spPr>
          <a:xfrm>
            <a:off x="3779839" y="42333"/>
            <a:ext cx="4154487" cy="831851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Arial" pitchFamily="34" charset="0"/>
              </a:rPr>
              <a:t>Початкова школа</a:t>
            </a:r>
            <a:endParaRPr lang="ru-RU" sz="3200" b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4286251" y="836084"/>
            <a:ext cx="4678363" cy="447045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1800" dirty="0">
                <a:latin typeface="Georgia" pitchFamily="18" charset="0"/>
                <a:cs typeface="Times New Roman" panose="02020603050405020304" pitchFamily="18" charset="0"/>
                <a:sym typeface="Arial" charset="0"/>
              </a:rPr>
              <a:t>Упродовж першого місяця вчитель зустрічається з батьками кожного учня.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1800" dirty="0">
                <a:latin typeface="Georgia" pitchFamily="18" charset="0"/>
                <a:cs typeface="Times New Roman" panose="02020603050405020304" pitchFamily="18" charset="0"/>
                <a:sym typeface="Arial" charset="0"/>
              </a:rPr>
              <a:t>За участі дитини вони планують навчальний рік: </a:t>
            </a:r>
          </a:p>
          <a:p>
            <a:pPr>
              <a:defRPr/>
            </a:pPr>
            <a:r>
              <a:rPr lang="uk-UA" sz="1800" dirty="0">
                <a:latin typeface="Georgia" pitchFamily="18" charset="0"/>
                <a:cs typeface="Times New Roman" panose="02020603050405020304" pitchFamily="18" charset="0"/>
                <a:sym typeface="Arial" charset="0"/>
              </a:rPr>
              <a:t>           Учитель озвучує, чого саме буде навчати, батьки говорять про те, чого хочуть, щоб навчили їхню дитину, учень зазначає, чого він хоче навчитись. Узгоджені очікування коротко фіксують у відповідній картці.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1800" dirty="0">
                <a:latin typeface="Georgia" pitchFamily="18" charset="0"/>
                <a:cs typeface="Times New Roman" panose="02020603050405020304" pitchFamily="18" charset="0"/>
                <a:sym typeface="Arial" charset="0"/>
              </a:rPr>
              <a:t>До них повернуться наприкінці першого півріччя </a:t>
            </a:r>
            <a:r>
              <a:rPr lang="uk-UA" sz="1600" dirty="0">
                <a:latin typeface="Georgia" pitchFamily="18" charset="0"/>
                <a:cs typeface="Times New Roman" panose="02020603050405020304" pitchFamily="18" charset="0"/>
                <a:sym typeface="Arial" charset="0"/>
              </a:rPr>
              <a:t>(щоби переглянути, чи у зазначеному напрямку рухаються потреби, відкоригувати) </a:t>
            </a:r>
            <a:r>
              <a:rPr lang="uk-UA" sz="1800" dirty="0">
                <a:latin typeface="Georgia" pitchFamily="18" charset="0"/>
                <a:cs typeface="Times New Roman" panose="02020603050405020304" pitchFamily="18" charset="0"/>
                <a:sym typeface="Arial" charset="0"/>
              </a:rPr>
              <a:t>і наприкінці навчального року.</a:t>
            </a:r>
          </a:p>
        </p:txBody>
      </p:sp>
      <p:pic>
        <p:nvPicPr>
          <p:cNvPr id="3584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99655"/>
            <a:ext cx="3962400" cy="310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9932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580063" y="287868"/>
            <a:ext cx="2952750" cy="599017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3-6 клас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5" y="886885"/>
            <a:ext cx="8425632" cy="42703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Починається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вивчення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англійської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мови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У 4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класі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-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ще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одну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іноземну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мову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вибір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: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французька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шведська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німецька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або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російська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Уводяться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додаткові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дисципліни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- за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вибором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предмети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у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кожній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школі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вони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свої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: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швидкість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друкування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клавіатурі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комп'ютерна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грамотність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уміння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працювати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з деревом,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хоровий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спів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Майже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у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всіх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школах -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гра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музичних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інструментах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за 9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років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навчання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діти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спробують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все,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від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дудочки до контрабаса.</a:t>
            </a:r>
          </a:p>
          <a:p>
            <a:pPr>
              <a:lnSpc>
                <a:spcPct val="90000"/>
              </a:lnSpc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У 5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класі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додається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біологія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географія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фізика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хімія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історія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Із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1 по 6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клас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навчання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веде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один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вчитель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майже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з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усіх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предметів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Урок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фізкультури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-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це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будь-яка спортивна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гра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1-3 рази на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тиждень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залежно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від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школи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Після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уроку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обов'язковий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душ.</a:t>
            </a:r>
          </a:p>
          <a:p>
            <a:pPr>
              <a:lnSpc>
                <a:spcPct val="90000"/>
              </a:lnSpc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Georgia" pitchFamily="18" charset="0"/>
                <a:cs typeface="Times New Roman" pitchFamily="18" charset="0"/>
              </a:rPr>
              <a:t>Література</a:t>
            </a:r>
            <a:r>
              <a:rPr lang="ru-RU" sz="1800" b="1" dirty="0" smtClean="0">
                <a:latin typeface="Georgia" pitchFamily="18" charset="0"/>
                <a:cs typeface="Times New Roman" pitchFamily="18" charset="0"/>
              </a:rPr>
              <a:t>, у </a:t>
            </a:r>
            <a:r>
              <a:rPr lang="ru-RU" sz="1800" b="1" dirty="0" err="1" smtClean="0">
                <a:latin typeface="Georgia" pitchFamily="18" charset="0"/>
                <a:cs typeface="Times New Roman" pitchFamily="18" charset="0"/>
              </a:rPr>
              <a:t>звичному</a:t>
            </a:r>
            <a:r>
              <a:rPr lang="ru-RU" sz="1800" b="1" dirty="0" smtClean="0">
                <a:latin typeface="Georgia" pitchFamily="18" charset="0"/>
                <a:cs typeface="Times New Roman" pitchFamily="18" charset="0"/>
              </a:rPr>
              <a:t> для нас </a:t>
            </a:r>
            <a:r>
              <a:rPr lang="ru-RU" sz="1800" b="1" dirty="0" err="1" smtClean="0">
                <a:latin typeface="Georgia" pitchFamily="18" charset="0"/>
                <a:cs typeface="Times New Roman" pitchFamily="18" charset="0"/>
              </a:rPr>
              <a:t>розумінні</a:t>
            </a:r>
            <a:r>
              <a:rPr lang="ru-RU" sz="1800" b="1" dirty="0" smtClean="0">
                <a:latin typeface="Georgia" pitchFamily="18" charset="0"/>
                <a:cs typeface="Times New Roman" pitchFamily="18" charset="0"/>
              </a:rPr>
              <a:t>, не </a:t>
            </a:r>
            <a:r>
              <a:rPr lang="ru-RU" sz="1800" b="1" dirty="0" err="1" smtClean="0">
                <a:latin typeface="Georgia" pitchFamily="18" charset="0"/>
                <a:cs typeface="Times New Roman" pitchFamily="18" charset="0"/>
              </a:rPr>
              <a:t>вивчається</a:t>
            </a:r>
            <a:r>
              <a:rPr lang="ru-RU" sz="1800" b="1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Georgia" pitchFamily="18" charset="0"/>
                <a:cs typeface="Times New Roman" pitchFamily="18" charset="0"/>
              </a:rPr>
              <a:t>це</a:t>
            </a:r>
            <a:r>
              <a:rPr lang="ru-RU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Georgia" pitchFamily="18" charset="0"/>
                <a:cs typeface="Times New Roman" pitchFamily="18" charset="0"/>
              </a:rPr>
              <a:t>скоріше</a:t>
            </a:r>
            <a:r>
              <a:rPr lang="ru-RU" sz="1800" b="1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latin typeface="Georgia" pitchFamily="18" charset="0"/>
                <a:cs typeface="Times New Roman" pitchFamily="18" charset="0"/>
              </a:rPr>
              <a:t>читання</a:t>
            </a:r>
            <a:r>
              <a:rPr lang="ru-RU" sz="18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-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Учителі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- предметники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з'являються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тільки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в 7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класі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376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452967"/>
            <a:ext cx="7168207" cy="5581651"/>
          </a:xfrm>
        </p:spPr>
      </p:pic>
    </p:spTree>
    <p:extLst>
      <p:ext uri="{BB962C8B-B14F-4D97-AF65-F5344CB8AC3E}">
        <p14:creationId xmlns:p14="http://schemas.microsoft.com/office/powerpoint/2010/main" val="3298681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238" y="243418"/>
            <a:ext cx="6526212" cy="1559983"/>
          </a:xfrm>
        </p:spPr>
        <p:txBody>
          <a:bodyPr/>
          <a:lstStyle/>
          <a:p>
            <a:r>
              <a:rPr lang="ru-RU" altLang="ko-KR" sz="2800" smtClean="0">
                <a:solidFill>
                  <a:schemeClr val="accent1"/>
                </a:solidFill>
                <a:latin typeface="Book Antiqua" pitchFamily="18" charset="0"/>
              </a:rPr>
              <a:t>На верхньому ступені (13-16 років) </a:t>
            </a:r>
            <a:r>
              <a:rPr lang="ru-RU" altLang="ko-KR" sz="2400" smtClean="0">
                <a:solidFill>
                  <a:schemeClr val="accent1"/>
                </a:solidFill>
                <a:latin typeface="Book Antiqua" pitchFamily="18" charset="0"/>
              </a:rPr>
              <a:t>додаються</a:t>
            </a:r>
            <a:r>
              <a:rPr lang="ru-RU" altLang="ko-KR" sz="2800" smtClean="0">
                <a:solidFill>
                  <a:schemeClr val="accent1"/>
                </a:solidFill>
                <a:latin typeface="Book Antiqua" pitchFamily="18" charset="0"/>
              </a:rPr>
              <a:t> </a:t>
            </a:r>
            <a:r>
              <a:rPr lang="ru-RU" altLang="ko-KR" sz="1600" smtClean="0">
                <a:solidFill>
                  <a:schemeClr val="accent1"/>
                </a:solidFill>
                <a:latin typeface="Book Antiqua" pitchFamily="18" charset="0"/>
              </a:rPr>
              <a:t>:</a:t>
            </a:r>
            <a:endParaRPr lang="ko-KR" altLang="en-US" sz="2000" smtClean="0">
              <a:solidFill>
                <a:srgbClr val="404040"/>
              </a:solidFill>
              <a:latin typeface="Book Antiqua" pitchFamily="18" charset="0"/>
              <a:ea typeface="굴림" charset="-127"/>
            </a:endParaRPr>
          </a:p>
        </p:txBody>
      </p:sp>
      <p:sp>
        <p:nvSpPr>
          <p:cNvPr id="8" name="직사각형 1"/>
          <p:cNvSpPr/>
          <p:nvPr/>
        </p:nvSpPr>
        <p:spPr>
          <a:xfrm>
            <a:off x="1979712" y="3659717"/>
            <a:ext cx="1696939" cy="48048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Діловодство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9" name="직사각형 1"/>
          <p:cNvSpPr/>
          <p:nvPr/>
        </p:nvSpPr>
        <p:spPr>
          <a:xfrm>
            <a:off x="3914774" y="3659717"/>
            <a:ext cx="1665337" cy="48048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Фермерство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10" name="직사각형 1"/>
          <p:cNvSpPr/>
          <p:nvPr/>
        </p:nvSpPr>
        <p:spPr>
          <a:xfrm>
            <a:off x="5824537" y="3634125"/>
            <a:ext cx="1330325" cy="48048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Комерція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01726" y="4389967"/>
            <a:ext cx="684213" cy="9122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37038" y="4389967"/>
            <a:ext cx="684212" cy="9122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372351" y="4389967"/>
            <a:ext cx="684213" cy="9122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43251" y="2410884"/>
            <a:ext cx="684213" cy="9122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805488" y="2372784"/>
            <a:ext cx="684212" cy="9122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08413" y="1943101"/>
            <a:ext cx="154305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sym typeface="Arial" charset="0"/>
              </a:rPr>
              <a:t>.   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sym typeface="Arial" charset="0"/>
            </a:endParaRPr>
          </a:p>
        </p:txBody>
      </p:sp>
      <p:sp>
        <p:nvSpPr>
          <p:cNvPr id="33" name="직사각형 1"/>
          <p:cNvSpPr/>
          <p:nvPr/>
        </p:nvSpPr>
        <p:spPr>
          <a:xfrm>
            <a:off x="1549401" y="1962151"/>
            <a:ext cx="1450975" cy="56091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Фізика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34" name="직사각형 1"/>
          <p:cNvSpPr/>
          <p:nvPr/>
        </p:nvSpPr>
        <p:spPr>
          <a:xfrm>
            <a:off x="4076700" y="1979084"/>
            <a:ext cx="1328738" cy="48048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Хімія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35" name="직사각형 1"/>
          <p:cNvSpPr/>
          <p:nvPr/>
        </p:nvSpPr>
        <p:spPr>
          <a:xfrm>
            <a:off x="6638926" y="1949451"/>
            <a:ext cx="1330325" cy="480483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Труди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36" name="직사각형 1"/>
          <p:cNvSpPr/>
          <p:nvPr/>
        </p:nvSpPr>
        <p:spPr>
          <a:xfrm>
            <a:off x="3906839" y="5562601"/>
            <a:ext cx="1673272" cy="48048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charset="0"/>
              </a:rPr>
              <a:t>Садівництво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  <a:sym typeface="Arial" charset="0"/>
            </a:endParaRPr>
          </a:p>
        </p:txBody>
      </p:sp>
      <p:sp>
        <p:nvSpPr>
          <p:cNvPr id="25" name="Rounded Rectangle 6">
            <a:extLst>
              <a:ext uri="{FF2B5EF4-FFF2-40B4-BE49-F238E27FC236}"/>
            </a:extLst>
          </p:cNvPr>
          <p:cNvSpPr/>
          <p:nvPr/>
        </p:nvSpPr>
        <p:spPr>
          <a:xfrm>
            <a:off x="1270001" y="4610101"/>
            <a:ext cx="347663" cy="469900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26" name="Oval 50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3325813" y="2611967"/>
            <a:ext cx="317500" cy="480484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27" name="Trapezoid 28">
            <a:extLst>
              <a:ext uri="{FF2B5EF4-FFF2-40B4-BE49-F238E27FC236}"/>
            </a:extLst>
          </p:cNvPr>
          <p:cNvSpPr>
            <a:spLocks noChangeAspect="1"/>
          </p:cNvSpPr>
          <p:nvPr/>
        </p:nvSpPr>
        <p:spPr>
          <a:xfrm>
            <a:off x="5997575" y="2565401"/>
            <a:ext cx="298450" cy="480484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ym typeface="Arial" charset="0"/>
            </a:endParaRPr>
          </a:p>
        </p:txBody>
      </p:sp>
      <p:sp>
        <p:nvSpPr>
          <p:cNvPr id="28" name="Block Arc 10">
            <a:extLst>
              <a:ext uri="{FF2B5EF4-FFF2-40B4-BE49-F238E27FC236}"/>
            </a:extLst>
          </p:cNvPr>
          <p:cNvSpPr/>
          <p:nvPr/>
        </p:nvSpPr>
        <p:spPr>
          <a:xfrm>
            <a:off x="4364038" y="4612217"/>
            <a:ext cx="431800" cy="389467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29" name="Rectangle 130">
            <a:extLst>
              <a:ext uri="{FF2B5EF4-FFF2-40B4-BE49-F238E27FC236}"/>
            </a:extLst>
          </p:cNvPr>
          <p:cNvSpPr/>
          <p:nvPr/>
        </p:nvSpPr>
        <p:spPr>
          <a:xfrm>
            <a:off x="7527926" y="4643967"/>
            <a:ext cx="373063" cy="4995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567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246;p27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49A0B369-0C09-4200-8930-956109219EE7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17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39939" name="Google Shape;247;p27"/>
          <p:cNvSpPr>
            <a:spLocks noChangeArrowheads="1"/>
          </p:cNvSpPr>
          <p:nvPr/>
        </p:nvSpPr>
        <p:spPr bwMode="auto">
          <a:xfrm>
            <a:off x="1069975" y="812800"/>
            <a:ext cx="374650" cy="499533"/>
          </a:xfrm>
          <a:custGeom>
            <a:avLst/>
            <a:gdLst>
              <a:gd name="T0" fmla="*/ 198550 w 18758"/>
              <a:gd name="T1" fmla="*/ 72206 h 18757"/>
              <a:gd name="T2" fmla="*/ 171726 w 18758"/>
              <a:gd name="T3" fmla="*/ 86347 h 18757"/>
              <a:gd name="T4" fmla="*/ 163418 w 18758"/>
              <a:gd name="T5" fmla="*/ 65374 h 18757"/>
              <a:gd name="T6" fmla="*/ 155628 w 18758"/>
              <a:gd name="T7" fmla="*/ 51712 h 18757"/>
              <a:gd name="T8" fmla="*/ 226831 w 18758"/>
              <a:gd name="T9" fmla="*/ 107819 h 18757"/>
              <a:gd name="T10" fmla="*/ 228789 w 18758"/>
              <a:gd name="T11" fmla="*/ 95136 h 18757"/>
              <a:gd name="T12" fmla="*/ 323420 w 18758"/>
              <a:gd name="T13" fmla="*/ 269288 h 18757"/>
              <a:gd name="T14" fmla="*/ 324398 w 18758"/>
              <a:gd name="T15" fmla="*/ 247337 h 18757"/>
              <a:gd name="T16" fmla="*/ 309279 w 18758"/>
              <a:gd name="T17" fmla="*/ 72685 h 18757"/>
              <a:gd name="T18" fmla="*/ 339038 w 18758"/>
              <a:gd name="T19" fmla="*/ 160011 h 18757"/>
              <a:gd name="T20" fmla="*/ 331229 w 18758"/>
              <a:gd name="T21" fmla="*/ 162448 h 18757"/>
              <a:gd name="T22" fmla="*/ 329771 w 18758"/>
              <a:gd name="T23" fmla="*/ 185857 h 18757"/>
              <a:gd name="T24" fmla="*/ 311716 w 18758"/>
              <a:gd name="T25" fmla="*/ 174632 h 18757"/>
              <a:gd name="T26" fmla="*/ 299033 w 18758"/>
              <a:gd name="T27" fmla="*/ 167821 h 18757"/>
              <a:gd name="T28" fmla="*/ 323919 w 18758"/>
              <a:gd name="T29" fmla="*/ 194146 h 18757"/>
              <a:gd name="T30" fmla="*/ 308780 w 18758"/>
              <a:gd name="T31" fmla="*/ 232196 h 18757"/>
              <a:gd name="T32" fmla="*/ 294160 w 18758"/>
              <a:gd name="T33" fmla="*/ 271725 h 18757"/>
              <a:gd name="T34" fmla="*/ 265379 w 18758"/>
              <a:gd name="T35" fmla="*/ 287324 h 18757"/>
              <a:gd name="T36" fmla="*/ 256111 w 18758"/>
              <a:gd name="T37" fmla="*/ 260979 h 18757"/>
              <a:gd name="T38" fmla="*/ 251218 w 18758"/>
              <a:gd name="T39" fmla="*/ 227323 h 18757"/>
              <a:gd name="T40" fmla="*/ 233183 w 18758"/>
              <a:gd name="T41" fmla="*/ 208308 h 18757"/>
              <a:gd name="T42" fmla="*/ 202944 w 18758"/>
              <a:gd name="T43" fmla="*/ 172195 h 18757"/>
              <a:gd name="T44" fmla="*/ 234161 w 18758"/>
              <a:gd name="T45" fmla="*/ 141475 h 18757"/>
              <a:gd name="T46" fmla="*/ 266837 w 18758"/>
              <a:gd name="T47" fmla="*/ 151222 h 18757"/>
              <a:gd name="T48" fmla="*/ 297575 w 18758"/>
              <a:gd name="T49" fmla="*/ 151222 h 18757"/>
              <a:gd name="T50" fmla="*/ 279999 w 18758"/>
              <a:gd name="T51" fmla="*/ 135623 h 18757"/>
              <a:gd name="T52" fmla="*/ 257090 w 18758"/>
              <a:gd name="T53" fmla="*/ 126834 h 18757"/>
              <a:gd name="T54" fmla="*/ 223416 w 18758"/>
              <a:gd name="T55" fmla="*/ 139997 h 18757"/>
              <a:gd name="T56" fmla="*/ 224894 w 18758"/>
              <a:gd name="T57" fmla="*/ 125376 h 18757"/>
              <a:gd name="T58" fmla="*/ 233183 w 18758"/>
              <a:gd name="T59" fmla="*/ 110735 h 18757"/>
              <a:gd name="T60" fmla="*/ 245865 w 18758"/>
              <a:gd name="T61" fmla="*/ 91720 h 18757"/>
              <a:gd name="T62" fmla="*/ 142446 w 18758"/>
              <a:gd name="T63" fmla="*/ 50734 h 18757"/>
              <a:gd name="T64" fmla="*/ 141467 w 18758"/>
              <a:gd name="T65" fmla="*/ 76100 h 18757"/>
              <a:gd name="T66" fmla="*/ 112687 w 18758"/>
              <a:gd name="T67" fmla="*/ 77559 h 18757"/>
              <a:gd name="T68" fmla="*/ 87321 w 18758"/>
              <a:gd name="T69" fmla="*/ 88305 h 18757"/>
              <a:gd name="T70" fmla="*/ 116601 w 18758"/>
              <a:gd name="T71" fmla="*/ 90242 h 18757"/>
              <a:gd name="T72" fmla="*/ 137573 w 18758"/>
              <a:gd name="T73" fmla="*/ 99030 h 18757"/>
              <a:gd name="T74" fmla="*/ 111728 w 18758"/>
              <a:gd name="T75" fmla="*/ 123419 h 18757"/>
              <a:gd name="T76" fmla="*/ 56603 w 18758"/>
              <a:gd name="T77" fmla="*/ 156096 h 18757"/>
              <a:gd name="T78" fmla="*/ 52209 w 18758"/>
              <a:gd name="T79" fmla="*/ 178546 h 18757"/>
              <a:gd name="T80" fmla="*/ 89758 w 18758"/>
              <a:gd name="T81" fmla="*/ 194645 h 18757"/>
              <a:gd name="T82" fmla="*/ 129284 w 18758"/>
              <a:gd name="T83" fmla="*/ 212202 h 18757"/>
              <a:gd name="T84" fmla="*/ 158544 w 18758"/>
              <a:gd name="T85" fmla="*/ 226843 h 18757"/>
              <a:gd name="T86" fmla="*/ 156107 w 18758"/>
              <a:gd name="T87" fmla="*/ 253189 h 18757"/>
              <a:gd name="T88" fmla="*/ 126847 w 18758"/>
              <a:gd name="T89" fmla="*/ 294655 h 18757"/>
              <a:gd name="T90" fmla="*/ 118059 w 18758"/>
              <a:gd name="T91" fmla="*/ 323916 h 18757"/>
              <a:gd name="T92" fmla="*/ 101961 w 18758"/>
              <a:gd name="T93" fmla="*/ 309276 h 18757"/>
              <a:gd name="T94" fmla="*/ 89758 w 18758"/>
              <a:gd name="T95" fmla="*/ 258062 h 18757"/>
              <a:gd name="T96" fmla="*/ 73180 w 18758"/>
              <a:gd name="T97" fmla="*/ 221470 h 18757"/>
              <a:gd name="T98" fmla="*/ 63913 w 18758"/>
              <a:gd name="T99" fmla="*/ 199519 h 18757"/>
              <a:gd name="T100" fmla="*/ 23907 w 18758"/>
              <a:gd name="T101" fmla="*/ 149265 h 18757"/>
              <a:gd name="T102" fmla="*/ 85863 w 18758"/>
              <a:gd name="T103" fmla="*/ 65854 h 18757"/>
              <a:gd name="T104" fmla="*/ 118539 w 18758"/>
              <a:gd name="T105" fmla="*/ 57085 h 18757"/>
              <a:gd name="T106" fmla="*/ 106355 w 18758"/>
              <a:gd name="T107" fmla="*/ 18536 h 18757"/>
              <a:gd name="T108" fmla="*/ 18555 w 18758"/>
              <a:gd name="T109" fmla="*/ 106341 h 18757"/>
              <a:gd name="T110" fmla="*/ 5872 w 18758"/>
              <a:gd name="T111" fmla="*/ 234154 h 18757"/>
              <a:gd name="T112" fmla="*/ 75138 w 18758"/>
              <a:gd name="T113" fmla="*/ 337079 h 18757"/>
              <a:gd name="T114" fmla="*/ 197092 w 18758"/>
              <a:gd name="T115" fmla="*/ 374171 h 18757"/>
              <a:gd name="T116" fmla="*/ 313174 w 18758"/>
              <a:gd name="T117" fmla="*/ 325874 h 18757"/>
              <a:gd name="T118" fmla="*/ 372193 w 18758"/>
              <a:gd name="T119" fmla="*/ 215618 h 18757"/>
              <a:gd name="T120" fmla="*/ 347327 w 18758"/>
              <a:gd name="T121" fmla="*/ 90242 h 18757"/>
              <a:gd name="T122" fmla="*/ 251717 w 18758"/>
              <a:gd name="T123" fmla="*/ 11705 h 187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758"/>
              <a:gd name="T187" fmla="*/ 0 h 18757"/>
              <a:gd name="T188" fmla="*/ 18758 w 18758"/>
              <a:gd name="T189" fmla="*/ 18757 h 187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lnTo>
                  <a:pt x="10039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cxnSp>
        <p:nvCxnSpPr>
          <p:cNvPr id="39940" name="Google Shape;248;p27"/>
          <p:cNvCxnSpPr>
            <a:cxnSpLocks noChangeShapeType="1"/>
          </p:cNvCxnSpPr>
          <p:nvPr/>
        </p:nvCxnSpPr>
        <p:spPr bwMode="auto">
          <a:xfrm>
            <a:off x="2305050" y="27770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1" name="Google Shape;249;p27"/>
          <p:cNvCxnSpPr>
            <a:cxnSpLocks noChangeShapeType="1"/>
          </p:cNvCxnSpPr>
          <p:nvPr/>
        </p:nvCxnSpPr>
        <p:spPr bwMode="auto">
          <a:xfrm rot="10800000" flipV="1">
            <a:off x="3786188" y="4000500"/>
            <a:ext cx="285750" cy="95251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2" name="Google Shape;250;p27"/>
          <p:cNvCxnSpPr>
            <a:cxnSpLocks noChangeShapeType="1"/>
          </p:cNvCxnSpPr>
          <p:nvPr/>
        </p:nvCxnSpPr>
        <p:spPr bwMode="auto">
          <a:xfrm>
            <a:off x="4792663" y="2552700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3" name="Google Shape;251;p27"/>
          <p:cNvCxnSpPr>
            <a:cxnSpLocks noChangeShapeType="1"/>
          </p:cNvCxnSpPr>
          <p:nvPr/>
        </p:nvCxnSpPr>
        <p:spPr bwMode="auto">
          <a:xfrm>
            <a:off x="5448300" y="5147734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4" name="Google Shape;252;p27"/>
          <p:cNvCxnSpPr>
            <a:cxnSpLocks noChangeShapeType="1"/>
          </p:cNvCxnSpPr>
          <p:nvPr/>
        </p:nvCxnSpPr>
        <p:spPr bwMode="auto">
          <a:xfrm>
            <a:off x="7340600" y="3124201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5" name="Google Shape;253;p27"/>
          <p:cNvCxnSpPr>
            <a:cxnSpLocks noChangeShapeType="1"/>
          </p:cNvCxnSpPr>
          <p:nvPr/>
        </p:nvCxnSpPr>
        <p:spPr bwMode="auto">
          <a:xfrm>
            <a:off x="8034338" y="52789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46" name="Google Shape;253;p27"/>
          <p:cNvCxnSpPr>
            <a:cxnSpLocks noChangeShapeType="1"/>
          </p:cNvCxnSpPr>
          <p:nvPr/>
        </p:nvCxnSpPr>
        <p:spPr bwMode="auto">
          <a:xfrm rot="10800000" flipV="1">
            <a:off x="2357438" y="6191251"/>
            <a:ext cx="285750" cy="285749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7" name="Google Shape;244;p27"/>
          <p:cNvSpPr txBox="1">
            <a:spLocks/>
          </p:cNvSpPr>
          <p:nvPr/>
        </p:nvSpPr>
        <p:spPr bwMode="auto">
          <a:xfrm>
            <a:off x="2771776" y="241301"/>
            <a:ext cx="5832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r">
              <a:buClr>
                <a:srgbClr val="FFFFFF"/>
              </a:buClr>
              <a:buSzPts val="2400"/>
              <a:buFont typeface="Barlow" charset="0"/>
              <a:buNone/>
            </a:pPr>
            <a:r>
              <a:rPr lang="uk-UA" altLang="uk-UA" sz="4400" b="1">
                <a:solidFill>
                  <a:srgbClr val="FFC000"/>
                </a:solidFill>
                <a:latin typeface="Bookman Old Style" pitchFamily="18" charset="0"/>
              </a:rPr>
              <a:t>Фінська освіта…</a:t>
            </a:r>
            <a:endParaRPr lang="ru-RU" altLang="uk-UA" sz="4400" b="1">
              <a:solidFill>
                <a:srgbClr val="FFC000"/>
              </a:solidFill>
              <a:latin typeface="Barlow" charset="0"/>
              <a:sym typeface="Barlow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57300" y="1397000"/>
            <a:ext cx="7543800" cy="49699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uk-UA" sz="2000" dirty="0">
                <a:latin typeface="Georgia" pitchFamily="18" charset="0"/>
                <a:cs typeface="Times New Roman" pitchFamily="18" charset="0"/>
              </a:rPr>
              <a:t>Освіта абсолютно безкоштовна. Менше теорії, більше практики. Дискусії, робота в групах, вчаться аргументувати, мислити, </a:t>
            </a:r>
            <a:r>
              <a:rPr lang="uk-UA" sz="2000" dirty="0" err="1">
                <a:latin typeface="Georgia" pitchFamily="18" charset="0"/>
                <a:cs typeface="Times New Roman" pitchFamily="18" charset="0"/>
              </a:rPr>
              <a:t>комунікувати</a:t>
            </a:r>
            <a:r>
              <a:rPr lang="uk-UA" sz="2000" dirty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uk-UA" sz="2000" dirty="0">
                <a:latin typeface="Georgia" pitchFamily="18" charset="0"/>
                <a:cs typeface="Times New Roman" pitchFamily="18" charset="0"/>
              </a:rPr>
              <a:t>Діти ходять босі по школі, розмовляють голосно, вчителю говорять  «ти»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uk-UA" sz="2000" dirty="0">
                <a:latin typeface="Georgia" pitchFamily="18" charset="0"/>
                <a:cs typeface="Times New Roman" pitchFamily="18" charset="0"/>
              </a:rPr>
              <a:t>Навчання повинно бути в задоволення. Оцінки не ставляться до 4 класу, не оголошуються.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uk-UA" sz="2000" dirty="0">
                <a:latin typeface="Georgia" pitchFamily="18" charset="0"/>
                <a:cs typeface="Times New Roman" pitchFamily="18" charset="0"/>
              </a:rPr>
              <a:t>Вчителі одягаються дуже просто:у футболку, джинси, щоб бути на рівні з учнями.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uk-UA" sz="2000" dirty="0">
                <a:latin typeface="Georgia" pitchFamily="18" charset="0"/>
                <a:cs typeface="Times New Roman" pitchFamily="18" charset="0"/>
              </a:rPr>
              <a:t>Висока </a:t>
            </a:r>
            <a:r>
              <a:rPr lang="uk-UA" sz="2000" dirty="0" smtClean="0">
                <a:latin typeface="Georgia" pitchFamily="18" charset="0"/>
                <a:cs typeface="Times New Roman" pitchFamily="18" charset="0"/>
              </a:rPr>
              <a:t>заробітна </a:t>
            </a:r>
            <a:r>
              <a:rPr lang="uk-UA" sz="2000" dirty="0">
                <a:latin typeface="Georgia" pitchFamily="18" charset="0"/>
                <a:cs typeface="Times New Roman" pitchFamily="18" charset="0"/>
              </a:rPr>
              <a:t>плата, на третину більша за середню.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uk-UA" sz="2000" dirty="0">
                <a:latin typeface="Georgia" pitchFamily="18" charset="0"/>
                <a:cs typeface="Times New Roman" pitchFamily="18" charset="0"/>
              </a:rPr>
              <a:t>Урок – це розмова. Кабінети закриваються автоматично. Сидять діти по-одному, але можна зсувати парти, працювати у групах. Перерви на вулиці, виходить вся школа. Чергують 2 вчителя.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uk-UA" sz="2000" dirty="0">
                <a:latin typeface="Georgia" pitchFamily="18" charset="0"/>
                <a:cs typeface="Times New Roman" pitchFamily="18" charset="0"/>
              </a:rPr>
              <a:t>Обід – 1 євро (30 </a:t>
            </a:r>
            <a:r>
              <a:rPr lang="uk-UA" sz="2000" dirty="0" err="1">
                <a:latin typeface="Georgia" pitchFamily="18" charset="0"/>
                <a:cs typeface="Times New Roman" pitchFamily="18" charset="0"/>
              </a:rPr>
              <a:t>грн</a:t>
            </a:r>
            <a:r>
              <a:rPr lang="uk-UA" sz="2000" dirty="0">
                <a:latin typeface="Georgia" pitchFamily="18" charset="0"/>
                <a:cs typeface="Times New Roman" pitchFamily="18" charset="0"/>
              </a:rPr>
              <a:t>), але дуже гарні страви. Автомати з молоком. Діти можуть висловлювати побажання щодо їжі.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endParaRPr lang="ru-RU" sz="2000" dirty="0">
              <a:latin typeface="Georgia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733551" y="808567"/>
            <a:ext cx="4391025" cy="50376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0" hangingPunct="0">
              <a:buClr>
                <a:srgbClr val="000000"/>
              </a:buClr>
              <a:buFont typeface="Arial" pitchFamily="34" charset="0"/>
              <a:buNone/>
            </a:pPr>
            <a:r>
              <a:rPr lang="uk-UA" sz="2800" b="1">
                <a:solidFill>
                  <a:srgbClr val="4B191A"/>
                </a:solidFill>
                <a:latin typeface="Book Antiqua" pitchFamily="18" charset="0"/>
              </a:rPr>
              <a:t>Особливості</a:t>
            </a:r>
            <a:endParaRPr lang="ru-RU" sz="2800" b="1">
              <a:solidFill>
                <a:srgbClr val="4B191A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479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067176" y="260351"/>
            <a:ext cx="4752975" cy="575733"/>
          </a:xfrm>
        </p:spPr>
        <p:txBody>
          <a:bodyPr/>
          <a:lstStyle/>
          <a:p>
            <a:r>
              <a:rPr lang="ru-RU" sz="2400" b="1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Кому потрібні оцінки?</a:t>
            </a:r>
          </a:p>
        </p:txBody>
      </p:sp>
      <p:sp>
        <p:nvSpPr>
          <p:cNvPr id="40963" name="Прямоугольник 3"/>
          <p:cNvSpPr>
            <a:spLocks noChangeArrowheads="1"/>
          </p:cNvSpPr>
          <p:nvPr/>
        </p:nvSpPr>
        <p:spPr bwMode="auto">
          <a:xfrm>
            <a:off x="683568" y="1316567"/>
            <a:ext cx="799212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>
              <a:buFont typeface="Arial" pitchFamily="34" charset="0"/>
              <a:buChar char="•"/>
            </a:pPr>
            <a:r>
              <a:rPr lang="uk-UA" sz="2400" dirty="0">
                <a:latin typeface="Georgia" pitchFamily="18" charset="0"/>
                <a:cs typeface="Times New Roman" pitchFamily="18" charset="0"/>
              </a:rPr>
              <a:t>Із 3-го класу починає діяти десятибальна шкала – від 4 до 10 балів.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sz="2400" dirty="0">
                <a:latin typeface="Georgia" pitchFamily="18" charset="0"/>
                <a:cs typeface="Times New Roman" pitchFamily="18" charset="0"/>
              </a:rPr>
              <a:t>Розроблені критерії оцінювання.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sz="2400" dirty="0">
                <a:latin typeface="Georgia" pitchFamily="18" charset="0"/>
                <a:cs typeface="Times New Roman" pitchFamily="18" charset="0"/>
              </a:rPr>
              <a:t>Оцінювання не лише результату, але й самого процесу.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sz="2400" dirty="0">
                <a:latin typeface="Georgia" pitchFamily="18" charset="0"/>
                <a:cs typeface="Times New Roman" pitchFamily="18" charset="0"/>
              </a:rPr>
              <a:t>Діє поняття – формуюче оцінювання.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sz="2400" dirty="0">
                <a:latin typeface="Georgia" pitchFamily="18" charset="0"/>
                <a:cs typeface="Times New Roman" pitchFamily="18" charset="0"/>
              </a:rPr>
              <a:t>Відсутні контрольні роботи, ДПА, ЗНО.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sz="2400" dirty="0">
                <a:latin typeface="Georgia" pitchFamily="18" charset="0"/>
                <a:cs typeface="Times New Roman" pitchFamily="18" charset="0"/>
              </a:rPr>
              <a:t>Є підсумковий тест в 9 класі.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sz="2400" dirty="0">
                <a:latin typeface="Georgia" pitchFamily="18" charset="0"/>
                <a:cs typeface="Times New Roman" pitchFamily="18" charset="0"/>
              </a:rPr>
              <a:t>Обговорення отриманої оцінки – наодинці з учителем.</a:t>
            </a:r>
          </a:p>
        </p:txBody>
      </p:sp>
    </p:spTree>
    <p:extLst>
      <p:ext uri="{BB962C8B-B14F-4D97-AF65-F5344CB8AC3E}">
        <p14:creationId xmlns:p14="http://schemas.microsoft.com/office/powerpoint/2010/main" val="36722441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53"/>
          <p:cNvSpPr txBox="1">
            <a:spLocks noGrp="1"/>
          </p:cNvSpPr>
          <p:nvPr>
            <p:ph type="title" idx="4294967295"/>
          </p:nvPr>
        </p:nvSpPr>
        <p:spPr>
          <a:xfrm>
            <a:off x="1835150" y="270934"/>
            <a:ext cx="6948488" cy="1037167"/>
          </a:xfrm>
        </p:spPr>
        <p:txBody>
          <a:bodyPr/>
          <a:lstStyle/>
          <a:p>
            <a:r>
              <a:rPr lang="uk-UA" altLang="ko-KR" sz="3200" b="1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  <a:t>Система оцінювання:</a:t>
            </a:r>
            <a:endParaRPr lang="ko-KR" altLang="en-US" sz="3200" b="1" smtClean="0">
              <a:solidFill>
                <a:srgbClr val="C00000"/>
              </a:solidFill>
              <a:latin typeface="Book Antiqua" pitchFamily="18" charset="0"/>
              <a:ea typeface="굴림" charset="-127"/>
              <a:cs typeface="Arial" pitchFamily="34" charset="0"/>
            </a:endParaRPr>
          </a:p>
        </p:txBody>
      </p:sp>
      <p:sp>
        <p:nvSpPr>
          <p:cNvPr id="56" name="AutoShape 92"/>
          <p:cNvSpPr>
            <a:spLocks noChangeArrowheads="1"/>
          </p:cNvSpPr>
          <p:nvPr/>
        </p:nvSpPr>
        <p:spPr bwMode="auto">
          <a:xfrm flipH="1">
            <a:off x="2209801" y="1665817"/>
            <a:ext cx="758825" cy="802216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800" dirty="0">
                <a:solidFill>
                  <a:schemeClr val="tx1"/>
                </a:solidFill>
                <a:sym typeface="Arial" charset="0"/>
              </a:rPr>
              <a:t>4</a:t>
            </a:r>
            <a:endParaRPr lang="ko-KR" altLang="en-US" sz="2800" dirty="0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57" name="AutoShape 92"/>
          <p:cNvSpPr>
            <a:spLocks noChangeArrowheads="1"/>
          </p:cNvSpPr>
          <p:nvPr/>
        </p:nvSpPr>
        <p:spPr bwMode="auto">
          <a:xfrm flipH="1">
            <a:off x="2209801" y="2870201"/>
            <a:ext cx="758825" cy="8001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800" dirty="0">
                <a:solidFill>
                  <a:schemeClr val="tx1"/>
                </a:solidFill>
                <a:sym typeface="Arial" charset="0"/>
              </a:rPr>
              <a:t>5-7</a:t>
            </a:r>
            <a:endParaRPr lang="ko-KR" altLang="en-US" sz="2800" dirty="0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58" name="AutoShape 92"/>
          <p:cNvSpPr>
            <a:spLocks noChangeArrowheads="1"/>
          </p:cNvSpPr>
          <p:nvPr/>
        </p:nvSpPr>
        <p:spPr bwMode="auto">
          <a:xfrm flipH="1">
            <a:off x="2209801" y="4072468"/>
            <a:ext cx="758825" cy="802217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800" dirty="0">
                <a:solidFill>
                  <a:schemeClr val="tx1"/>
                </a:solidFill>
                <a:sym typeface="Arial" charset="0"/>
              </a:rPr>
              <a:t>8-9</a:t>
            </a:r>
            <a:endParaRPr lang="ko-KR" altLang="en-US" sz="2800" dirty="0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59" name="AutoShape 92"/>
          <p:cNvSpPr>
            <a:spLocks noChangeArrowheads="1"/>
          </p:cNvSpPr>
          <p:nvPr/>
        </p:nvSpPr>
        <p:spPr bwMode="auto">
          <a:xfrm flipH="1">
            <a:off x="2209801" y="5276851"/>
            <a:ext cx="758825" cy="8001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>
            <a:outerShdw blurRad="25400" dist="1905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ko-KR" sz="2800" dirty="0">
                <a:solidFill>
                  <a:schemeClr val="tx1"/>
                </a:solidFill>
                <a:sym typeface="Arial" charset="0"/>
              </a:rPr>
              <a:t>10</a:t>
            </a:r>
            <a:endParaRPr lang="ko-KR" altLang="en-US" sz="2800" dirty="0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61" name="AutoShape 92"/>
          <p:cNvSpPr>
            <a:spLocks noChangeArrowheads="1"/>
          </p:cNvSpPr>
          <p:nvPr/>
        </p:nvSpPr>
        <p:spPr bwMode="auto">
          <a:xfrm flipH="1">
            <a:off x="3144839" y="1540933"/>
            <a:ext cx="5278437" cy="975784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charset="0"/>
            </a:endParaRPr>
          </a:p>
        </p:txBody>
      </p:sp>
      <p:sp>
        <p:nvSpPr>
          <p:cNvPr id="62" name="AutoShape 92"/>
          <p:cNvSpPr>
            <a:spLocks noChangeArrowheads="1"/>
          </p:cNvSpPr>
          <p:nvPr/>
        </p:nvSpPr>
        <p:spPr bwMode="auto">
          <a:xfrm flipH="1">
            <a:off x="3144839" y="2743201"/>
            <a:ext cx="5278437" cy="9779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charset="0"/>
            </a:endParaRPr>
          </a:p>
        </p:txBody>
      </p:sp>
      <p:sp>
        <p:nvSpPr>
          <p:cNvPr id="63" name="AutoShape 92"/>
          <p:cNvSpPr>
            <a:spLocks noChangeArrowheads="1"/>
          </p:cNvSpPr>
          <p:nvPr/>
        </p:nvSpPr>
        <p:spPr bwMode="auto">
          <a:xfrm flipH="1">
            <a:off x="3144839" y="3947585"/>
            <a:ext cx="5278437" cy="97578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charset="0"/>
            </a:endParaRPr>
          </a:p>
        </p:txBody>
      </p:sp>
      <p:sp>
        <p:nvSpPr>
          <p:cNvPr id="64" name="AutoShape 92"/>
          <p:cNvSpPr>
            <a:spLocks noChangeArrowheads="1"/>
          </p:cNvSpPr>
          <p:nvPr/>
        </p:nvSpPr>
        <p:spPr bwMode="auto">
          <a:xfrm flipH="1">
            <a:off x="3144839" y="5149851"/>
            <a:ext cx="5278437" cy="9779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 charset="0"/>
            </a:endParaRPr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3305176" y="1824568"/>
            <a:ext cx="4752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572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9144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371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288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86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743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2004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657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latinLnBrk="1"/>
            <a:r>
              <a:rPr lang="uk-UA" altLang="ko-KR" sz="2000" b="1" dirty="0">
                <a:solidFill>
                  <a:schemeClr val="bg1"/>
                </a:solidFill>
              </a:rPr>
              <a:t>Незадовільно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41996" name="TextBox 10"/>
          <p:cNvSpPr txBox="1">
            <a:spLocks noChangeArrowheads="1"/>
          </p:cNvSpPr>
          <p:nvPr/>
        </p:nvSpPr>
        <p:spPr bwMode="auto">
          <a:xfrm>
            <a:off x="3276600" y="3024718"/>
            <a:ext cx="4751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572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9144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371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288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86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743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2004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657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latinLnBrk="1"/>
            <a:r>
              <a:rPr lang="uk-UA" altLang="ko-KR" sz="2000" b="1" dirty="0">
                <a:solidFill>
                  <a:schemeClr val="bg1"/>
                </a:solidFill>
              </a:rPr>
              <a:t>Задовільно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41997" name="TextBox 10"/>
          <p:cNvSpPr txBox="1">
            <a:spLocks noChangeArrowheads="1"/>
          </p:cNvSpPr>
          <p:nvPr/>
        </p:nvSpPr>
        <p:spPr bwMode="auto">
          <a:xfrm>
            <a:off x="3317875" y="4231218"/>
            <a:ext cx="4752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572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9144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371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288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86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743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2004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657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latinLnBrk="1"/>
            <a:r>
              <a:rPr lang="uk-UA" altLang="ko-KR" sz="2000" b="1" dirty="0">
                <a:solidFill>
                  <a:schemeClr val="bg1"/>
                </a:solidFill>
              </a:rPr>
              <a:t>Добре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41998" name="TextBox 10"/>
          <p:cNvSpPr txBox="1">
            <a:spLocks noChangeArrowheads="1"/>
          </p:cNvSpPr>
          <p:nvPr/>
        </p:nvSpPr>
        <p:spPr bwMode="auto">
          <a:xfrm>
            <a:off x="3276600" y="5433485"/>
            <a:ext cx="4751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4572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9144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3716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2880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86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743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2004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657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latinLnBrk="1"/>
            <a:r>
              <a:rPr lang="uk-UA" altLang="ko-KR" sz="2000" b="1" dirty="0">
                <a:solidFill>
                  <a:schemeClr val="bg1"/>
                </a:solidFill>
              </a:rPr>
              <a:t>Відмінно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318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74" y="-8271"/>
            <a:ext cx="2652713" cy="198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05;p13"/>
          <p:cNvSpPr txBox="1"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Dosis" charset="0"/>
              <a:buNone/>
            </a:pPr>
            <a:r>
              <a:rPr lang="uk-UA" altLang="uk-UA" sz="8000" b="1" dirty="0" smtClean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Dosis" charset="0"/>
              </a:rPr>
              <a:t> </a:t>
            </a:r>
            <a:r>
              <a:rPr lang="uk-UA" altLang="uk-UA" sz="72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Arial" charset="0"/>
                <a:sym typeface="Dosis" charset="0"/>
              </a:rPr>
              <a:t>Якісна школа – це…</a:t>
            </a: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міфи, реалії, </a:t>
            </a:r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перспективи</a:t>
            </a:r>
          </a:p>
        </p:txBody>
      </p:sp>
    </p:spTree>
    <p:extLst>
      <p:ext uri="{BB962C8B-B14F-4D97-AF65-F5344CB8AC3E}">
        <p14:creationId xmlns:p14="http://schemas.microsoft.com/office/powerpoint/2010/main" val="39745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067176" y="260351"/>
            <a:ext cx="4752975" cy="575733"/>
          </a:xfrm>
        </p:spPr>
        <p:txBody>
          <a:bodyPr/>
          <a:lstStyle/>
          <a:p>
            <a:r>
              <a:rPr lang="ru-RU" sz="2400" b="1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Кому потрібні оцінки?</a:t>
            </a:r>
          </a:p>
        </p:txBody>
      </p:sp>
      <p:sp>
        <p:nvSpPr>
          <p:cNvPr id="43011" name="Объект 2"/>
          <p:cNvSpPr txBox="1">
            <a:spLocks noGrp="1"/>
          </p:cNvSpPr>
          <p:nvPr>
            <p:ph idx="4294967295"/>
          </p:nvPr>
        </p:nvSpPr>
        <p:spPr>
          <a:xfrm>
            <a:off x="1403350" y="1123951"/>
            <a:ext cx="7488238" cy="5107516"/>
          </a:xfrm>
        </p:spPr>
        <p:txBody>
          <a:bodyPr/>
          <a:lstStyle/>
          <a:p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У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країні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прийнята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10-бальна система, але до 7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класу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застосовується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словесна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оцінка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: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посередньо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задовільно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добре,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відмінно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З 1 по 3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клас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позначки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в будь-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яких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варіантах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відсутні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Усі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школи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підключені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до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державної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електронній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системи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Wilma» 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щось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зразок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електронного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шкільного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щоденника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до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якого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батьки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отримують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особистий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код доступу. Педагоги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виставляють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оцінки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записують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пропуски,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інформують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про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життя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дитини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школі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; психолог,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соціальний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працівник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«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вчитель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майбутнього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», фельдшер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теж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залишають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там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потрібну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батькам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інформацію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Оцінки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фінській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школі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не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мають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зловісного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забарвлення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і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потрібні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тільки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для самого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учня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застосовуються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для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мотивації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дитини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в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досягненні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поставленої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мети і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самоперевірки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щоб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міг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поліпшити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знання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якщо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забажає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 Вони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ніяк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не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відбиваються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репутації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вчителя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школи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та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районні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показники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не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псують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92148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 txBox="1">
            <a:spLocks noGrp="1"/>
          </p:cNvSpPr>
          <p:nvPr>
            <p:ph type="title"/>
          </p:nvPr>
        </p:nvSpPr>
        <p:spPr>
          <a:xfrm>
            <a:off x="4500564" y="165100"/>
            <a:ext cx="4643437" cy="764117"/>
          </a:xfrm>
        </p:spPr>
        <p:txBody>
          <a:bodyPr/>
          <a:lstStyle/>
          <a:p>
            <a:r>
              <a:rPr lang="uk-UA" sz="2000" b="1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Приємні дрібниці фінської школи</a:t>
            </a:r>
            <a:endParaRPr lang="ru-RU" sz="2000" b="1" smtClean="0">
              <a:solidFill>
                <a:srgbClr val="FFC00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44035" name="Объект 2"/>
          <p:cNvSpPr txBox="1">
            <a:spLocks noGrp="1"/>
          </p:cNvSpPr>
          <p:nvPr>
            <p:ph idx="1"/>
          </p:nvPr>
        </p:nvSpPr>
        <p:spPr>
          <a:xfrm>
            <a:off x="4189413" y="647701"/>
            <a:ext cx="4608512" cy="2603500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r>
              <a:rPr lang="ru-RU" sz="1800" smtClean="0">
                <a:solidFill>
                  <a:srgbClr val="333333"/>
                </a:solidFill>
                <a:latin typeface="Roboto Condensed" pitchFamily="2" charset="0"/>
              </a:rPr>
              <a:t>- </a:t>
            </a:r>
            <a:r>
              <a:rPr lang="ru-RU" sz="180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немає охорони чи високого паркану довкола школи. Тут діє система автоматичних замків, тож школярі можуть потрапити у приміщення тільки відповідно до розкладу;</a:t>
            </a:r>
          </a:p>
        </p:txBody>
      </p:sp>
      <p:pic>
        <p:nvPicPr>
          <p:cNvPr id="4403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3045884"/>
            <a:ext cx="3571875" cy="29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260351"/>
            <a:ext cx="3379787" cy="266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179389" y="3441701"/>
            <a:ext cx="4897437" cy="454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just" eaLnBrk="0" hangingPunct="0">
              <a:lnSpc>
                <a:spcPct val="120000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ru-RU" sz="18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 сидіти за шкільною партою не обов’язково. Для максимально комфортного проведення часу школярам дозволено сидіти на підлозі чи на килимах, які є у всіх кабінетах молодшої та середньої школи. Також діти можуть ходити у змінному взутті чи бігати лише в шкарпетках;</a:t>
            </a:r>
            <a:endParaRPr lang="ru-RU" sz="1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79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067176" y="260351"/>
            <a:ext cx="4752975" cy="575733"/>
          </a:xfrm>
        </p:spPr>
        <p:txBody>
          <a:bodyPr/>
          <a:lstStyle/>
          <a:p>
            <a:r>
              <a:rPr lang="uk-UA" sz="2000" b="1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Приємні дрібниці фінської школи</a:t>
            </a:r>
            <a:endParaRPr lang="ru-RU" sz="2000" b="1" smtClean="0">
              <a:solidFill>
                <a:srgbClr val="FFC00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27584" y="1052736"/>
            <a:ext cx="7488238" cy="510751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300" dirty="0" smtClean="0">
                <a:solidFill>
                  <a:srgbClr val="333333"/>
                </a:solidFill>
                <a:latin typeface="Roboto Condensed" pitchFamily="2" charset="0"/>
              </a:rPr>
              <a:t>-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приходити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піжамі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/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 у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Фінляндії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вчителі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практикують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викликання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«до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дошки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».  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час уроку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виконують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вчитель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помічники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контролюють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допомагають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школярам. До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зошитах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олівцем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стирати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написане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сотню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/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 уроки на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свіжому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повітрі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невід’ємною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складовою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фінської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 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перерви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вчителі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виводять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свіже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/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- а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фінські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практично не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отримують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домашніх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 Батькам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замість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вдома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рекомендують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зводити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у музей, галерею, на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пікнік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басейн</a:t>
            </a:r>
            <a:r>
              <a:rPr lang="ru-RU" sz="19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endParaRPr lang="ru-RU" sz="19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</a:pPr>
            <a:endParaRPr lang="ru-RU" sz="1300" dirty="0" smtClean="0"/>
          </a:p>
        </p:txBody>
      </p:sp>
    </p:spTree>
    <p:extLst>
      <p:ext uri="{BB962C8B-B14F-4D97-AF65-F5344CB8AC3E}">
        <p14:creationId xmlns:p14="http://schemas.microsoft.com/office/powerpoint/2010/main" val="19436319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31914" y="105834"/>
            <a:ext cx="4752975" cy="575733"/>
          </a:xfrm>
        </p:spPr>
        <p:txBody>
          <a:bodyPr/>
          <a:lstStyle/>
          <a:p>
            <a:r>
              <a:rPr lang="uk-UA" sz="2000" b="1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Приємні дрібниці фінської школи</a:t>
            </a:r>
            <a:endParaRPr lang="ru-RU" sz="2000" b="1" smtClean="0">
              <a:solidFill>
                <a:srgbClr val="FFC00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46083" name="Объект 2"/>
          <p:cNvSpPr txBox="1">
            <a:spLocks noGrp="1"/>
          </p:cNvSpPr>
          <p:nvPr>
            <p:ph idx="4294967295"/>
          </p:nvPr>
        </p:nvSpPr>
        <p:spPr>
          <a:xfrm>
            <a:off x="1403350" y="762000"/>
            <a:ext cx="7488238" cy="5107517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r>
              <a:rPr lang="ru-RU" smtClean="0">
                <a:solidFill>
                  <a:srgbClr val="333333"/>
                </a:solidFill>
                <a:latin typeface="Roboto Condensed" pitchFamily="2" charset="0"/>
              </a:rPr>
              <a:t>-</a:t>
            </a:r>
            <a:endParaRPr lang="ru-RU" smtClean="0"/>
          </a:p>
        </p:txBody>
      </p:sp>
      <p:sp>
        <p:nvSpPr>
          <p:cNvPr id="46084" name="Прямоугольник 3"/>
          <p:cNvSpPr>
            <a:spLocks noChangeArrowheads="1"/>
          </p:cNvSpPr>
          <p:nvPr/>
        </p:nvSpPr>
        <p:spPr bwMode="auto">
          <a:xfrm>
            <a:off x="539552" y="726018"/>
            <a:ext cx="431978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57175" indent="-257175">
              <a:buFont typeface="Arial" pitchFamily="34" charset="0"/>
              <a:buChar char="•"/>
            </a:pPr>
            <a:r>
              <a:rPr lang="uk-UA" dirty="0"/>
              <a:t>На освіту  не впливає політика.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dirty="0"/>
              <a:t>Школа має повну автономію як у створенні навчально-виховних програм, так і у фінансово-господарській діяльності.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dirty="0"/>
              <a:t>Є чітка межа між особистим життям та роботою</a:t>
            </a:r>
          </a:p>
        </p:txBody>
      </p:sp>
      <p:sp>
        <p:nvSpPr>
          <p:cNvPr id="46085" name="Прямоугольник 4"/>
          <p:cNvSpPr>
            <a:spLocks noChangeArrowheads="1"/>
          </p:cNvSpPr>
          <p:nvPr/>
        </p:nvSpPr>
        <p:spPr bwMode="auto">
          <a:xfrm>
            <a:off x="5076825" y="3909484"/>
            <a:ext cx="36718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57175" indent="-257175">
              <a:buFont typeface="Arial" pitchFamily="34" charset="0"/>
              <a:buChar char="•"/>
            </a:pPr>
            <a:r>
              <a:rPr lang="uk-UA" dirty="0"/>
              <a:t>Середа – єдиний день для нарад у всіх школах Відсутнє поняття	 «обдаровані діти».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dirty="0"/>
              <a:t>Дитина повинна якомога довше бути дитиною.</a:t>
            </a:r>
          </a:p>
          <a:p>
            <a:pPr marL="257175" indent="-257175">
              <a:buFont typeface="Arial" pitchFamily="34" charset="0"/>
              <a:buChar char="•"/>
            </a:pPr>
            <a:r>
              <a:rPr lang="uk-UA" dirty="0"/>
              <a:t>Під час уроку можна сидіти, стояти, ходити навіть лежати на підлозі чи диванчиках.</a:t>
            </a:r>
          </a:p>
        </p:txBody>
      </p:sp>
      <p:pic>
        <p:nvPicPr>
          <p:cNvPr id="4608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692151"/>
            <a:ext cx="37766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206751"/>
            <a:ext cx="4608512" cy="345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5526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 txBox="1">
            <a:spLocks noGrp="1"/>
          </p:cNvSpPr>
          <p:nvPr>
            <p:ph type="title"/>
          </p:nvPr>
        </p:nvSpPr>
        <p:spPr>
          <a:xfrm>
            <a:off x="1531938" y="285751"/>
            <a:ext cx="6388100" cy="797983"/>
          </a:xfrm>
        </p:spPr>
        <p:txBody>
          <a:bodyPr/>
          <a:lstStyle/>
          <a:p>
            <a:pPr algn="ctr"/>
            <a:r>
              <a:rPr lang="uk-UA" sz="2800" b="1" smtClean="0">
                <a:solidFill>
                  <a:srgbClr val="C00000"/>
                </a:solidFill>
                <a:latin typeface="Book Antiqua" pitchFamily="18" charset="0"/>
                <a:cs typeface="Arial" pitchFamily="34" charset="0"/>
              </a:rPr>
              <a:t>Організація навчального процесу</a:t>
            </a:r>
            <a:endParaRPr lang="ru-RU" sz="2800" b="1" smtClean="0">
              <a:solidFill>
                <a:srgbClr val="C0000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4" name="Блок-схема: процесс 3">
            <a:extLst>
              <a:ext uri="{FF2B5EF4-FFF2-40B4-BE49-F238E27FC236}"/>
            </a:extLst>
          </p:cNvPr>
          <p:cNvSpPr/>
          <p:nvPr/>
        </p:nvSpPr>
        <p:spPr>
          <a:xfrm>
            <a:off x="798514" y="1894417"/>
            <a:ext cx="3424237" cy="202988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НАВЧАЛЬНИЙ РІК: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Серпень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Травень</a:t>
            </a:r>
          </a:p>
          <a:p>
            <a:pPr algn="ctr">
              <a:defRPr/>
            </a:pPr>
            <a:endParaRPr lang="ru-RU" sz="1800" b="1" dirty="0"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5" name="Блок-схема: процесс 4">
            <a:extLst>
              <a:ext uri="{FF2B5EF4-FFF2-40B4-BE49-F238E27FC236}"/>
            </a:extLst>
          </p:cNvPr>
          <p:cNvSpPr/>
          <p:nvPr/>
        </p:nvSpPr>
        <p:spPr>
          <a:xfrm>
            <a:off x="5067300" y="1894417"/>
            <a:ext cx="3422650" cy="202988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КАНІКУЛИ: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Осінні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Різдвяні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Лижні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Великодні</a:t>
            </a:r>
            <a:endParaRPr lang="ru-RU" sz="1800" b="1" dirty="0"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6" name="Блок-схема: процесс 5">
            <a:extLst>
              <a:ext uri="{FF2B5EF4-FFF2-40B4-BE49-F238E27FC236}"/>
            </a:extLst>
          </p:cNvPr>
          <p:cNvSpPr/>
          <p:nvPr/>
        </p:nvSpPr>
        <p:spPr>
          <a:xfrm>
            <a:off x="5067300" y="4159251"/>
            <a:ext cx="3422650" cy="202776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uk-UA" sz="1500" b="1" dirty="0">
                <a:cs typeface="Arial" panose="020B0604020202020204" pitchFamily="34" charset="0"/>
                <a:sym typeface="Arial" charset="0"/>
              </a:rPr>
              <a:t>НАВЧАННЯ: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500" b="1" dirty="0">
                <a:cs typeface="Arial" panose="020B0604020202020204" pitchFamily="34" charset="0"/>
                <a:sym typeface="Arial" charset="0"/>
              </a:rPr>
              <a:t>З 8:00 до 16:30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500" b="1" dirty="0" err="1">
                <a:cs typeface="Arial" panose="020B0604020202020204" pitchFamily="34" charset="0"/>
                <a:sym typeface="Arial" charset="0"/>
              </a:rPr>
              <a:t>Уроки</a:t>
            </a:r>
            <a:r>
              <a:rPr lang="uk-UA" sz="1500" b="1" dirty="0">
                <a:cs typeface="Arial" panose="020B0604020202020204" pitchFamily="34" charset="0"/>
                <a:sym typeface="Arial" charset="0"/>
              </a:rPr>
              <a:t> по 75 та 90 хвилин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500" b="1" dirty="0">
                <a:cs typeface="Arial" panose="020B0604020202020204" pitchFamily="34" charset="0"/>
                <a:sym typeface="Arial" charset="0"/>
              </a:rPr>
              <a:t>П</a:t>
            </a:r>
            <a:r>
              <a:rPr lang="en-US" sz="1500" b="1" dirty="0">
                <a:cs typeface="Arial" panose="020B0604020202020204" pitchFamily="34" charset="0"/>
                <a:sym typeface="Arial" charset="0"/>
              </a:rPr>
              <a:t>”</a:t>
            </a:r>
            <a:r>
              <a:rPr lang="uk-UA" sz="1500" b="1" dirty="0" err="1">
                <a:cs typeface="Arial" panose="020B0604020202020204" pitchFamily="34" charset="0"/>
                <a:sym typeface="Arial" charset="0"/>
              </a:rPr>
              <a:t>ятиденка</a:t>
            </a:r>
            <a:endParaRPr lang="uk-UA" sz="1500" b="1" dirty="0">
              <a:cs typeface="Arial" panose="020B0604020202020204" pitchFamily="34" charset="0"/>
              <a:sym typeface="Arial" charset="0"/>
            </a:endParaRP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500" b="1" dirty="0">
                <a:cs typeface="Arial" panose="020B0604020202020204" pitchFamily="34" charset="0"/>
                <a:sym typeface="Arial" charset="0"/>
              </a:rPr>
              <a:t>Тільки денна зміна</a:t>
            </a:r>
            <a:endParaRPr lang="ru-RU" sz="1500" b="1" dirty="0">
              <a:cs typeface="Arial" panose="020B0604020202020204" pitchFamily="34" charset="0"/>
              <a:sym typeface="Arial" charset="0"/>
            </a:endParaRPr>
          </a:p>
        </p:txBody>
      </p:sp>
      <p:sp>
        <p:nvSpPr>
          <p:cNvPr id="9" name="Блок-схема: процесс 8">
            <a:extLst>
              <a:ext uri="{FF2B5EF4-FFF2-40B4-BE49-F238E27FC236}"/>
            </a:extLst>
          </p:cNvPr>
          <p:cNvSpPr/>
          <p:nvPr/>
        </p:nvSpPr>
        <p:spPr>
          <a:xfrm>
            <a:off x="798514" y="4159251"/>
            <a:ext cx="3424237" cy="202776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СЕМЕСТР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Відсутнє поняття «семестр»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1800" b="1" dirty="0">
                <a:cs typeface="Arial" panose="020B0604020202020204" pitchFamily="34" charset="0"/>
                <a:sym typeface="Arial" charset="0"/>
              </a:rPr>
              <a:t>1 період = 7 тижнів</a:t>
            </a:r>
            <a:endParaRPr lang="ru-RU" sz="1800" b="1" dirty="0">
              <a:cs typeface="Arial" panose="020B0604020202020204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198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31914" y="105834"/>
            <a:ext cx="4752975" cy="575733"/>
          </a:xfrm>
        </p:spPr>
        <p:txBody>
          <a:bodyPr/>
          <a:lstStyle/>
          <a:p>
            <a:r>
              <a:rPr lang="uk-UA" sz="2000" b="1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Предмети фінської школи</a:t>
            </a:r>
            <a:endParaRPr lang="ru-RU" sz="2000" b="1" smtClean="0">
              <a:solidFill>
                <a:srgbClr val="FFC00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48131" name="Объект 2"/>
          <p:cNvSpPr txBox="1">
            <a:spLocks noGrp="1"/>
          </p:cNvSpPr>
          <p:nvPr>
            <p:ph idx="4294967295"/>
          </p:nvPr>
        </p:nvSpPr>
        <p:spPr>
          <a:xfrm>
            <a:off x="755650" y="781051"/>
            <a:ext cx="7488238" cy="5107516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r>
              <a:rPr lang="ru-RU" smtClean="0">
                <a:solidFill>
                  <a:srgbClr val="333333"/>
                </a:solidFill>
                <a:latin typeface="Roboto Condensed" pitchFamily="2" charset="0"/>
              </a:rPr>
              <a:t>-</a:t>
            </a:r>
            <a:endParaRPr lang="ru-RU" smtClean="0"/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1476376" y="836084"/>
            <a:ext cx="7212013" cy="297773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Усі предмети важливі (математика не важливіша за</a:t>
            </a:r>
          </a:p>
          <a:p>
            <a:pPr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мистецтво).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Найбільше навантаження годин у вчителів мистецтва та фізичної культури.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Відсутній предмет «Захист вітчизни», кожна школа має добре обладнане бомбосховище.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Література - є список обов’язкових творів + учитель сам обирає.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Інформатика лише як додатковий курс у 7-9 класах</a:t>
            </a:r>
          </a:p>
        </p:txBody>
      </p:sp>
    </p:spTree>
    <p:extLst>
      <p:ext uri="{BB962C8B-B14F-4D97-AF65-F5344CB8AC3E}">
        <p14:creationId xmlns:p14="http://schemas.microsoft.com/office/powerpoint/2010/main" val="932183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081" y="517322"/>
            <a:ext cx="842493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dirty="0" smtClean="0">
                <a:latin typeface="Georgia" pitchFamily="18" charset="0"/>
              </a:rPr>
              <a:t>Наріжний </a:t>
            </a:r>
            <a:r>
              <a:rPr lang="uk-UA" dirty="0">
                <a:latin typeface="Georgia" pitchFamily="18" charset="0"/>
              </a:rPr>
              <a:t>камінь фінської системи освіти – вчительство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r>
              <a:rPr lang="uk-UA" dirty="0">
                <a:latin typeface="Georgia" pitchFamily="18" charset="0"/>
              </a:rPr>
              <a:t>Із нього й розпочиналася реформа в 1970-х роках. Тоді держава відкликала всі ліцензії вишів, які готували вчителів, і повністю реформувала цю сферу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dirty="0" smtClean="0">
                <a:latin typeface="Georgia" pitchFamily="18" charset="0"/>
              </a:rPr>
              <a:t>Зараз </a:t>
            </a:r>
            <a:r>
              <a:rPr lang="uk-UA" dirty="0">
                <a:latin typeface="Georgia" pitchFamily="18" charset="0"/>
              </a:rPr>
              <a:t>в країні працює 11 педагогічних вишів, і вони рівномірно розподілені по всій території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latin typeface="Georgia" pitchFamily="18" charset="0"/>
              </a:rPr>
              <a:t>Будь-який майбутній педагог, включаючи вчителів початкових класів, – дослідник зі ступенем магістра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latin typeface="Georgia" pitchFamily="18" charset="0"/>
              </a:rPr>
              <a:t>Уся педагогіка фінів побудована на теорії соціального конструктивізму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latin typeface="Georgia" pitchFamily="18" charset="0"/>
              </a:rPr>
              <a:t>"В основі цієї теорії – </a:t>
            </a:r>
            <a:r>
              <a:rPr lang="uk-UA" dirty="0" smtClean="0">
                <a:latin typeface="Georgia" pitchFamily="18" charset="0"/>
              </a:rPr>
              <a:t>феномен.</a:t>
            </a:r>
          </a:p>
          <a:p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	</a:t>
            </a:r>
            <a:r>
              <a:rPr lang="uk-UA" sz="16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Наприклад</a:t>
            </a:r>
            <a:r>
              <a:rPr lang="uk-UA" sz="16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учень запізнився до класу – ось це є і феномен, тобто якась подія.</a:t>
            </a:r>
          </a:p>
          <a:p>
            <a:r>
              <a:rPr lang="uk-UA" sz="16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	Щоб </a:t>
            </a:r>
            <a:r>
              <a:rPr lang="uk-UA" sz="16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напрацювати правильну педагогічну тактику, потрібно проаналізувати ситуацію. Причин може бути дуже багато. Можливо, це форма бунту, а може, учень або учениця погано почувається, а може – автобус зламався.</a:t>
            </a:r>
          </a:p>
          <a:p>
            <a:r>
              <a:rPr lang="uk-UA" sz="16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	Ідея </a:t>
            </a:r>
            <a:r>
              <a:rPr lang="uk-UA" sz="16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 тому, що не можна підходити руба до будь-якої педагогічної ситуації, використовувати шаблон. Учителі – не роботи. І </a:t>
            </a:r>
            <a:r>
              <a:rPr lang="uk-UA" sz="16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кожна </a:t>
            </a:r>
            <a:r>
              <a:rPr lang="uk-UA" sz="16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дитина теж унікальна, у кожної своя мотивація, свої причини</a:t>
            </a:r>
            <a:r>
              <a:rPr lang="uk-UA" sz="16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".</a:t>
            </a:r>
            <a:endParaRPr lang="uk-UA" sz="1600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latin typeface="Georgia" pitchFamily="18" charset="0"/>
              </a:rPr>
              <a:t>Конкурс на вступ до фінських педагогічних вузів, у середньому, 10 осіб на одне місце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latin typeface="Georgia" pitchFamily="18" charset="0"/>
              </a:rPr>
              <a:t>Учительська зарплата – на рівні середньої зарплати в країні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uk-UA" dirty="0">
                <a:latin typeface="Georgia" pitchFamily="18" charset="0"/>
              </a:rPr>
              <a:t>Педагог у Фінляндії має високий статус та користується цілковитою довірою суспільства – їм вірять, як своїм стоматологам.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147990"/>
            <a:ext cx="7173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b="1" dirty="0">
                <a:solidFill>
                  <a:srgbClr val="FFC000"/>
                </a:solidFill>
                <a:latin typeface="Bookman Old Style" pitchFamily="18" charset="0"/>
              </a:rPr>
              <a:t>"УЧИТЕЛІ – НЕ РОБОТИ"</a:t>
            </a:r>
            <a:endParaRPr lang="uk-UA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14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47990"/>
            <a:ext cx="7173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b="1" dirty="0">
                <a:solidFill>
                  <a:srgbClr val="FFC000"/>
                </a:solidFill>
                <a:latin typeface="Bookman Old Style" pitchFamily="18" charset="0"/>
              </a:rPr>
              <a:t>"УЧИТЕЛІ – НЕ РОБОТИ"</a:t>
            </a:r>
            <a:endParaRPr lang="uk-UA" b="1" dirty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2122" y="525497"/>
            <a:ext cx="81803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Georgia" pitchFamily="18" charset="0"/>
              </a:rPr>
              <a:t>Існує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державний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стандарт 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dirty="0" err="1" smtClean="0">
                <a:latin typeface="Georgia" pitchFamily="18" charset="0"/>
              </a:rPr>
              <a:t>який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описує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очікування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суспільства</a:t>
            </a:r>
            <a:r>
              <a:rPr lang="ru-RU" dirty="0">
                <a:latin typeface="Georgia" pitchFamily="18" charset="0"/>
              </a:rPr>
              <a:t> – </a:t>
            </a:r>
            <a:r>
              <a:rPr lang="ru-RU" dirty="0" err="1">
                <a:latin typeface="Georgia" pitchFamily="18" charset="0"/>
              </a:rPr>
              <a:t>якими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мають</a:t>
            </a:r>
            <a:r>
              <a:rPr lang="ru-RU" dirty="0">
                <a:latin typeface="Georgia" pitchFamily="18" charset="0"/>
              </a:rPr>
              <a:t> бути </a:t>
            </a:r>
            <a:r>
              <a:rPr lang="ru-RU" dirty="0" err="1">
                <a:latin typeface="Georgia" pitchFamily="18" charset="0"/>
              </a:rPr>
              <a:t>випускники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що</a:t>
            </a:r>
            <a:r>
              <a:rPr lang="ru-RU" dirty="0">
                <a:latin typeface="Georgia" pitchFamily="18" charset="0"/>
              </a:rPr>
              <a:t> вони </a:t>
            </a:r>
            <a:r>
              <a:rPr lang="ru-RU" dirty="0" err="1">
                <a:latin typeface="Georgia" pitchFamily="18" charset="0"/>
              </a:rPr>
              <a:t>будуть</a:t>
            </a:r>
            <a:r>
              <a:rPr lang="ru-RU" dirty="0">
                <a:latin typeface="Georgia" pitchFamily="18" charset="0"/>
              </a:rPr>
              <a:t> знати, </a:t>
            </a:r>
            <a:r>
              <a:rPr lang="ru-RU" dirty="0" err="1">
                <a:latin typeface="Georgia" pitchFamily="18" charset="0"/>
              </a:rPr>
              <a:t>вміти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якими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компетенціями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володітимуть</a:t>
            </a:r>
            <a:r>
              <a:rPr lang="ru-RU" dirty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490157"/>
            <a:ext cx="7749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ОДИН ДОКУМЕНТ    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Стратегічний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план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школи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І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якось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їм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одного документа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вистачає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на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всіх</a:t>
            </a:r>
            <a:endParaRPr lang="uk-UA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122" y="2377552"/>
            <a:ext cx="85103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>
                <a:solidFill>
                  <a:schemeClr val="accent3">
                    <a:lumMod val="50000"/>
                  </a:schemeClr>
                </a:solidFill>
              </a:rPr>
              <a:t>У ньому педагоги аналізують, як минув рік. Намічають три-чотири зони росту. Пишуть, які потрібні кроки для розвитку, хто відповідає за кожен із кроків, час реалізації. І все</a:t>
            </a:r>
            <a:r>
              <a:rPr lang="uk-UA" i="1" dirty="0" smtClean="0">
                <a:solidFill>
                  <a:schemeClr val="accent3">
                    <a:lumMod val="50000"/>
                  </a:schemeClr>
                </a:solidFill>
              </a:rPr>
              <a:t>".</a:t>
            </a:r>
            <a:endParaRPr lang="uk-UA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uk-UA" i="1" dirty="0">
                <a:solidFill>
                  <a:schemeClr val="accent3">
                    <a:lumMod val="50000"/>
                  </a:schemeClr>
                </a:solidFill>
              </a:rPr>
              <a:t>Порівняно з паперовою роботою в наших школах – дрібниця. Але це дуже важливий документ. Там не сховаєшся за "водою", потрібно чітко визначати проблему.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799" y="4130065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Автономія у фінів стосується також адміністрації шкіл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.</a:t>
            </a:r>
            <a:endParaRPr lang="uk-UA" b="1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uk-UA" dirty="0" smtClean="0">
                <a:latin typeface="Georgia" pitchFamily="18" charset="0"/>
              </a:rPr>
              <a:t>Наприклад</a:t>
            </a:r>
            <a:r>
              <a:rPr lang="uk-UA" dirty="0">
                <a:latin typeface="Georgia" pitchFamily="18" charset="0"/>
              </a:rPr>
              <a:t>, у директора не болить голова через перегорілі лампочки або протікання в туалеті – за всю господарську частину відповідають місцеві органи управління. Як саме, вирішують у кожному регіоні по-своєму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r>
              <a:rPr lang="uk-UA" dirty="0">
                <a:latin typeface="Georgia" pitchFamily="18" charset="0"/>
              </a:rPr>
              <a:t>Як правило, для господарського обслуговування шкіл створюють </a:t>
            </a:r>
            <a:r>
              <a:rPr lang="uk-UA" b="1" i="1" dirty="0">
                <a:latin typeface="Georgia" pitchFamily="18" charset="0"/>
              </a:rPr>
              <a:t>сервісні центри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r>
              <a:rPr lang="uk-UA" dirty="0">
                <a:latin typeface="Georgia" pitchFamily="18" charset="0"/>
              </a:rPr>
              <a:t>Він не повинен ходити до їдальні та перевіряти, чим годують дітей. Головне його завдання – освітня концепція, розвиток школи, підтримка педагогів</a:t>
            </a:r>
            <a:r>
              <a:rPr lang="uk-UA" dirty="0" smtClean="0">
                <a:latin typeface="Georgia" pitchFamily="18" charset="0"/>
              </a:rPr>
              <a:t>.</a:t>
            </a:r>
            <a:endParaRPr lang="uk-UA" dirty="0">
              <a:latin typeface="Georgia" pitchFamily="18" charset="0"/>
            </a:endParaRPr>
          </a:p>
          <a:p>
            <a:r>
              <a:rPr lang="uk-UA" b="1" i="1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Директори фінських шкіл – завжди колишні вчителі.</a:t>
            </a:r>
          </a:p>
        </p:txBody>
      </p:sp>
    </p:spTree>
    <p:extLst>
      <p:ext uri="{BB962C8B-B14F-4D97-AF65-F5344CB8AC3E}">
        <p14:creationId xmlns:p14="http://schemas.microsoft.com/office/powerpoint/2010/main" val="4245862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5701" y="836712"/>
            <a:ext cx="4752975" cy="575733"/>
          </a:xfrm>
        </p:spPr>
        <p:txBody>
          <a:bodyPr/>
          <a:lstStyle/>
          <a:p>
            <a:r>
              <a:rPr lang="uk-UA" sz="2000" b="1" dirty="0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Учителі фінської школи</a:t>
            </a:r>
            <a:endParaRPr lang="ru-RU" sz="2000" b="1" dirty="0" smtClean="0">
              <a:solidFill>
                <a:srgbClr val="FFC00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49155" name="Объект 2"/>
          <p:cNvSpPr txBox="1">
            <a:spLocks noGrp="1"/>
          </p:cNvSpPr>
          <p:nvPr>
            <p:ph idx="4294967295"/>
          </p:nvPr>
        </p:nvSpPr>
        <p:spPr>
          <a:xfrm>
            <a:off x="755650" y="781051"/>
            <a:ext cx="7488238" cy="5107516"/>
          </a:xfr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r>
              <a:rPr lang="ru-RU" smtClean="0">
                <a:solidFill>
                  <a:srgbClr val="333333"/>
                </a:solidFill>
                <a:latin typeface="Roboto Condensed" pitchFamily="2" charset="0"/>
              </a:rPr>
              <a:t>-</a:t>
            </a:r>
            <a:endParaRPr lang="ru-RU" smtClean="0"/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539552" y="1988840"/>
            <a:ext cx="4105275" cy="394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257175" indent="-257175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Щоб стати вчителем необхідно отримати відповідну вищу освіту.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Із 1 року	навчання – педагогічна практика у школах.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Відсутнє поняття «атестація», «категорія».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1 раз на рік складають «індивідуальний план розвитку».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Додаткові уроки, робота </a:t>
            </a:r>
            <a:r>
              <a:rPr lang="uk-UA" sz="2100" dirty="0" err="1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 – додатково оплачуються.  </a:t>
            </a:r>
          </a:p>
        </p:txBody>
      </p:sp>
      <p:sp>
        <p:nvSpPr>
          <p:cNvPr id="6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997765" y="692696"/>
            <a:ext cx="2786062" cy="55033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0" hangingPunct="0">
              <a:buClr>
                <a:srgbClr val="000000"/>
              </a:buClr>
              <a:buFont typeface="Arial" pitchFamily="34" charset="0"/>
              <a:buNone/>
            </a:pPr>
            <a:r>
              <a:rPr lang="uk-UA" sz="2000" b="1" dirty="0">
                <a:solidFill>
                  <a:srgbClr val="FFC000"/>
                </a:solidFill>
                <a:latin typeface="Book Antiqua" pitchFamily="18" charset="0"/>
              </a:rPr>
              <a:t>Директор</a:t>
            </a:r>
            <a:endParaRPr lang="ru-RU" sz="2000" b="1" dirty="0">
              <a:solidFill>
                <a:srgbClr val="FFC000"/>
              </a:solidFill>
              <a:latin typeface="Book Antiqua" pitchFamily="18" charset="0"/>
            </a:endParaRPr>
          </a:p>
        </p:txBody>
      </p:sp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5076056" y="1556792"/>
            <a:ext cx="3711575" cy="33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257175" indent="-257175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r"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Директор – менеджер.</a:t>
            </a:r>
          </a:p>
          <a:p>
            <a:pPr algn="r"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Не виконує контролюючої функції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100" dirty="0"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Магістратура + Педагогіка + курси для директорів (екзамен) + конкурс.</a:t>
            </a:r>
          </a:p>
          <a:p>
            <a:pPr algn="r"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Працює з 7:50 до 15:10 або з 8:50 до 16:10</a:t>
            </a:r>
          </a:p>
          <a:p>
            <a:pPr algn="r" eaLnBrk="1" hangingPunct="1">
              <a:buFont typeface="Arial" pitchFamily="34" charset="0"/>
              <a:buChar char="•"/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Понеділок – секретар працює дистанційно вдома.</a:t>
            </a:r>
          </a:p>
        </p:txBody>
      </p:sp>
    </p:spTree>
    <p:extLst>
      <p:ext uri="{BB962C8B-B14F-4D97-AF65-F5344CB8AC3E}">
        <p14:creationId xmlns:p14="http://schemas.microsoft.com/office/powerpoint/2010/main" val="3179681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246;p27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AD374F43-98F9-402A-9E6F-1429AC8F9C12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29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50179" name="Google Shape;247;p27"/>
          <p:cNvSpPr>
            <a:spLocks noChangeArrowheads="1"/>
          </p:cNvSpPr>
          <p:nvPr/>
        </p:nvSpPr>
        <p:spPr bwMode="auto">
          <a:xfrm>
            <a:off x="1069975" y="812800"/>
            <a:ext cx="374650" cy="499533"/>
          </a:xfrm>
          <a:custGeom>
            <a:avLst/>
            <a:gdLst>
              <a:gd name="T0" fmla="*/ 198550 w 18758"/>
              <a:gd name="T1" fmla="*/ 72206 h 18757"/>
              <a:gd name="T2" fmla="*/ 171726 w 18758"/>
              <a:gd name="T3" fmla="*/ 86347 h 18757"/>
              <a:gd name="T4" fmla="*/ 163418 w 18758"/>
              <a:gd name="T5" fmla="*/ 65374 h 18757"/>
              <a:gd name="T6" fmla="*/ 155628 w 18758"/>
              <a:gd name="T7" fmla="*/ 51712 h 18757"/>
              <a:gd name="T8" fmla="*/ 226831 w 18758"/>
              <a:gd name="T9" fmla="*/ 107819 h 18757"/>
              <a:gd name="T10" fmla="*/ 228789 w 18758"/>
              <a:gd name="T11" fmla="*/ 95136 h 18757"/>
              <a:gd name="T12" fmla="*/ 323420 w 18758"/>
              <a:gd name="T13" fmla="*/ 269288 h 18757"/>
              <a:gd name="T14" fmla="*/ 324398 w 18758"/>
              <a:gd name="T15" fmla="*/ 247337 h 18757"/>
              <a:gd name="T16" fmla="*/ 309279 w 18758"/>
              <a:gd name="T17" fmla="*/ 72685 h 18757"/>
              <a:gd name="T18" fmla="*/ 339038 w 18758"/>
              <a:gd name="T19" fmla="*/ 160011 h 18757"/>
              <a:gd name="T20" fmla="*/ 331229 w 18758"/>
              <a:gd name="T21" fmla="*/ 162448 h 18757"/>
              <a:gd name="T22" fmla="*/ 329771 w 18758"/>
              <a:gd name="T23" fmla="*/ 185857 h 18757"/>
              <a:gd name="T24" fmla="*/ 311716 w 18758"/>
              <a:gd name="T25" fmla="*/ 174632 h 18757"/>
              <a:gd name="T26" fmla="*/ 299033 w 18758"/>
              <a:gd name="T27" fmla="*/ 167821 h 18757"/>
              <a:gd name="T28" fmla="*/ 323919 w 18758"/>
              <a:gd name="T29" fmla="*/ 194146 h 18757"/>
              <a:gd name="T30" fmla="*/ 308780 w 18758"/>
              <a:gd name="T31" fmla="*/ 232196 h 18757"/>
              <a:gd name="T32" fmla="*/ 294160 w 18758"/>
              <a:gd name="T33" fmla="*/ 271725 h 18757"/>
              <a:gd name="T34" fmla="*/ 265379 w 18758"/>
              <a:gd name="T35" fmla="*/ 287324 h 18757"/>
              <a:gd name="T36" fmla="*/ 256111 w 18758"/>
              <a:gd name="T37" fmla="*/ 260979 h 18757"/>
              <a:gd name="T38" fmla="*/ 251218 w 18758"/>
              <a:gd name="T39" fmla="*/ 227323 h 18757"/>
              <a:gd name="T40" fmla="*/ 233183 w 18758"/>
              <a:gd name="T41" fmla="*/ 208308 h 18757"/>
              <a:gd name="T42" fmla="*/ 202944 w 18758"/>
              <a:gd name="T43" fmla="*/ 172195 h 18757"/>
              <a:gd name="T44" fmla="*/ 234161 w 18758"/>
              <a:gd name="T45" fmla="*/ 141475 h 18757"/>
              <a:gd name="T46" fmla="*/ 266837 w 18758"/>
              <a:gd name="T47" fmla="*/ 151222 h 18757"/>
              <a:gd name="T48" fmla="*/ 297575 w 18758"/>
              <a:gd name="T49" fmla="*/ 151222 h 18757"/>
              <a:gd name="T50" fmla="*/ 279999 w 18758"/>
              <a:gd name="T51" fmla="*/ 135623 h 18757"/>
              <a:gd name="T52" fmla="*/ 257090 w 18758"/>
              <a:gd name="T53" fmla="*/ 126834 h 18757"/>
              <a:gd name="T54" fmla="*/ 223416 w 18758"/>
              <a:gd name="T55" fmla="*/ 139997 h 18757"/>
              <a:gd name="T56" fmla="*/ 224894 w 18758"/>
              <a:gd name="T57" fmla="*/ 125376 h 18757"/>
              <a:gd name="T58" fmla="*/ 233183 w 18758"/>
              <a:gd name="T59" fmla="*/ 110735 h 18757"/>
              <a:gd name="T60" fmla="*/ 245865 w 18758"/>
              <a:gd name="T61" fmla="*/ 91720 h 18757"/>
              <a:gd name="T62" fmla="*/ 142446 w 18758"/>
              <a:gd name="T63" fmla="*/ 50734 h 18757"/>
              <a:gd name="T64" fmla="*/ 141467 w 18758"/>
              <a:gd name="T65" fmla="*/ 76100 h 18757"/>
              <a:gd name="T66" fmla="*/ 112687 w 18758"/>
              <a:gd name="T67" fmla="*/ 77559 h 18757"/>
              <a:gd name="T68" fmla="*/ 87321 w 18758"/>
              <a:gd name="T69" fmla="*/ 88305 h 18757"/>
              <a:gd name="T70" fmla="*/ 116601 w 18758"/>
              <a:gd name="T71" fmla="*/ 90242 h 18757"/>
              <a:gd name="T72" fmla="*/ 137573 w 18758"/>
              <a:gd name="T73" fmla="*/ 99030 h 18757"/>
              <a:gd name="T74" fmla="*/ 111728 w 18758"/>
              <a:gd name="T75" fmla="*/ 123419 h 18757"/>
              <a:gd name="T76" fmla="*/ 56603 w 18758"/>
              <a:gd name="T77" fmla="*/ 156096 h 18757"/>
              <a:gd name="T78" fmla="*/ 52209 w 18758"/>
              <a:gd name="T79" fmla="*/ 178546 h 18757"/>
              <a:gd name="T80" fmla="*/ 89758 w 18758"/>
              <a:gd name="T81" fmla="*/ 194645 h 18757"/>
              <a:gd name="T82" fmla="*/ 129284 w 18758"/>
              <a:gd name="T83" fmla="*/ 212202 h 18757"/>
              <a:gd name="T84" fmla="*/ 158544 w 18758"/>
              <a:gd name="T85" fmla="*/ 226843 h 18757"/>
              <a:gd name="T86" fmla="*/ 156107 w 18758"/>
              <a:gd name="T87" fmla="*/ 253189 h 18757"/>
              <a:gd name="T88" fmla="*/ 126847 w 18758"/>
              <a:gd name="T89" fmla="*/ 294655 h 18757"/>
              <a:gd name="T90" fmla="*/ 118059 w 18758"/>
              <a:gd name="T91" fmla="*/ 323916 h 18757"/>
              <a:gd name="T92" fmla="*/ 101961 w 18758"/>
              <a:gd name="T93" fmla="*/ 309276 h 18757"/>
              <a:gd name="T94" fmla="*/ 89758 w 18758"/>
              <a:gd name="T95" fmla="*/ 258062 h 18757"/>
              <a:gd name="T96" fmla="*/ 73180 w 18758"/>
              <a:gd name="T97" fmla="*/ 221470 h 18757"/>
              <a:gd name="T98" fmla="*/ 63913 w 18758"/>
              <a:gd name="T99" fmla="*/ 199519 h 18757"/>
              <a:gd name="T100" fmla="*/ 23907 w 18758"/>
              <a:gd name="T101" fmla="*/ 149265 h 18757"/>
              <a:gd name="T102" fmla="*/ 85863 w 18758"/>
              <a:gd name="T103" fmla="*/ 65854 h 18757"/>
              <a:gd name="T104" fmla="*/ 118539 w 18758"/>
              <a:gd name="T105" fmla="*/ 57085 h 18757"/>
              <a:gd name="T106" fmla="*/ 106355 w 18758"/>
              <a:gd name="T107" fmla="*/ 18536 h 18757"/>
              <a:gd name="T108" fmla="*/ 18555 w 18758"/>
              <a:gd name="T109" fmla="*/ 106341 h 18757"/>
              <a:gd name="T110" fmla="*/ 5872 w 18758"/>
              <a:gd name="T111" fmla="*/ 234154 h 18757"/>
              <a:gd name="T112" fmla="*/ 75138 w 18758"/>
              <a:gd name="T113" fmla="*/ 337079 h 18757"/>
              <a:gd name="T114" fmla="*/ 197092 w 18758"/>
              <a:gd name="T115" fmla="*/ 374171 h 18757"/>
              <a:gd name="T116" fmla="*/ 313174 w 18758"/>
              <a:gd name="T117" fmla="*/ 325874 h 18757"/>
              <a:gd name="T118" fmla="*/ 372193 w 18758"/>
              <a:gd name="T119" fmla="*/ 215618 h 18757"/>
              <a:gd name="T120" fmla="*/ 347327 w 18758"/>
              <a:gd name="T121" fmla="*/ 90242 h 18757"/>
              <a:gd name="T122" fmla="*/ 251717 w 18758"/>
              <a:gd name="T123" fmla="*/ 11705 h 187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758"/>
              <a:gd name="T187" fmla="*/ 0 h 18757"/>
              <a:gd name="T188" fmla="*/ 18758 w 18758"/>
              <a:gd name="T189" fmla="*/ 18757 h 187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lnTo>
                  <a:pt x="10039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cxnSp>
        <p:nvCxnSpPr>
          <p:cNvPr id="50180" name="Google Shape;248;p27"/>
          <p:cNvCxnSpPr>
            <a:cxnSpLocks noChangeShapeType="1"/>
          </p:cNvCxnSpPr>
          <p:nvPr/>
        </p:nvCxnSpPr>
        <p:spPr bwMode="auto">
          <a:xfrm>
            <a:off x="2305050" y="27770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1" name="Google Shape;249;p27"/>
          <p:cNvCxnSpPr>
            <a:cxnSpLocks noChangeShapeType="1"/>
          </p:cNvCxnSpPr>
          <p:nvPr/>
        </p:nvCxnSpPr>
        <p:spPr bwMode="auto">
          <a:xfrm rot="10800000" flipV="1">
            <a:off x="3786188" y="4000500"/>
            <a:ext cx="285750" cy="95251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2" name="Google Shape;250;p27"/>
          <p:cNvCxnSpPr>
            <a:cxnSpLocks noChangeShapeType="1"/>
          </p:cNvCxnSpPr>
          <p:nvPr/>
        </p:nvCxnSpPr>
        <p:spPr bwMode="auto">
          <a:xfrm>
            <a:off x="4792663" y="2552700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3" name="Google Shape;251;p27"/>
          <p:cNvCxnSpPr>
            <a:cxnSpLocks noChangeShapeType="1"/>
          </p:cNvCxnSpPr>
          <p:nvPr/>
        </p:nvCxnSpPr>
        <p:spPr bwMode="auto">
          <a:xfrm>
            <a:off x="5448300" y="5147734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4" name="Google Shape;252;p27"/>
          <p:cNvCxnSpPr>
            <a:cxnSpLocks noChangeShapeType="1"/>
          </p:cNvCxnSpPr>
          <p:nvPr/>
        </p:nvCxnSpPr>
        <p:spPr bwMode="auto">
          <a:xfrm>
            <a:off x="7340600" y="3124201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5" name="Google Shape;253;p27"/>
          <p:cNvCxnSpPr>
            <a:cxnSpLocks noChangeShapeType="1"/>
          </p:cNvCxnSpPr>
          <p:nvPr/>
        </p:nvCxnSpPr>
        <p:spPr bwMode="auto">
          <a:xfrm>
            <a:off x="8034338" y="52789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6" name="Google Shape;253;p27"/>
          <p:cNvCxnSpPr>
            <a:cxnSpLocks noChangeShapeType="1"/>
          </p:cNvCxnSpPr>
          <p:nvPr/>
        </p:nvCxnSpPr>
        <p:spPr bwMode="auto">
          <a:xfrm rot="10800000" flipV="1">
            <a:off x="2357438" y="6191251"/>
            <a:ext cx="285750" cy="285749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2171700" y="1841500"/>
            <a:ext cx="6553200" cy="85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ru-RU" sz="2400" b="1" kern="0" dirty="0">
              <a:solidFill>
                <a:srgbClr val="FFC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824414" y="165100"/>
            <a:ext cx="3811587" cy="831851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0" hangingPunct="0">
              <a:buClr>
                <a:srgbClr val="000000"/>
              </a:buClr>
              <a:buFont typeface="Arial" pitchFamily="34" charset="0"/>
              <a:buNone/>
            </a:pPr>
            <a:r>
              <a:rPr lang="uk-UA" sz="3200" b="1">
                <a:solidFill>
                  <a:srgbClr val="FFC000"/>
                </a:solidFill>
                <a:latin typeface="Book Antiqua" pitchFamily="18" charset="0"/>
              </a:rPr>
              <a:t>ІКТ</a:t>
            </a:r>
            <a:endParaRPr lang="ru-RU" sz="3200" b="1">
              <a:solidFill>
                <a:srgbClr val="FFC000"/>
              </a:solidFill>
              <a:latin typeface="Book Antiqua" pitchFamily="18" charset="0"/>
            </a:endParaRPr>
          </a:p>
        </p:txBody>
      </p:sp>
      <p:sp>
        <p:nvSpPr>
          <p:cNvPr id="18" name="TextBox 17">
            <a:extLst>
              <a:ext uri="{FF2B5EF4-FFF2-40B4-BE49-F238E27FC236}"/>
            </a:extLst>
          </p:cNvPr>
          <p:cNvSpPr txBox="1"/>
          <p:nvPr/>
        </p:nvSpPr>
        <p:spPr>
          <a:xfrm>
            <a:off x="1874839" y="165100"/>
            <a:ext cx="2949575" cy="265457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uk-UA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Інтернет-сервіси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Kahoot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Prezi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G Suit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Office 365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Едина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програма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Wilma</a:t>
            </a:r>
            <a:endParaRPr lang="uk-UA" sz="2100" dirty="0"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algn="ctr">
              <a:defRPr/>
            </a:pPr>
            <a:endParaRPr lang="uk-UA" sz="2100" dirty="0">
              <a:sym typeface="Arial" charset="0"/>
            </a:endParaRPr>
          </a:p>
        </p:txBody>
      </p:sp>
      <p:sp>
        <p:nvSpPr>
          <p:cNvPr id="19" name="TextBox 18">
            <a:extLst>
              <a:ext uri="{FF2B5EF4-FFF2-40B4-BE49-F238E27FC236}"/>
            </a:extLst>
          </p:cNvPr>
          <p:cNvSpPr txBox="1"/>
          <p:nvPr/>
        </p:nvSpPr>
        <p:spPr>
          <a:xfrm>
            <a:off x="5580064" y="3807885"/>
            <a:ext cx="2949575" cy="200824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ru-RU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Обладнання</a:t>
            </a:r>
            <a:endParaRPr lang="uk-UA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Планшети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Документосканер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Інтерактивні дошки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  <a:sym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ПК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3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D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принтери</a:t>
            </a:r>
          </a:p>
        </p:txBody>
      </p:sp>
      <p:pic>
        <p:nvPicPr>
          <p:cNvPr id="50191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4" y="3270252"/>
            <a:ext cx="3608387" cy="327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96952"/>
            <a:ext cx="3562350" cy="26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843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До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чого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всi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звикли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?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          </a:t>
            </a:r>
            <a:r>
              <a:rPr lang="ru-RU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Мiфи</a:t>
            </a:r>
            <a:r>
              <a:rPr lang="ru-RU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про </a:t>
            </a:r>
            <a:r>
              <a:rPr lang="ru-RU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якiсну</a:t>
            </a:r>
            <a:r>
              <a:rPr lang="ru-RU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школу</a:t>
            </a:r>
            <a:endParaRPr lang="uk-UA" sz="4000" b="1" i="1" dirty="0">
              <a:solidFill>
                <a:schemeClr val="accent1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6419056" cy="1180727"/>
          </a:xfrm>
        </p:spPr>
        <p:txBody>
          <a:bodyPr>
            <a:normAutofit/>
          </a:bodyPr>
          <a:lstStyle/>
          <a:p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Усі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звикли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що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якість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освіти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вимірюється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виключно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балами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ЗНО (НМТ),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участю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учнів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в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олімпіадах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тощо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411760" y="3306463"/>
            <a:ext cx="618442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Освітнє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середовище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–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це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"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євроремонт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" і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нові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меблі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у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школі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6972" r="17217"/>
          <a:stretch/>
        </p:blipFill>
        <p:spPr bwMode="auto">
          <a:xfrm>
            <a:off x="7135091" y="1340768"/>
            <a:ext cx="1496292" cy="196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51442" y="4941168"/>
            <a:ext cx="4752528" cy="835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Жорстка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дисципліна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запорука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успішності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учнів</a:t>
            </a:r>
            <a:endParaRPr lang="ru-RU" sz="2000" b="1" i="1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" name="Picture 7" descr="человечки для презентации powerpoint картинки: 2 тыс изображений найдено в 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8202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628" y="4066520"/>
            <a:ext cx="2066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62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822325" y="285752"/>
            <a:ext cx="7543800" cy="8318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0" hangingPunct="0">
              <a:buClr>
                <a:srgbClr val="000000"/>
              </a:buClr>
              <a:buFont typeface="Arial" pitchFamily="34" charset="0"/>
              <a:buNone/>
            </a:pPr>
            <a:r>
              <a:rPr lang="uk-UA" sz="2000" b="1">
                <a:solidFill>
                  <a:srgbClr val="FFC000"/>
                </a:solidFill>
                <a:latin typeface="Book Antiqua" pitchFamily="18" charset="0"/>
              </a:rPr>
              <a:t>Особливості. Робота з проблемними учнями</a:t>
            </a:r>
            <a:endParaRPr lang="ru-RU" sz="2000" b="1">
              <a:solidFill>
                <a:srgbClr val="FFC000"/>
              </a:solidFill>
              <a:latin typeface="Book Antiqua" pitchFamily="18" charset="0"/>
            </a:endParaRPr>
          </a:p>
        </p:txBody>
      </p: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1289050" y="742951"/>
            <a:ext cx="7543800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257175" indent="-257175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uk-UA" sz="2100">
                <a:latin typeface="Times New Roman" pitchFamily="18" charset="0"/>
                <a:cs typeface="Times New Roman" pitchFamily="18" charset="0"/>
              </a:rPr>
              <a:t>Є індивідуальна підтримка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100">
                <a:latin typeface="Times New Roman" pitchFamily="18" charset="0"/>
                <a:cs typeface="Times New Roman" pitchFamily="18" charset="0"/>
              </a:rPr>
              <a:t>Співробітництво з вчителями початкової школи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100">
                <a:latin typeface="Times New Roman" pitchFamily="18" charset="0"/>
                <a:cs typeface="Times New Roman" pitchFamily="18" charset="0"/>
              </a:rPr>
              <a:t>Є загальна підтримка – якщо хворів, то додатково може звернутись до вчителя.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100">
                <a:latin typeface="Times New Roman" pitchFamily="18" charset="0"/>
                <a:cs typeface="Times New Roman" pitchFamily="18" charset="0"/>
              </a:rPr>
              <a:t>Якщо не допомогла загальна підтримка – план інтенсивної підтримки (складає школа).</a:t>
            </a:r>
          </a:p>
        </p:txBody>
      </p:sp>
      <p:pic>
        <p:nvPicPr>
          <p:cNvPr id="5120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4" y="3086101"/>
            <a:ext cx="3502025" cy="35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96952"/>
            <a:ext cx="3625850" cy="328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421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924300" y="165101"/>
            <a:ext cx="5018088" cy="4550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None/>
            </a:pPr>
            <a:r>
              <a:rPr lang="uk-UA" sz="1900" b="1">
                <a:solidFill>
                  <a:srgbClr val="FFC000"/>
                </a:solidFill>
                <a:latin typeface="Book Antiqua" pitchFamily="18" charset="0"/>
              </a:rPr>
              <a:t>Особливості</a:t>
            </a:r>
            <a:endParaRPr lang="ru-RU" sz="1900" b="1">
              <a:solidFill>
                <a:srgbClr val="FFC000"/>
              </a:solidFill>
              <a:latin typeface="Book Antiqua" pitchFamily="18" charset="0"/>
            </a:endParaRPr>
          </a:p>
        </p:txBody>
      </p:sp>
      <p:sp>
        <p:nvSpPr>
          <p:cNvPr id="52227" name="TextBox 7"/>
          <p:cNvSpPr txBox="1">
            <a:spLocks noChangeArrowheads="1"/>
          </p:cNvSpPr>
          <p:nvPr/>
        </p:nvSpPr>
        <p:spPr bwMode="auto">
          <a:xfrm>
            <a:off x="1042988" y="609600"/>
            <a:ext cx="7993062" cy="222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257175" indent="-257175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За три роки навчання 72 предмети = 49 обов’язкових + 23 додаткових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Учні самостійно складають свій розклад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Відсутнє поняття «клас, класний керівник»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uk-UA" sz="2000">
                <a:latin typeface="Times New Roman" pitchFamily="18" charset="0"/>
                <a:cs typeface="Times New Roman" pitchFamily="18" charset="0"/>
              </a:rPr>
              <a:t>Підсумком стають 4 екзамени тривалістю 6 годин кожний: математика, англійська (мова міжнародного спілкування), рідна мова, один предмет за вибором. Всі екзамени проводяться у письмовій формі – у вигляді есе.</a:t>
            </a:r>
          </a:p>
        </p:txBody>
      </p:sp>
      <p:pic>
        <p:nvPicPr>
          <p:cNvPr id="5222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539067"/>
            <a:ext cx="417671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3141134"/>
            <a:ext cx="3798887" cy="33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6294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 txBox="1">
            <a:spLocks noGrp="1"/>
          </p:cNvSpPr>
          <p:nvPr>
            <p:ph type="title"/>
          </p:nvPr>
        </p:nvSpPr>
        <p:spPr>
          <a:xfrm>
            <a:off x="4514850" y="71967"/>
            <a:ext cx="4645025" cy="550333"/>
          </a:xfrm>
        </p:spPr>
        <p:txBody>
          <a:bodyPr/>
          <a:lstStyle/>
          <a:p>
            <a:r>
              <a:rPr lang="uk-UA" sz="2000" b="1" smtClean="0">
                <a:solidFill>
                  <a:srgbClr val="FFC000"/>
                </a:solidFill>
                <a:latin typeface="Book Antiqua" pitchFamily="18" charset="0"/>
                <a:cs typeface="Arial" pitchFamily="34" charset="0"/>
              </a:rPr>
              <a:t>Приємні дрібниці фінської школи</a:t>
            </a:r>
            <a:endParaRPr lang="ru-RU" sz="2000" b="1" smtClean="0">
              <a:solidFill>
                <a:srgbClr val="FFC000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7388" y="645584"/>
            <a:ext cx="4608512" cy="278341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Допомагає на уроці помічник вчителя                    (така посада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Фіни не претендують на ідеал і не заспокоюються на досягнутому, навіть в найкращому можна знайти мінуси. Вони постійно досліджують, наскільки їх шкільна система відповідає змінам, що відбуваються в суспільстві.</a:t>
            </a:r>
          </a:p>
        </p:txBody>
      </p:sp>
      <p:pic>
        <p:nvPicPr>
          <p:cNvPr id="5325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451"/>
            <a:ext cx="3981450" cy="30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441700"/>
            <a:ext cx="4222750" cy="316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4514851" y="3725334"/>
            <a:ext cx="4392613" cy="259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normAutofit/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ru-RU" sz="1900">
                <a:latin typeface="Times New Roman" pitchFamily="18" charset="0"/>
                <a:cs typeface="Times New Roman" pitchFamily="18" charset="0"/>
              </a:rPr>
              <a:t>Наприклад, у даний момент готуються реформи, які передбачають розділити математику на алгебру і геометрію і збільшити години викладання, а також виділити літературу і суспільну науку як окремі предмети.</a:t>
            </a:r>
          </a:p>
          <a:p>
            <a:pPr marL="342900" indent="-342900" eaLnBrk="0" hangingPunct="0">
              <a:lnSpc>
                <a:spcPct val="80000"/>
              </a:lnSpc>
              <a:buClr>
                <a:srgbClr val="000000"/>
              </a:buClr>
              <a:buFont typeface="Arial" pitchFamily="34" charset="0"/>
              <a:buChar char="•"/>
            </a:pPr>
            <a:endParaRPr lang="ru-RU" sz="1300"/>
          </a:p>
        </p:txBody>
      </p:sp>
    </p:spTree>
    <p:extLst>
      <p:ext uri="{BB962C8B-B14F-4D97-AF65-F5344CB8AC3E}">
        <p14:creationId xmlns:p14="http://schemas.microsoft.com/office/powerpoint/2010/main" val="40939042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246;p27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6049B09E-46C7-40AE-BDBB-3CD725998293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33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54275" name="Google Shape;247;p27"/>
          <p:cNvSpPr>
            <a:spLocks noChangeArrowheads="1"/>
          </p:cNvSpPr>
          <p:nvPr/>
        </p:nvSpPr>
        <p:spPr bwMode="auto">
          <a:xfrm>
            <a:off x="1069975" y="812800"/>
            <a:ext cx="374650" cy="499533"/>
          </a:xfrm>
          <a:custGeom>
            <a:avLst/>
            <a:gdLst>
              <a:gd name="T0" fmla="*/ 198550 w 18758"/>
              <a:gd name="T1" fmla="*/ 72206 h 18757"/>
              <a:gd name="T2" fmla="*/ 171726 w 18758"/>
              <a:gd name="T3" fmla="*/ 86347 h 18757"/>
              <a:gd name="T4" fmla="*/ 163418 w 18758"/>
              <a:gd name="T5" fmla="*/ 65374 h 18757"/>
              <a:gd name="T6" fmla="*/ 155628 w 18758"/>
              <a:gd name="T7" fmla="*/ 51712 h 18757"/>
              <a:gd name="T8" fmla="*/ 226831 w 18758"/>
              <a:gd name="T9" fmla="*/ 107819 h 18757"/>
              <a:gd name="T10" fmla="*/ 228789 w 18758"/>
              <a:gd name="T11" fmla="*/ 95136 h 18757"/>
              <a:gd name="T12" fmla="*/ 323420 w 18758"/>
              <a:gd name="T13" fmla="*/ 269288 h 18757"/>
              <a:gd name="T14" fmla="*/ 324398 w 18758"/>
              <a:gd name="T15" fmla="*/ 247337 h 18757"/>
              <a:gd name="T16" fmla="*/ 309279 w 18758"/>
              <a:gd name="T17" fmla="*/ 72685 h 18757"/>
              <a:gd name="T18" fmla="*/ 339038 w 18758"/>
              <a:gd name="T19" fmla="*/ 160011 h 18757"/>
              <a:gd name="T20" fmla="*/ 331229 w 18758"/>
              <a:gd name="T21" fmla="*/ 162448 h 18757"/>
              <a:gd name="T22" fmla="*/ 329771 w 18758"/>
              <a:gd name="T23" fmla="*/ 185857 h 18757"/>
              <a:gd name="T24" fmla="*/ 311716 w 18758"/>
              <a:gd name="T25" fmla="*/ 174632 h 18757"/>
              <a:gd name="T26" fmla="*/ 299033 w 18758"/>
              <a:gd name="T27" fmla="*/ 167821 h 18757"/>
              <a:gd name="T28" fmla="*/ 323919 w 18758"/>
              <a:gd name="T29" fmla="*/ 194146 h 18757"/>
              <a:gd name="T30" fmla="*/ 308780 w 18758"/>
              <a:gd name="T31" fmla="*/ 232196 h 18757"/>
              <a:gd name="T32" fmla="*/ 294160 w 18758"/>
              <a:gd name="T33" fmla="*/ 271725 h 18757"/>
              <a:gd name="T34" fmla="*/ 265379 w 18758"/>
              <a:gd name="T35" fmla="*/ 287324 h 18757"/>
              <a:gd name="T36" fmla="*/ 256111 w 18758"/>
              <a:gd name="T37" fmla="*/ 260979 h 18757"/>
              <a:gd name="T38" fmla="*/ 251218 w 18758"/>
              <a:gd name="T39" fmla="*/ 227323 h 18757"/>
              <a:gd name="T40" fmla="*/ 233183 w 18758"/>
              <a:gd name="T41" fmla="*/ 208308 h 18757"/>
              <a:gd name="T42" fmla="*/ 202944 w 18758"/>
              <a:gd name="T43" fmla="*/ 172195 h 18757"/>
              <a:gd name="T44" fmla="*/ 234161 w 18758"/>
              <a:gd name="T45" fmla="*/ 141475 h 18757"/>
              <a:gd name="T46" fmla="*/ 266837 w 18758"/>
              <a:gd name="T47" fmla="*/ 151222 h 18757"/>
              <a:gd name="T48" fmla="*/ 297575 w 18758"/>
              <a:gd name="T49" fmla="*/ 151222 h 18757"/>
              <a:gd name="T50" fmla="*/ 279999 w 18758"/>
              <a:gd name="T51" fmla="*/ 135623 h 18757"/>
              <a:gd name="T52" fmla="*/ 257090 w 18758"/>
              <a:gd name="T53" fmla="*/ 126834 h 18757"/>
              <a:gd name="T54" fmla="*/ 223416 w 18758"/>
              <a:gd name="T55" fmla="*/ 139997 h 18757"/>
              <a:gd name="T56" fmla="*/ 224894 w 18758"/>
              <a:gd name="T57" fmla="*/ 125376 h 18757"/>
              <a:gd name="T58" fmla="*/ 233183 w 18758"/>
              <a:gd name="T59" fmla="*/ 110735 h 18757"/>
              <a:gd name="T60" fmla="*/ 245865 w 18758"/>
              <a:gd name="T61" fmla="*/ 91720 h 18757"/>
              <a:gd name="T62" fmla="*/ 142446 w 18758"/>
              <a:gd name="T63" fmla="*/ 50734 h 18757"/>
              <a:gd name="T64" fmla="*/ 141467 w 18758"/>
              <a:gd name="T65" fmla="*/ 76100 h 18757"/>
              <a:gd name="T66" fmla="*/ 112687 w 18758"/>
              <a:gd name="T67" fmla="*/ 77559 h 18757"/>
              <a:gd name="T68" fmla="*/ 87321 w 18758"/>
              <a:gd name="T69" fmla="*/ 88305 h 18757"/>
              <a:gd name="T70" fmla="*/ 116601 w 18758"/>
              <a:gd name="T71" fmla="*/ 90242 h 18757"/>
              <a:gd name="T72" fmla="*/ 137573 w 18758"/>
              <a:gd name="T73" fmla="*/ 99030 h 18757"/>
              <a:gd name="T74" fmla="*/ 111728 w 18758"/>
              <a:gd name="T75" fmla="*/ 123419 h 18757"/>
              <a:gd name="T76" fmla="*/ 56603 w 18758"/>
              <a:gd name="T77" fmla="*/ 156096 h 18757"/>
              <a:gd name="T78" fmla="*/ 52209 w 18758"/>
              <a:gd name="T79" fmla="*/ 178546 h 18757"/>
              <a:gd name="T80" fmla="*/ 89758 w 18758"/>
              <a:gd name="T81" fmla="*/ 194645 h 18757"/>
              <a:gd name="T82" fmla="*/ 129284 w 18758"/>
              <a:gd name="T83" fmla="*/ 212202 h 18757"/>
              <a:gd name="T84" fmla="*/ 158544 w 18758"/>
              <a:gd name="T85" fmla="*/ 226843 h 18757"/>
              <a:gd name="T86" fmla="*/ 156107 w 18758"/>
              <a:gd name="T87" fmla="*/ 253189 h 18757"/>
              <a:gd name="T88" fmla="*/ 126847 w 18758"/>
              <a:gd name="T89" fmla="*/ 294655 h 18757"/>
              <a:gd name="T90" fmla="*/ 118059 w 18758"/>
              <a:gd name="T91" fmla="*/ 323916 h 18757"/>
              <a:gd name="T92" fmla="*/ 101961 w 18758"/>
              <a:gd name="T93" fmla="*/ 309276 h 18757"/>
              <a:gd name="T94" fmla="*/ 89758 w 18758"/>
              <a:gd name="T95" fmla="*/ 258062 h 18757"/>
              <a:gd name="T96" fmla="*/ 73180 w 18758"/>
              <a:gd name="T97" fmla="*/ 221470 h 18757"/>
              <a:gd name="T98" fmla="*/ 63913 w 18758"/>
              <a:gd name="T99" fmla="*/ 199519 h 18757"/>
              <a:gd name="T100" fmla="*/ 23907 w 18758"/>
              <a:gd name="T101" fmla="*/ 149265 h 18757"/>
              <a:gd name="T102" fmla="*/ 85863 w 18758"/>
              <a:gd name="T103" fmla="*/ 65854 h 18757"/>
              <a:gd name="T104" fmla="*/ 118539 w 18758"/>
              <a:gd name="T105" fmla="*/ 57085 h 18757"/>
              <a:gd name="T106" fmla="*/ 106355 w 18758"/>
              <a:gd name="T107" fmla="*/ 18536 h 18757"/>
              <a:gd name="T108" fmla="*/ 18555 w 18758"/>
              <a:gd name="T109" fmla="*/ 106341 h 18757"/>
              <a:gd name="T110" fmla="*/ 5872 w 18758"/>
              <a:gd name="T111" fmla="*/ 234154 h 18757"/>
              <a:gd name="T112" fmla="*/ 75138 w 18758"/>
              <a:gd name="T113" fmla="*/ 337079 h 18757"/>
              <a:gd name="T114" fmla="*/ 197092 w 18758"/>
              <a:gd name="T115" fmla="*/ 374171 h 18757"/>
              <a:gd name="T116" fmla="*/ 313174 w 18758"/>
              <a:gd name="T117" fmla="*/ 325874 h 18757"/>
              <a:gd name="T118" fmla="*/ 372193 w 18758"/>
              <a:gd name="T119" fmla="*/ 215618 h 18757"/>
              <a:gd name="T120" fmla="*/ 347327 w 18758"/>
              <a:gd name="T121" fmla="*/ 90242 h 18757"/>
              <a:gd name="T122" fmla="*/ 251717 w 18758"/>
              <a:gd name="T123" fmla="*/ 11705 h 187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758"/>
              <a:gd name="T187" fmla="*/ 0 h 18757"/>
              <a:gd name="T188" fmla="*/ 18758 w 18758"/>
              <a:gd name="T189" fmla="*/ 18757 h 187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lnTo>
                  <a:pt x="10039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cxnSp>
        <p:nvCxnSpPr>
          <p:cNvPr id="54276" name="Google Shape;248;p27"/>
          <p:cNvCxnSpPr>
            <a:cxnSpLocks noChangeShapeType="1"/>
          </p:cNvCxnSpPr>
          <p:nvPr/>
        </p:nvCxnSpPr>
        <p:spPr bwMode="auto">
          <a:xfrm>
            <a:off x="2305050" y="27770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7" name="Google Shape;249;p27"/>
          <p:cNvCxnSpPr>
            <a:cxnSpLocks noChangeShapeType="1"/>
          </p:cNvCxnSpPr>
          <p:nvPr/>
        </p:nvCxnSpPr>
        <p:spPr bwMode="auto">
          <a:xfrm rot="10800000" flipV="1">
            <a:off x="3786188" y="4000500"/>
            <a:ext cx="285750" cy="95251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8" name="Google Shape;250;p27"/>
          <p:cNvCxnSpPr>
            <a:cxnSpLocks noChangeShapeType="1"/>
          </p:cNvCxnSpPr>
          <p:nvPr/>
        </p:nvCxnSpPr>
        <p:spPr bwMode="auto">
          <a:xfrm>
            <a:off x="4792663" y="2552700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9" name="Google Shape;251;p27"/>
          <p:cNvCxnSpPr>
            <a:cxnSpLocks noChangeShapeType="1"/>
          </p:cNvCxnSpPr>
          <p:nvPr/>
        </p:nvCxnSpPr>
        <p:spPr bwMode="auto">
          <a:xfrm>
            <a:off x="5448300" y="5147734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0" name="Google Shape;252;p27"/>
          <p:cNvCxnSpPr>
            <a:cxnSpLocks noChangeShapeType="1"/>
          </p:cNvCxnSpPr>
          <p:nvPr/>
        </p:nvCxnSpPr>
        <p:spPr bwMode="auto">
          <a:xfrm>
            <a:off x="7340600" y="3124201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1" name="Google Shape;253;p27"/>
          <p:cNvCxnSpPr>
            <a:cxnSpLocks noChangeShapeType="1"/>
          </p:cNvCxnSpPr>
          <p:nvPr/>
        </p:nvCxnSpPr>
        <p:spPr bwMode="auto">
          <a:xfrm>
            <a:off x="8034338" y="52789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2" name="Google Shape;253;p27"/>
          <p:cNvCxnSpPr>
            <a:cxnSpLocks noChangeShapeType="1"/>
          </p:cNvCxnSpPr>
          <p:nvPr/>
        </p:nvCxnSpPr>
        <p:spPr bwMode="auto">
          <a:xfrm rot="10800000" flipV="1">
            <a:off x="2357438" y="6191251"/>
            <a:ext cx="285750" cy="285749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908176" y="205318"/>
            <a:ext cx="6551613" cy="85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eaLnBrk="0" hangingPunct="0">
              <a:buClr>
                <a:srgbClr val="000000"/>
              </a:buClr>
              <a:buFont typeface="Arial" pitchFamily="34" charset="0"/>
              <a:buNone/>
            </a:pPr>
            <a:r>
              <a:rPr lang="uk-UA" sz="2400" b="1">
                <a:solidFill>
                  <a:srgbClr val="FFC000"/>
                </a:solidFill>
                <a:latin typeface="Book Antiqua" pitchFamily="18" charset="0"/>
                <a:cs typeface="Times New Roman" pitchFamily="18" charset="0"/>
              </a:rPr>
              <a:t>7 принципів фінської освіти</a:t>
            </a:r>
            <a:endParaRPr lang="ru-RU" sz="2400" b="1">
              <a:solidFill>
                <a:srgbClr val="FFC000"/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611622" y="1701032"/>
            <a:ext cx="7886700" cy="396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1. Рівність між школами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(є елітні школи, де батьки платять за навчання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). Рівність усіх предметів. Рівність усіх батьків. Рівність учнів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(за соц. приналежністю, інваліди, порівняння учнів немає)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Рівність вчителів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(для усіх учнів). </a:t>
            </a: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Рівність дорослих та дітей (контракт на 1 рік)</a:t>
            </a: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2. Безкоштовність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(екскурсії, транспорт, канцтовари, планшети, збори з батьків заборонені)</a:t>
            </a: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3.Індивідуальність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(різний рівень складності завдань,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індив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підхід, підтримуюче навчання слабих учнів,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корекційне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навчання)</a:t>
            </a: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4. Практичність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(або готуємо до життя, або до екзаменів, те що потрібно в житті: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портфоліо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резюме…)</a:t>
            </a: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5. Довіра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(нема контролю, довіра до дітей - дитина сама обирає цікаве, якщо їй щось на уроці не до вподоби)</a:t>
            </a: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6.Добровільність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(не всім будувати літаки, а можливо водити автобус, навчається той, хто хоче навчатися, усі пропущені уроки відробляються у молодших класах, залишатися на другий рік не соромно)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7. Самостійність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(самостійне життя, здобувати знання самостійно, з калькулятором, планшетом)</a:t>
            </a: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r>
              <a:rPr lang="uk-UA" sz="1800" dirty="0">
                <a:latin typeface="Times New Roman" pitchFamily="18" charset="0"/>
                <a:cs typeface="Times New Roman" pitchFamily="18" charset="0"/>
              </a:rPr>
              <a:t>Навчання 5-денне, п'ятниця – короткий день.</a:t>
            </a:r>
          </a:p>
          <a:p>
            <a:pPr marL="342900" indent="-342900" eaLnBrk="0" hangingPunct="0">
              <a:buClr>
                <a:srgbClr val="000000"/>
              </a:buClr>
              <a:buFont typeface="Arial" pitchFamily="34" charset="0"/>
              <a:buChar char="•"/>
            </a:pPr>
            <a:endParaRPr lang="uk-UA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032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ъект 2"/>
          <p:cNvSpPr txBox="1">
            <a:spLocks noGrp="1"/>
          </p:cNvSpPr>
          <p:nvPr>
            <p:ph idx="4294967295"/>
          </p:nvPr>
        </p:nvSpPr>
        <p:spPr>
          <a:xfrm>
            <a:off x="1547814" y="357717"/>
            <a:ext cx="7418387" cy="4953000"/>
          </a:xfrm>
        </p:spPr>
        <p:txBody>
          <a:bodyPr/>
          <a:lstStyle/>
          <a:p>
            <a:r>
              <a:rPr lang="ru-RU" sz="2400" b="1" u="sng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Найголовніше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 фінської школи. 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Їх діти не зойкають ночами від нервового перенапруження, не мріють швидше вирости, не відчувають ненависті до школи, чи не зводять себе і всю родину, готуючись до чергових іспитів. </a:t>
            </a:r>
          </a:p>
          <a:p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Спокійні, розважливі і щасливі, вони читають книжки, легко дивляться фільми без перекладу фінською мовою, грають у комп'ютерні ігри, ганяють на роликах, велосипедах, мотоциклах, складають музику, театральні п'єси, співають. Вони радіють життю. І між усім цим встигають ще й вчитися.</a:t>
            </a:r>
          </a:p>
        </p:txBody>
      </p:sp>
    </p:spTree>
    <p:extLst>
      <p:ext uri="{BB962C8B-B14F-4D97-AF65-F5344CB8AC3E}">
        <p14:creationId xmlns:p14="http://schemas.microsoft.com/office/powerpoint/2010/main" val="489420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219075" y="4413252"/>
            <a:ext cx="6021388" cy="1655233"/>
          </a:xfrm>
        </p:spPr>
        <p:txBody>
          <a:bodyPr/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r>
              <a:rPr lang="uk-UA" sz="4000" b="1" smtClean="0">
                <a:solidFill>
                  <a:srgbClr val="C00000"/>
                </a:solidFill>
                <a:latin typeface="Book Antiqua" pitchFamily="18" charset="0"/>
              </a:rPr>
              <a:t>Данська освіта</a:t>
            </a:r>
            <a:endParaRPr lang="ru-RU" sz="4000" b="1" smtClean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165100"/>
            <a:ext cx="5281613" cy="422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4" name="Прямоугольник 5"/>
          <p:cNvSpPr>
            <a:spLocks noChangeArrowheads="1"/>
          </p:cNvSpPr>
          <p:nvPr/>
        </p:nvSpPr>
        <p:spPr bwMode="auto">
          <a:xfrm>
            <a:off x="5724526" y="137585"/>
            <a:ext cx="30718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>
                <a:latin typeface="Times New Roman" pitchFamily="18" charset="0"/>
                <a:cs typeface="Times New Roman" pitchFamily="18" charset="0"/>
              </a:rPr>
              <a:t>Данське суспільство побудоване за так званим </a:t>
            </a:r>
            <a:r>
              <a:rPr lang="uk-UA" sz="2800" u="sng">
                <a:latin typeface="Times New Roman" pitchFamily="18" charset="0"/>
                <a:cs typeface="Times New Roman" pitchFamily="18" charset="0"/>
                <a:hlinkClick r:id="rId3"/>
              </a:rPr>
              <a:t>законом Янте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b="1" u="sng">
                <a:latin typeface="Times New Roman" pitchFamily="18" charset="0"/>
                <a:cs typeface="Times New Roman" pitchFamily="18" charset="0"/>
              </a:rPr>
              <a:t>принципом рівності – рівної цінності, рівнозначності – усіх його учасників.</a:t>
            </a:r>
            <a:endParaRPr lang="uk-UA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5771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57347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57348" name="Google Shape;144;p20"/>
          <p:cNvGrpSpPr>
            <a:grpSpLocks/>
          </p:cNvGrpSpPr>
          <p:nvPr/>
        </p:nvGrpSpPr>
        <p:grpSpPr bwMode="auto">
          <a:xfrm>
            <a:off x="7902576" y="524934"/>
            <a:ext cx="1120775" cy="1496484"/>
            <a:chOff x="6654650" y="3665275"/>
            <a:chExt cx="409100" cy="409125"/>
          </a:xfrm>
        </p:grpSpPr>
        <p:sp>
          <p:nvSpPr>
            <p:cNvPr id="57361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7362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57349" name="Google Shape;147;p20"/>
          <p:cNvGrpSpPr>
            <a:grpSpLocks/>
          </p:cNvGrpSpPr>
          <p:nvPr/>
        </p:nvGrpSpPr>
        <p:grpSpPr bwMode="auto">
          <a:xfrm rot="-288963">
            <a:off x="1657351" y="5511801"/>
            <a:ext cx="739775" cy="988484"/>
            <a:chOff x="570875" y="4322250"/>
            <a:chExt cx="443300" cy="443325"/>
          </a:xfrm>
        </p:grpSpPr>
        <p:sp>
          <p:nvSpPr>
            <p:cNvPr id="57357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7358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7359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7360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57350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7351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7352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7353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7354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E7B0C5D0-B4DD-4EB6-816A-B045B3FED030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36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pic>
        <p:nvPicPr>
          <p:cNvPr id="5735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1301751"/>
            <a:ext cx="5087938" cy="50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6" name="Прямоугольник 2"/>
          <p:cNvSpPr>
            <a:spLocks noChangeArrowheads="1"/>
          </p:cNvSpPr>
          <p:nvPr/>
        </p:nvSpPr>
        <p:spPr bwMode="auto">
          <a:xfrm>
            <a:off x="1597025" y="355601"/>
            <a:ext cx="5729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600">
                <a:solidFill>
                  <a:srgbClr val="FFC000"/>
                </a:solidFill>
                <a:latin typeface="Book Antiqua" pitchFamily="18" charset="0"/>
              </a:rPr>
              <a:t>1. Нікому не відмовляють</a:t>
            </a:r>
          </a:p>
        </p:txBody>
      </p:sp>
    </p:spTree>
    <p:extLst>
      <p:ext uri="{BB962C8B-B14F-4D97-AF65-F5344CB8AC3E}">
        <p14:creationId xmlns:p14="http://schemas.microsoft.com/office/powerpoint/2010/main" val="17962005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58371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58372" name="Google Shape;144;p20"/>
          <p:cNvGrpSpPr>
            <a:grpSpLocks/>
          </p:cNvGrpSpPr>
          <p:nvPr/>
        </p:nvGrpSpPr>
        <p:grpSpPr bwMode="auto">
          <a:xfrm>
            <a:off x="7743826" y="1011767"/>
            <a:ext cx="1120775" cy="1496484"/>
            <a:chOff x="6654650" y="3665275"/>
            <a:chExt cx="409100" cy="409125"/>
          </a:xfrm>
        </p:grpSpPr>
        <p:sp>
          <p:nvSpPr>
            <p:cNvPr id="58385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8386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58373" name="Google Shape;147;p20"/>
          <p:cNvGrpSpPr>
            <a:grpSpLocks/>
          </p:cNvGrpSpPr>
          <p:nvPr/>
        </p:nvGrpSpPr>
        <p:grpSpPr bwMode="auto">
          <a:xfrm rot="-288963">
            <a:off x="1649414" y="5003801"/>
            <a:ext cx="739775" cy="988484"/>
            <a:chOff x="570875" y="4322250"/>
            <a:chExt cx="443300" cy="443325"/>
          </a:xfrm>
        </p:grpSpPr>
        <p:sp>
          <p:nvSpPr>
            <p:cNvPr id="58381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8382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8383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8384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58374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8375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8376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8377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8378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BF4ED672-3B5E-4924-A570-18343DB77DAB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37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58379" name="Прямоугольник 1"/>
          <p:cNvSpPr>
            <a:spLocks noChangeArrowheads="1"/>
          </p:cNvSpPr>
          <p:nvPr/>
        </p:nvSpPr>
        <p:spPr bwMode="auto">
          <a:xfrm>
            <a:off x="1466850" y="624417"/>
            <a:ext cx="6758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rgbClr val="FFC000"/>
                </a:solidFill>
                <a:latin typeface="Book Antiqua" pitchFamily="18" charset="0"/>
              </a:rPr>
              <a:t>2. Діти ходять школою босі, а їдять холодне</a:t>
            </a:r>
          </a:p>
        </p:txBody>
      </p:sp>
      <p:pic>
        <p:nvPicPr>
          <p:cNvPr id="5838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240367"/>
            <a:ext cx="4941888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8702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59395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59396" name="Google Shape;144;p20"/>
          <p:cNvGrpSpPr>
            <a:grpSpLocks/>
          </p:cNvGrpSpPr>
          <p:nvPr/>
        </p:nvGrpSpPr>
        <p:grpSpPr bwMode="auto">
          <a:xfrm>
            <a:off x="7243764" y="1240367"/>
            <a:ext cx="1120775" cy="1496484"/>
            <a:chOff x="6654650" y="3665275"/>
            <a:chExt cx="409100" cy="409125"/>
          </a:xfrm>
        </p:grpSpPr>
        <p:sp>
          <p:nvSpPr>
            <p:cNvPr id="59409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9410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59397" name="Google Shape;147;p20"/>
          <p:cNvGrpSpPr>
            <a:grpSpLocks/>
          </p:cNvGrpSpPr>
          <p:nvPr/>
        </p:nvGrpSpPr>
        <p:grpSpPr bwMode="auto">
          <a:xfrm rot="-288963">
            <a:off x="1362076" y="5676901"/>
            <a:ext cx="739775" cy="988484"/>
            <a:chOff x="570875" y="4322250"/>
            <a:chExt cx="443300" cy="443325"/>
          </a:xfrm>
        </p:grpSpPr>
        <p:sp>
          <p:nvSpPr>
            <p:cNvPr id="59405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9406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9407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59408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59398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9399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9400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9401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59402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1A90CCF1-B8C4-47F4-BB32-912FA591B6B2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38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59403" name="Прямоугольник 1"/>
          <p:cNvSpPr>
            <a:spLocks noChangeArrowheads="1"/>
          </p:cNvSpPr>
          <p:nvPr/>
        </p:nvSpPr>
        <p:spPr bwMode="auto">
          <a:xfrm>
            <a:off x="2147888" y="175685"/>
            <a:ext cx="5371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3. Не довіряти – непристойно</a:t>
            </a:r>
          </a:p>
        </p:txBody>
      </p:sp>
      <p:pic>
        <p:nvPicPr>
          <p:cNvPr id="5940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6" y="903818"/>
            <a:ext cx="5089525" cy="50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432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60419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60420" name="Google Shape;144;p20"/>
          <p:cNvGrpSpPr>
            <a:grpSpLocks/>
          </p:cNvGrpSpPr>
          <p:nvPr/>
        </p:nvGrpSpPr>
        <p:grpSpPr bwMode="auto">
          <a:xfrm>
            <a:off x="7243764" y="1240367"/>
            <a:ext cx="1120775" cy="1496484"/>
            <a:chOff x="6654650" y="3665275"/>
            <a:chExt cx="409100" cy="409125"/>
          </a:xfrm>
        </p:grpSpPr>
        <p:sp>
          <p:nvSpPr>
            <p:cNvPr id="60433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0434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60421" name="Google Shape;147;p20"/>
          <p:cNvGrpSpPr>
            <a:grpSpLocks/>
          </p:cNvGrpSpPr>
          <p:nvPr/>
        </p:nvGrpSpPr>
        <p:grpSpPr bwMode="auto">
          <a:xfrm rot="-288963">
            <a:off x="6596064" y="2889251"/>
            <a:ext cx="739775" cy="988483"/>
            <a:chOff x="570875" y="4322250"/>
            <a:chExt cx="443300" cy="443325"/>
          </a:xfrm>
        </p:grpSpPr>
        <p:sp>
          <p:nvSpPr>
            <p:cNvPr id="60429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0430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0431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0432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60422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0423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0424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0425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0426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E4BF4AF8-7A9A-4EF7-A2A7-49862F9DE8B7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39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60427" name="Прямоугольник 1"/>
          <p:cNvSpPr>
            <a:spLocks noChangeArrowheads="1"/>
          </p:cNvSpPr>
          <p:nvPr/>
        </p:nvSpPr>
        <p:spPr bwMode="auto">
          <a:xfrm>
            <a:off x="2187575" y="188385"/>
            <a:ext cx="457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4. Те, що сьогодні ти перший, не робить тебе переможцем</a:t>
            </a:r>
          </a:p>
        </p:txBody>
      </p:sp>
      <p:pic>
        <p:nvPicPr>
          <p:cNvPr id="6042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1" y="1970617"/>
            <a:ext cx="4556125" cy="455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3180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До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чого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всi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звикли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?</a:t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          </a:t>
            </a:r>
            <a:r>
              <a:rPr lang="ru-RU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Мiфи</a:t>
            </a:r>
            <a:r>
              <a:rPr lang="ru-RU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про </a:t>
            </a:r>
            <a:r>
              <a:rPr lang="ru-RU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якiсну</a:t>
            </a:r>
            <a:r>
              <a:rPr lang="ru-RU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школу</a:t>
            </a:r>
            <a:endParaRPr lang="uk-UA" sz="4000" b="1" i="1" dirty="0">
              <a:solidFill>
                <a:schemeClr val="accent1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628800"/>
            <a:ext cx="6131024" cy="1540767"/>
          </a:xfrm>
        </p:spPr>
        <p:txBody>
          <a:bodyPr>
            <a:normAutofit/>
          </a:bodyPr>
          <a:lstStyle/>
          <a:p>
            <a:r>
              <a:rPr lang="ru-RU" sz="2000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Всі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проблеми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школи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у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відсутності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достатнього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фінансування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Було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б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більше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грошей – все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одразу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стало б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добре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824839" y="5425246"/>
            <a:ext cx="4392488" cy="1112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місцях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ніхто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не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впливає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на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якість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освіти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все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вирішується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“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нагорі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”</a:t>
            </a:r>
            <a:endParaRPr lang="uk-UA" b="1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714724" y="3659250"/>
            <a:ext cx="3672408" cy="13231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Головне,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щоб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у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школі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були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гарнї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вчителі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, </a:t>
            </a:r>
          </a:p>
          <a:p>
            <a:pPr marL="0" indent="0">
              <a:buNone/>
            </a:pP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а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від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директора мало  </a:t>
            </a:r>
          </a:p>
          <a:p>
            <a:pPr marL="0" indent="0">
              <a:buNone/>
            </a:pPr>
            <a:r>
              <a:rPr lang="ru-RU" sz="29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що</a:t>
            </a:r>
            <a:r>
              <a:rPr lang="ru-RU" sz="2900" b="1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900" b="1" i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залежить</a:t>
            </a:r>
            <a:endParaRPr lang="ru-RU" sz="2900" b="1" i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pPr marL="0" indent="0">
              <a:buNone/>
            </a:pPr>
            <a:endParaRPr lang="uk-UA" dirty="0">
              <a:latin typeface="Georgia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Картинки человечков для презентации на прозрачном фо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9" y="3659250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5947"/>
          <a:stretch/>
        </p:blipFill>
        <p:spPr bwMode="auto">
          <a:xfrm>
            <a:off x="6192982" y="3164241"/>
            <a:ext cx="1203331" cy="18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1"/>
          <a:stretch/>
        </p:blipFill>
        <p:spPr bwMode="auto">
          <a:xfrm>
            <a:off x="7396313" y="3629091"/>
            <a:ext cx="1333500" cy="29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7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61443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61444" name="Google Shape;144;p20"/>
          <p:cNvGrpSpPr>
            <a:grpSpLocks/>
          </p:cNvGrpSpPr>
          <p:nvPr/>
        </p:nvGrpSpPr>
        <p:grpSpPr bwMode="auto">
          <a:xfrm>
            <a:off x="7754939" y="495301"/>
            <a:ext cx="1120775" cy="1496484"/>
            <a:chOff x="6654650" y="3665275"/>
            <a:chExt cx="409100" cy="409125"/>
          </a:xfrm>
        </p:grpSpPr>
        <p:sp>
          <p:nvSpPr>
            <p:cNvPr id="61457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1458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61445" name="Google Shape;147;p20"/>
          <p:cNvGrpSpPr>
            <a:grpSpLocks/>
          </p:cNvGrpSpPr>
          <p:nvPr/>
        </p:nvGrpSpPr>
        <p:grpSpPr bwMode="auto">
          <a:xfrm rot="-288963">
            <a:off x="6905626" y="2142067"/>
            <a:ext cx="739775" cy="988484"/>
            <a:chOff x="570875" y="4322250"/>
            <a:chExt cx="443300" cy="443325"/>
          </a:xfrm>
        </p:grpSpPr>
        <p:sp>
          <p:nvSpPr>
            <p:cNvPr id="61453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1454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1455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1456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61446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1447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1448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1449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1450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C582C0A2-8853-4950-BEDA-95B16B8D6BA9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40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61451" name="Прямоугольник 1"/>
          <p:cNvSpPr>
            <a:spLocks noChangeArrowheads="1"/>
          </p:cNvSpPr>
          <p:nvPr/>
        </p:nvSpPr>
        <p:spPr bwMode="auto">
          <a:xfrm>
            <a:off x="2195514" y="175685"/>
            <a:ext cx="44743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5. Емансипація вчителів</a:t>
            </a:r>
          </a:p>
        </p:txBody>
      </p:sp>
      <p:pic>
        <p:nvPicPr>
          <p:cNvPr id="6145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9" y="1058333"/>
            <a:ext cx="6211887" cy="537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1015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62467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62468" name="Google Shape;144;p20"/>
          <p:cNvGrpSpPr>
            <a:grpSpLocks/>
          </p:cNvGrpSpPr>
          <p:nvPr/>
        </p:nvGrpSpPr>
        <p:grpSpPr bwMode="auto">
          <a:xfrm>
            <a:off x="7243764" y="1240367"/>
            <a:ext cx="1120775" cy="1496484"/>
            <a:chOff x="6654650" y="3665275"/>
            <a:chExt cx="409100" cy="409125"/>
          </a:xfrm>
        </p:grpSpPr>
        <p:sp>
          <p:nvSpPr>
            <p:cNvPr id="62481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2482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62469" name="Google Shape;147;p20"/>
          <p:cNvGrpSpPr>
            <a:grpSpLocks/>
          </p:cNvGrpSpPr>
          <p:nvPr/>
        </p:nvGrpSpPr>
        <p:grpSpPr bwMode="auto">
          <a:xfrm rot="-288963">
            <a:off x="6596064" y="2889251"/>
            <a:ext cx="739775" cy="988483"/>
            <a:chOff x="570875" y="4322250"/>
            <a:chExt cx="443300" cy="443325"/>
          </a:xfrm>
        </p:grpSpPr>
        <p:sp>
          <p:nvSpPr>
            <p:cNvPr id="62477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2478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2479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2480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62470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2471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2472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2473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2474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E97DFE61-7D87-4308-92EE-F6E1865D8AF4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41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62475" name="Прямоугольник 1"/>
          <p:cNvSpPr>
            <a:spLocks noChangeArrowheads="1"/>
          </p:cNvSpPr>
          <p:nvPr/>
        </p:nvSpPr>
        <p:spPr bwMode="auto">
          <a:xfrm>
            <a:off x="2112963" y="175685"/>
            <a:ext cx="51315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6. Дисципліна як тімбілдінг</a:t>
            </a:r>
          </a:p>
        </p:txBody>
      </p:sp>
      <p:pic>
        <p:nvPicPr>
          <p:cNvPr id="6247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1335617"/>
            <a:ext cx="5162550" cy="51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2318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63491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63492" name="Google Shape;144;p20"/>
          <p:cNvGrpSpPr>
            <a:grpSpLocks/>
          </p:cNvGrpSpPr>
          <p:nvPr/>
        </p:nvGrpSpPr>
        <p:grpSpPr bwMode="auto">
          <a:xfrm>
            <a:off x="7243764" y="1240367"/>
            <a:ext cx="1120775" cy="1496484"/>
            <a:chOff x="6654650" y="3665275"/>
            <a:chExt cx="409100" cy="409125"/>
          </a:xfrm>
        </p:grpSpPr>
        <p:sp>
          <p:nvSpPr>
            <p:cNvPr id="63505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3506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63493" name="Google Shape;147;p20"/>
          <p:cNvGrpSpPr>
            <a:grpSpLocks/>
          </p:cNvGrpSpPr>
          <p:nvPr/>
        </p:nvGrpSpPr>
        <p:grpSpPr bwMode="auto">
          <a:xfrm rot="-288963">
            <a:off x="6596064" y="2889251"/>
            <a:ext cx="739775" cy="988483"/>
            <a:chOff x="570875" y="4322250"/>
            <a:chExt cx="443300" cy="443325"/>
          </a:xfrm>
        </p:grpSpPr>
        <p:sp>
          <p:nvSpPr>
            <p:cNvPr id="63501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3502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3503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3504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63494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3495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3496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3497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3498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84CBFCC5-10E2-4FA0-A599-2CE3077356BC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42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63499" name="Прямоугольник 1"/>
          <p:cNvSpPr>
            <a:spLocks noChangeArrowheads="1"/>
          </p:cNvSpPr>
          <p:nvPr/>
        </p:nvSpPr>
        <p:spPr bwMode="auto">
          <a:xfrm>
            <a:off x="2124076" y="175685"/>
            <a:ext cx="51555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7. Домашку в школі робити </a:t>
            </a:r>
          </a:p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не можна</a:t>
            </a:r>
          </a:p>
        </p:txBody>
      </p:sp>
      <p:pic>
        <p:nvPicPr>
          <p:cNvPr id="63500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428751"/>
            <a:ext cx="5157788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6362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64515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64516" name="Google Shape;144;p20"/>
          <p:cNvGrpSpPr>
            <a:grpSpLocks/>
          </p:cNvGrpSpPr>
          <p:nvPr/>
        </p:nvGrpSpPr>
        <p:grpSpPr bwMode="auto">
          <a:xfrm>
            <a:off x="7243764" y="1240367"/>
            <a:ext cx="1120775" cy="1496484"/>
            <a:chOff x="6654650" y="3665275"/>
            <a:chExt cx="409100" cy="409125"/>
          </a:xfrm>
        </p:grpSpPr>
        <p:sp>
          <p:nvSpPr>
            <p:cNvPr id="64529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4530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64517" name="Google Shape;147;p20"/>
          <p:cNvGrpSpPr>
            <a:grpSpLocks/>
          </p:cNvGrpSpPr>
          <p:nvPr/>
        </p:nvGrpSpPr>
        <p:grpSpPr bwMode="auto">
          <a:xfrm rot="-288963">
            <a:off x="6596064" y="2889251"/>
            <a:ext cx="739775" cy="988483"/>
            <a:chOff x="570875" y="4322250"/>
            <a:chExt cx="443300" cy="443325"/>
          </a:xfrm>
        </p:grpSpPr>
        <p:sp>
          <p:nvSpPr>
            <p:cNvPr id="64525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4526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4527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4528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64518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4519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4520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4521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4522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354BDD8E-5C9D-4C7A-9DE1-CA14FCAFFBC2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43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64523" name="Прямоугольник 1"/>
          <p:cNvSpPr>
            <a:spLocks noChangeArrowheads="1"/>
          </p:cNvSpPr>
          <p:nvPr/>
        </p:nvSpPr>
        <p:spPr bwMode="auto">
          <a:xfrm>
            <a:off x="1979614" y="175685"/>
            <a:ext cx="67762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8. Учні оцінюють тест, а не тест учнів</a:t>
            </a:r>
          </a:p>
        </p:txBody>
      </p:sp>
      <p:pic>
        <p:nvPicPr>
          <p:cNvPr id="6452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371601"/>
            <a:ext cx="5322887" cy="53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8411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141;p20"/>
          <p:cNvSpPr txBox="1">
            <a:spLocks noGrp="1"/>
          </p:cNvSpPr>
          <p:nvPr>
            <p:ph type="ctrTitle" idx="4294967295"/>
          </p:nvPr>
        </p:nvSpPr>
        <p:spPr>
          <a:xfrm>
            <a:off x="1287464" y="190501"/>
            <a:ext cx="5456237" cy="1547284"/>
          </a:xfrm>
        </p:spPr>
        <p:txBody>
          <a:bodyPr>
            <a:normAutofit fontScale="90000"/>
          </a:bodyPr>
          <a:lstStyle/>
          <a:p>
            <a:r>
              <a:rPr lang="uk-UA" altLang="uk-UA" sz="4800" b="1" smtClean="0">
                <a:solidFill>
                  <a:srgbClr val="FFC000"/>
                </a:solidFill>
                <a:latin typeface="Bookman Old Style" pitchFamily="18" charset="0"/>
                <a:cs typeface="Arial" pitchFamily="34" charset="0"/>
              </a:rPr>
              <a:t>…</a:t>
            </a:r>
            <a:r>
              <a:rPr lang="uk-UA" altLang="uk-UA" sz="7200" smtClean="0">
                <a:latin typeface="Georgia" pitchFamily="18" charset="0"/>
                <a:cs typeface="Arial" pitchFamily="34" charset="0"/>
              </a:rPr>
              <a:t/>
            </a:r>
            <a:br>
              <a:rPr lang="uk-UA" altLang="uk-UA" sz="7200" smtClean="0">
                <a:latin typeface="Georgia" pitchFamily="18" charset="0"/>
                <a:cs typeface="Arial" pitchFamily="34" charset="0"/>
              </a:rPr>
            </a:br>
            <a:endParaRPr lang="ru-RU" altLang="uk-UA" sz="7200" b="1" smtClean="0">
              <a:solidFill>
                <a:srgbClr val="FFB000"/>
              </a:solidFill>
              <a:latin typeface="Barlow" charset="0"/>
              <a:cs typeface="Arial" pitchFamily="34" charset="0"/>
              <a:sym typeface="Barlow" charset="0"/>
            </a:endParaRPr>
          </a:p>
        </p:txBody>
      </p:sp>
      <p:sp>
        <p:nvSpPr>
          <p:cNvPr id="65539" name="Google Shape;143;p20"/>
          <p:cNvSpPr>
            <a:spLocks noChangeArrowheads="1"/>
          </p:cNvSpPr>
          <p:nvPr/>
        </p:nvSpPr>
        <p:spPr bwMode="auto">
          <a:xfrm>
            <a:off x="7567613" y="3111501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grpSp>
        <p:nvGrpSpPr>
          <p:cNvPr id="65540" name="Google Shape;144;p20"/>
          <p:cNvGrpSpPr>
            <a:grpSpLocks/>
          </p:cNvGrpSpPr>
          <p:nvPr/>
        </p:nvGrpSpPr>
        <p:grpSpPr bwMode="auto">
          <a:xfrm>
            <a:off x="7243764" y="1240367"/>
            <a:ext cx="1120775" cy="1496484"/>
            <a:chOff x="6654650" y="3665275"/>
            <a:chExt cx="409100" cy="409125"/>
          </a:xfrm>
        </p:grpSpPr>
        <p:sp>
          <p:nvSpPr>
            <p:cNvPr id="65553" name="Google Shape;145;p20"/>
            <p:cNvSpPr>
              <a:spLocks noChangeArrowheads="1"/>
            </p:cNvSpPr>
            <p:nvPr/>
          </p:nvSpPr>
          <p:spPr bwMode="auto">
            <a:xfrm>
              <a:off x="6808525" y="3819150"/>
              <a:ext cx="211875" cy="211900"/>
            </a:xfrm>
            <a:custGeom>
              <a:avLst/>
              <a:gdLst>
                <a:gd name="T0" fmla="*/ 203925 w 8475"/>
                <a:gd name="T1" fmla="*/ 0 h 8476"/>
                <a:gd name="T2" fmla="*/ 183175 w 8475"/>
                <a:gd name="T3" fmla="*/ 26875 h 8476"/>
                <a:gd name="T4" fmla="*/ 159975 w 8475"/>
                <a:gd name="T5" fmla="*/ 53750 h 8476"/>
                <a:gd name="T6" fmla="*/ 135550 w 8475"/>
                <a:gd name="T7" fmla="*/ 81225 h 8476"/>
                <a:gd name="T8" fmla="*/ 108675 w 8475"/>
                <a:gd name="T9" fmla="*/ 108700 h 8476"/>
                <a:gd name="T10" fmla="*/ 81200 w 8475"/>
                <a:gd name="T11" fmla="*/ 135550 h 8476"/>
                <a:gd name="T12" fmla="*/ 53725 w 8475"/>
                <a:gd name="T13" fmla="*/ 159975 h 8476"/>
                <a:gd name="T14" fmla="*/ 26875 w 8475"/>
                <a:gd name="T15" fmla="*/ 183175 h 8476"/>
                <a:gd name="T16" fmla="*/ 0 w 8475"/>
                <a:gd name="T17" fmla="*/ 203950 h 8476"/>
                <a:gd name="T18" fmla="*/ 11000 w 8475"/>
                <a:gd name="T19" fmla="*/ 207000 h 8476"/>
                <a:gd name="T20" fmla="*/ 21375 w 8475"/>
                <a:gd name="T21" fmla="*/ 209425 h 8476"/>
                <a:gd name="T22" fmla="*/ 32350 w 8475"/>
                <a:gd name="T23" fmla="*/ 210650 h 8476"/>
                <a:gd name="T24" fmla="*/ 43350 w 8475"/>
                <a:gd name="T25" fmla="*/ 211875 h 8476"/>
                <a:gd name="T26" fmla="*/ 54350 w 8475"/>
                <a:gd name="T27" fmla="*/ 211875 h 8476"/>
                <a:gd name="T28" fmla="*/ 65325 w 8475"/>
                <a:gd name="T29" fmla="*/ 211275 h 8476"/>
                <a:gd name="T30" fmla="*/ 75700 w 8475"/>
                <a:gd name="T31" fmla="*/ 210050 h 8476"/>
                <a:gd name="T32" fmla="*/ 86700 w 8475"/>
                <a:gd name="T33" fmla="*/ 207600 h 8476"/>
                <a:gd name="T34" fmla="*/ 97075 w 8475"/>
                <a:gd name="T35" fmla="*/ 205175 h 8476"/>
                <a:gd name="T36" fmla="*/ 108075 w 8475"/>
                <a:gd name="T37" fmla="*/ 201500 h 8476"/>
                <a:gd name="T38" fmla="*/ 117850 w 8475"/>
                <a:gd name="T39" fmla="*/ 197225 h 8476"/>
                <a:gd name="T40" fmla="*/ 128225 w 8475"/>
                <a:gd name="T41" fmla="*/ 192350 h 8476"/>
                <a:gd name="T42" fmla="*/ 138000 w 8475"/>
                <a:gd name="T43" fmla="*/ 186225 h 8476"/>
                <a:gd name="T44" fmla="*/ 147150 w 8475"/>
                <a:gd name="T45" fmla="*/ 180125 h 8476"/>
                <a:gd name="T46" fmla="*/ 156300 w 8475"/>
                <a:gd name="T47" fmla="*/ 172800 h 8476"/>
                <a:gd name="T48" fmla="*/ 164850 w 8475"/>
                <a:gd name="T49" fmla="*/ 164875 h 8476"/>
                <a:gd name="T50" fmla="*/ 172800 w 8475"/>
                <a:gd name="T51" fmla="*/ 156325 h 8476"/>
                <a:gd name="T52" fmla="*/ 180125 w 8475"/>
                <a:gd name="T53" fmla="*/ 147150 h 8476"/>
                <a:gd name="T54" fmla="*/ 186225 w 8475"/>
                <a:gd name="T55" fmla="*/ 138000 h 8476"/>
                <a:gd name="T56" fmla="*/ 192325 w 8475"/>
                <a:gd name="T57" fmla="*/ 128225 h 8476"/>
                <a:gd name="T58" fmla="*/ 197225 w 8475"/>
                <a:gd name="T59" fmla="*/ 117850 h 8476"/>
                <a:gd name="T60" fmla="*/ 201500 w 8475"/>
                <a:gd name="T61" fmla="*/ 108075 h 8476"/>
                <a:gd name="T62" fmla="*/ 205150 w 8475"/>
                <a:gd name="T63" fmla="*/ 97100 h 8476"/>
                <a:gd name="T64" fmla="*/ 207600 w 8475"/>
                <a:gd name="T65" fmla="*/ 86700 h 8476"/>
                <a:gd name="T66" fmla="*/ 210050 w 8475"/>
                <a:gd name="T67" fmla="*/ 75725 h 8476"/>
                <a:gd name="T68" fmla="*/ 211250 w 8475"/>
                <a:gd name="T69" fmla="*/ 65350 h 8476"/>
                <a:gd name="T70" fmla="*/ 211875 w 8475"/>
                <a:gd name="T71" fmla="*/ 54350 h 8476"/>
                <a:gd name="T72" fmla="*/ 211875 w 8475"/>
                <a:gd name="T73" fmla="*/ 43350 h 8476"/>
                <a:gd name="T74" fmla="*/ 210650 w 8475"/>
                <a:gd name="T75" fmla="*/ 32375 h 8476"/>
                <a:gd name="T76" fmla="*/ 209425 w 8475"/>
                <a:gd name="T77" fmla="*/ 21375 h 8476"/>
                <a:gd name="T78" fmla="*/ 206975 w 8475"/>
                <a:gd name="T79" fmla="*/ 11000 h 8476"/>
                <a:gd name="T80" fmla="*/ 203925 w 8475"/>
                <a:gd name="T81" fmla="*/ 0 h 847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475"/>
                <a:gd name="T124" fmla="*/ 0 h 8476"/>
                <a:gd name="T125" fmla="*/ 8475 w 8475"/>
                <a:gd name="T126" fmla="*/ 8476 h 847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5554" name="Google Shape;146;p20"/>
            <p:cNvSpPr>
              <a:spLocks noChangeArrowheads="1"/>
            </p:cNvSpPr>
            <p:nvPr/>
          </p:nvSpPr>
          <p:spPr bwMode="auto">
            <a:xfrm>
              <a:off x="6654650" y="3665275"/>
              <a:ext cx="409100" cy="409125"/>
            </a:xfrm>
            <a:custGeom>
              <a:avLst/>
              <a:gdLst>
                <a:gd name="T0" fmla="*/ 346200 w 16364"/>
                <a:gd name="T1" fmla="*/ 45800 h 16365"/>
                <a:gd name="T2" fmla="*/ 349875 w 16364"/>
                <a:gd name="T3" fmla="*/ 54350 h 16365"/>
                <a:gd name="T4" fmla="*/ 341925 w 16364"/>
                <a:gd name="T5" fmla="*/ 84275 h 16365"/>
                <a:gd name="T6" fmla="*/ 318725 w 16364"/>
                <a:gd name="T7" fmla="*/ 90375 h 16365"/>
                <a:gd name="T8" fmla="*/ 282700 w 16364"/>
                <a:gd name="T9" fmla="*/ 63525 h 16365"/>
                <a:gd name="T10" fmla="*/ 323000 w 16364"/>
                <a:gd name="T11" fmla="*/ 43975 h 16365"/>
                <a:gd name="T12" fmla="*/ 244850 w 16364"/>
                <a:gd name="T13" fmla="*/ 90375 h 16365"/>
                <a:gd name="T14" fmla="*/ 250950 w 16364"/>
                <a:gd name="T15" fmla="*/ 99550 h 16365"/>
                <a:gd name="T16" fmla="*/ 244850 w 16364"/>
                <a:gd name="T17" fmla="*/ 108700 h 16365"/>
                <a:gd name="T18" fmla="*/ 234475 w 16364"/>
                <a:gd name="T19" fmla="*/ 106250 h 16365"/>
                <a:gd name="T20" fmla="*/ 231425 w 16364"/>
                <a:gd name="T21" fmla="*/ 97700 h 16365"/>
                <a:gd name="T22" fmla="*/ 239350 w 16364"/>
                <a:gd name="T23" fmla="*/ 89775 h 16365"/>
                <a:gd name="T24" fmla="*/ 210050 w 16364"/>
                <a:gd name="T25" fmla="*/ 84275 h 16365"/>
                <a:gd name="T26" fmla="*/ 217975 w 16364"/>
                <a:gd name="T27" fmla="*/ 92225 h 16365"/>
                <a:gd name="T28" fmla="*/ 217975 w 16364"/>
                <a:gd name="T29" fmla="*/ 103825 h 16365"/>
                <a:gd name="T30" fmla="*/ 210050 w 16364"/>
                <a:gd name="T31" fmla="*/ 111150 h 16365"/>
                <a:gd name="T32" fmla="*/ 196625 w 16364"/>
                <a:gd name="T33" fmla="*/ 109925 h 16365"/>
                <a:gd name="T34" fmla="*/ 189900 w 16364"/>
                <a:gd name="T35" fmla="*/ 100775 h 16365"/>
                <a:gd name="T36" fmla="*/ 192350 w 16364"/>
                <a:gd name="T37" fmla="*/ 89775 h 16365"/>
                <a:gd name="T38" fmla="*/ 201500 w 16364"/>
                <a:gd name="T39" fmla="*/ 83675 h 16365"/>
                <a:gd name="T40" fmla="*/ 232025 w 16364"/>
                <a:gd name="T41" fmla="*/ 122125 h 16365"/>
                <a:gd name="T42" fmla="*/ 234475 w 16364"/>
                <a:gd name="T43" fmla="*/ 130675 h 16365"/>
                <a:gd name="T44" fmla="*/ 227150 w 16364"/>
                <a:gd name="T45" fmla="*/ 138625 h 16365"/>
                <a:gd name="T46" fmla="*/ 216150 w 16364"/>
                <a:gd name="T47" fmla="*/ 132525 h 16365"/>
                <a:gd name="T48" fmla="*/ 216150 w 16364"/>
                <a:gd name="T49" fmla="*/ 125175 h 16365"/>
                <a:gd name="T50" fmla="*/ 227150 w 16364"/>
                <a:gd name="T51" fmla="*/ 119075 h 16365"/>
                <a:gd name="T52" fmla="*/ 82450 w 16364"/>
                <a:gd name="T53" fmla="*/ 310200 h 16365"/>
                <a:gd name="T54" fmla="*/ 94050 w 16364"/>
                <a:gd name="T55" fmla="*/ 337050 h 16365"/>
                <a:gd name="T56" fmla="*/ 60450 w 16364"/>
                <a:gd name="T57" fmla="*/ 349875 h 16365"/>
                <a:gd name="T58" fmla="*/ 47625 w 16364"/>
                <a:gd name="T59" fmla="*/ 347425 h 16365"/>
                <a:gd name="T60" fmla="*/ 42150 w 16364"/>
                <a:gd name="T61" fmla="*/ 339500 h 16365"/>
                <a:gd name="T62" fmla="*/ 47025 w 16364"/>
                <a:gd name="T63" fmla="*/ 313850 h 16365"/>
                <a:gd name="T64" fmla="*/ 384050 w 16364"/>
                <a:gd name="T65" fmla="*/ 25 h 16365"/>
                <a:gd name="T66" fmla="*/ 353525 w 16364"/>
                <a:gd name="T67" fmla="*/ 7350 h 16365"/>
                <a:gd name="T68" fmla="*/ 314450 w 16364"/>
                <a:gd name="T69" fmla="*/ 26275 h 16365"/>
                <a:gd name="T70" fmla="*/ 246075 w 16364"/>
                <a:gd name="T71" fmla="*/ 48875 h 16365"/>
                <a:gd name="T72" fmla="*/ 199050 w 16364"/>
                <a:gd name="T73" fmla="*/ 43375 h 16365"/>
                <a:gd name="T74" fmla="*/ 152650 w 16364"/>
                <a:gd name="T75" fmla="*/ 51925 h 16365"/>
                <a:gd name="T76" fmla="*/ 109925 w 16364"/>
                <a:gd name="T77" fmla="*/ 74500 h 16365"/>
                <a:gd name="T78" fmla="*/ 74500 w 16364"/>
                <a:gd name="T79" fmla="*/ 109925 h 16365"/>
                <a:gd name="T80" fmla="*/ 51900 w 16364"/>
                <a:gd name="T81" fmla="*/ 152675 h 16365"/>
                <a:gd name="T82" fmla="*/ 43350 w 16364"/>
                <a:gd name="T83" fmla="*/ 199075 h 16365"/>
                <a:gd name="T84" fmla="*/ 48850 w 16364"/>
                <a:gd name="T85" fmla="*/ 246075 h 16365"/>
                <a:gd name="T86" fmla="*/ 26275 w 16364"/>
                <a:gd name="T87" fmla="*/ 314475 h 16365"/>
                <a:gd name="T88" fmla="*/ 7325 w 16364"/>
                <a:gd name="T89" fmla="*/ 353550 h 16365"/>
                <a:gd name="T90" fmla="*/ 0 w 16364"/>
                <a:gd name="T91" fmla="*/ 384075 h 16365"/>
                <a:gd name="T92" fmla="*/ 6125 w 16364"/>
                <a:gd name="T93" fmla="*/ 403000 h 16365"/>
                <a:gd name="T94" fmla="*/ 20150 w 16364"/>
                <a:gd name="T95" fmla="*/ 409100 h 16365"/>
                <a:gd name="T96" fmla="*/ 53750 w 16364"/>
                <a:gd name="T97" fmla="*/ 403000 h 16365"/>
                <a:gd name="T98" fmla="*/ 116625 w 16364"/>
                <a:gd name="T99" fmla="*/ 368800 h 16365"/>
                <a:gd name="T100" fmla="*/ 192950 w 16364"/>
                <a:gd name="T101" fmla="*/ 310800 h 16365"/>
                <a:gd name="T102" fmla="*/ 274150 w 16364"/>
                <a:gd name="T103" fmla="*/ 233250 h 16365"/>
                <a:gd name="T104" fmla="*/ 342550 w 16364"/>
                <a:gd name="T105" fmla="*/ 153275 h 16365"/>
                <a:gd name="T106" fmla="*/ 389550 w 16364"/>
                <a:gd name="T107" fmla="*/ 83050 h 16365"/>
                <a:gd name="T108" fmla="*/ 407875 w 16364"/>
                <a:gd name="T109" fmla="*/ 34825 h 16365"/>
                <a:gd name="T110" fmla="*/ 408475 w 16364"/>
                <a:gd name="T111" fmla="*/ 15900 h 16365"/>
                <a:gd name="T112" fmla="*/ 399325 w 16364"/>
                <a:gd name="T113" fmla="*/ 3075 h 16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6364"/>
                <a:gd name="T172" fmla="*/ 0 h 16365"/>
                <a:gd name="T173" fmla="*/ 16364 w 16364"/>
                <a:gd name="T174" fmla="*/ 16365 h 163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lnTo>
                    <a:pt x="13580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lnTo>
                    <a:pt x="9721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lnTo>
                    <a:pt x="9086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lnTo>
                    <a:pt x="15362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grpSp>
        <p:nvGrpSpPr>
          <p:cNvPr id="65541" name="Google Shape;147;p20"/>
          <p:cNvGrpSpPr>
            <a:grpSpLocks/>
          </p:cNvGrpSpPr>
          <p:nvPr/>
        </p:nvGrpSpPr>
        <p:grpSpPr bwMode="auto">
          <a:xfrm rot="-288963">
            <a:off x="6596064" y="2889251"/>
            <a:ext cx="739775" cy="988483"/>
            <a:chOff x="570875" y="4322250"/>
            <a:chExt cx="443300" cy="443325"/>
          </a:xfrm>
        </p:grpSpPr>
        <p:sp>
          <p:nvSpPr>
            <p:cNvPr id="65549" name="Google Shape;148;p20"/>
            <p:cNvSpPr>
              <a:spLocks noChangeArrowheads="1"/>
            </p:cNvSpPr>
            <p:nvPr/>
          </p:nvSpPr>
          <p:spPr bwMode="auto">
            <a:xfrm>
              <a:off x="570875" y="4322250"/>
              <a:ext cx="443300" cy="443325"/>
            </a:xfrm>
            <a:custGeom>
              <a:avLst/>
              <a:gdLst>
                <a:gd name="T0" fmla="*/ 337650 w 17732"/>
                <a:gd name="T1" fmla="*/ 69625 h 17733"/>
                <a:gd name="T2" fmla="*/ 351700 w 17732"/>
                <a:gd name="T3" fmla="*/ 76350 h 17733"/>
                <a:gd name="T4" fmla="*/ 363900 w 17732"/>
                <a:gd name="T5" fmla="*/ 87325 h 17733"/>
                <a:gd name="T6" fmla="*/ 371850 w 17732"/>
                <a:gd name="T7" fmla="*/ 100775 h 17733"/>
                <a:gd name="T8" fmla="*/ 375525 w 17732"/>
                <a:gd name="T9" fmla="*/ 116025 h 17733"/>
                <a:gd name="T10" fmla="*/ 374900 w 17732"/>
                <a:gd name="T11" fmla="*/ 131300 h 17733"/>
                <a:gd name="T12" fmla="*/ 369400 w 17732"/>
                <a:gd name="T13" fmla="*/ 145950 h 17733"/>
                <a:gd name="T14" fmla="*/ 360250 w 17732"/>
                <a:gd name="T15" fmla="*/ 159375 h 17733"/>
                <a:gd name="T16" fmla="*/ 329725 w 17732"/>
                <a:gd name="T17" fmla="*/ 187475 h 17733"/>
                <a:gd name="T18" fmla="*/ 318125 w 17732"/>
                <a:gd name="T19" fmla="*/ 188700 h 17733"/>
                <a:gd name="T20" fmla="*/ 308350 w 17732"/>
                <a:gd name="T21" fmla="*/ 183200 h 17733"/>
                <a:gd name="T22" fmla="*/ 255850 w 17732"/>
                <a:gd name="T23" fmla="*/ 128850 h 17733"/>
                <a:gd name="T24" fmla="*/ 254625 w 17732"/>
                <a:gd name="T25" fmla="*/ 117250 h 17733"/>
                <a:gd name="T26" fmla="*/ 260125 w 17732"/>
                <a:gd name="T27" fmla="*/ 107475 h 17733"/>
                <a:gd name="T28" fmla="*/ 292475 w 17732"/>
                <a:gd name="T29" fmla="*/ 76350 h 17733"/>
                <a:gd name="T30" fmla="*/ 306525 w 17732"/>
                <a:gd name="T31" fmla="*/ 69625 h 17733"/>
                <a:gd name="T32" fmla="*/ 327275 w 17732"/>
                <a:gd name="T33" fmla="*/ 67800 h 17733"/>
                <a:gd name="T34" fmla="*/ 213700 w 17732"/>
                <a:gd name="T35" fmla="*/ 222875 h 17733"/>
                <a:gd name="T36" fmla="*/ 219200 w 17732"/>
                <a:gd name="T37" fmla="*/ 227150 h 17733"/>
                <a:gd name="T38" fmla="*/ 221650 w 17732"/>
                <a:gd name="T39" fmla="*/ 233875 h 17733"/>
                <a:gd name="T40" fmla="*/ 219200 w 17732"/>
                <a:gd name="T41" fmla="*/ 240600 h 17733"/>
                <a:gd name="T42" fmla="*/ 152650 w 17732"/>
                <a:gd name="T43" fmla="*/ 307750 h 17733"/>
                <a:gd name="T44" fmla="*/ 143500 w 17732"/>
                <a:gd name="T45" fmla="*/ 309575 h 17733"/>
                <a:gd name="T46" fmla="*/ 137400 w 17732"/>
                <a:gd name="T47" fmla="*/ 305925 h 17733"/>
                <a:gd name="T48" fmla="*/ 133725 w 17732"/>
                <a:gd name="T49" fmla="*/ 299825 h 17733"/>
                <a:gd name="T50" fmla="*/ 134325 w 17732"/>
                <a:gd name="T51" fmla="*/ 292500 h 17733"/>
                <a:gd name="T52" fmla="*/ 200900 w 17732"/>
                <a:gd name="T53" fmla="*/ 225325 h 17733"/>
                <a:gd name="T54" fmla="*/ 207000 w 17732"/>
                <a:gd name="T55" fmla="*/ 222275 h 17733"/>
                <a:gd name="T56" fmla="*/ 357200 w 17732"/>
                <a:gd name="T57" fmla="*/ 625 h 17733"/>
                <a:gd name="T58" fmla="*/ 316900 w 17732"/>
                <a:gd name="T59" fmla="*/ 6125 h 17733"/>
                <a:gd name="T60" fmla="*/ 280875 w 17732"/>
                <a:gd name="T61" fmla="*/ 18950 h 17733"/>
                <a:gd name="T62" fmla="*/ 266225 w 17732"/>
                <a:gd name="T63" fmla="*/ 28100 h 17733"/>
                <a:gd name="T64" fmla="*/ 9775 w 17732"/>
                <a:gd name="T65" fmla="*/ 155725 h 17733"/>
                <a:gd name="T66" fmla="*/ 1225 w 17732"/>
                <a:gd name="T67" fmla="*/ 158175 h 17733"/>
                <a:gd name="T68" fmla="*/ 625 w 17732"/>
                <a:gd name="T69" fmla="*/ 164275 h 17733"/>
                <a:gd name="T70" fmla="*/ 64725 w 17732"/>
                <a:gd name="T71" fmla="*/ 229600 h 17733"/>
                <a:gd name="T72" fmla="*/ 20150 w 17732"/>
                <a:gd name="T73" fmla="*/ 244875 h 17733"/>
                <a:gd name="T74" fmla="*/ 14050 w 17732"/>
                <a:gd name="T75" fmla="*/ 250350 h 17733"/>
                <a:gd name="T76" fmla="*/ 15875 w 17732"/>
                <a:gd name="T77" fmla="*/ 258300 h 17733"/>
                <a:gd name="T78" fmla="*/ 185025 w 17732"/>
                <a:gd name="T79" fmla="*/ 427425 h 17733"/>
                <a:gd name="T80" fmla="*/ 192950 w 17732"/>
                <a:gd name="T81" fmla="*/ 429250 h 17733"/>
                <a:gd name="T82" fmla="*/ 198450 w 17732"/>
                <a:gd name="T83" fmla="*/ 423150 h 17733"/>
                <a:gd name="T84" fmla="*/ 213700 w 17732"/>
                <a:gd name="T85" fmla="*/ 378575 h 17733"/>
                <a:gd name="T86" fmla="*/ 279050 w 17732"/>
                <a:gd name="T87" fmla="*/ 442700 h 17733"/>
                <a:gd name="T88" fmla="*/ 285150 w 17732"/>
                <a:gd name="T89" fmla="*/ 442075 h 17733"/>
                <a:gd name="T90" fmla="*/ 287600 w 17732"/>
                <a:gd name="T91" fmla="*/ 433525 h 17733"/>
                <a:gd name="T92" fmla="*/ 415200 w 17732"/>
                <a:gd name="T93" fmla="*/ 177100 h 17733"/>
                <a:gd name="T94" fmla="*/ 424350 w 17732"/>
                <a:gd name="T95" fmla="*/ 162450 h 17733"/>
                <a:gd name="T96" fmla="*/ 437175 w 17732"/>
                <a:gd name="T97" fmla="*/ 126425 h 17733"/>
                <a:gd name="T98" fmla="*/ 442675 w 17732"/>
                <a:gd name="T99" fmla="*/ 86125 h 17733"/>
                <a:gd name="T100" fmla="*/ 442675 w 17732"/>
                <a:gd name="T101" fmla="*/ 48875 h 17733"/>
                <a:gd name="T102" fmla="*/ 437800 w 17732"/>
                <a:gd name="T103" fmla="*/ 20775 h 17733"/>
                <a:gd name="T104" fmla="*/ 432300 w 17732"/>
                <a:gd name="T105" fmla="*/ 11025 h 17733"/>
                <a:gd name="T106" fmla="*/ 422525 w 17732"/>
                <a:gd name="T107" fmla="*/ 5525 h 17733"/>
                <a:gd name="T108" fmla="*/ 394450 w 17732"/>
                <a:gd name="T109" fmla="*/ 625 h 177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732"/>
                <a:gd name="T166" fmla="*/ 0 h 17733"/>
                <a:gd name="T167" fmla="*/ 17732 w 17732"/>
                <a:gd name="T168" fmla="*/ 17733 h 177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lnTo>
                    <a:pt x="13091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lnTo>
                    <a:pt x="14825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5550" name="Google Shape;149;p20"/>
            <p:cNvSpPr>
              <a:spLocks noChangeArrowheads="1"/>
            </p:cNvSpPr>
            <p:nvPr/>
          </p:nvSpPr>
          <p:spPr bwMode="auto">
            <a:xfrm>
              <a:off x="597725" y="4665400"/>
              <a:ext cx="73300" cy="73300"/>
            </a:xfrm>
            <a:custGeom>
              <a:avLst/>
              <a:gdLst>
                <a:gd name="T0" fmla="*/ 50700 w 2932"/>
                <a:gd name="T1" fmla="*/ 25 h 2932"/>
                <a:gd name="T2" fmla="*/ 46425 w 2932"/>
                <a:gd name="T3" fmla="*/ 625 h 2932"/>
                <a:gd name="T4" fmla="*/ 42150 w 2932"/>
                <a:gd name="T5" fmla="*/ 1850 h 2932"/>
                <a:gd name="T6" fmla="*/ 37875 w 2932"/>
                <a:gd name="T7" fmla="*/ 3675 h 2932"/>
                <a:gd name="T8" fmla="*/ 34225 w 2932"/>
                <a:gd name="T9" fmla="*/ 6725 h 2932"/>
                <a:gd name="T10" fmla="*/ 30550 w 2932"/>
                <a:gd name="T11" fmla="*/ 12225 h 2932"/>
                <a:gd name="T12" fmla="*/ 25050 w 2932"/>
                <a:gd name="T13" fmla="*/ 20775 h 2932"/>
                <a:gd name="T14" fmla="*/ 14075 w 2932"/>
                <a:gd name="T15" fmla="*/ 43375 h 2932"/>
                <a:gd name="T16" fmla="*/ 4300 w 2932"/>
                <a:gd name="T17" fmla="*/ 64125 h 2932"/>
                <a:gd name="T18" fmla="*/ 25 w 2932"/>
                <a:gd name="T19" fmla="*/ 73300 h 2932"/>
                <a:gd name="T20" fmla="*/ 9175 w 2932"/>
                <a:gd name="T21" fmla="*/ 69025 h 2932"/>
                <a:gd name="T22" fmla="*/ 29950 w 2932"/>
                <a:gd name="T23" fmla="*/ 59250 h 2932"/>
                <a:gd name="T24" fmla="*/ 52525 w 2932"/>
                <a:gd name="T25" fmla="*/ 48250 h 2932"/>
                <a:gd name="T26" fmla="*/ 61075 w 2932"/>
                <a:gd name="T27" fmla="*/ 42750 h 2932"/>
                <a:gd name="T28" fmla="*/ 66575 w 2932"/>
                <a:gd name="T29" fmla="*/ 39100 h 2932"/>
                <a:gd name="T30" fmla="*/ 69625 w 2932"/>
                <a:gd name="T31" fmla="*/ 35425 h 2932"/>
                <a:gd name="T32" fmla="*/ 71450 w 2932"/>
                <a:gd name="T33" fmla="*/ 31150 h 2932"/>
                <a:gd name="T34" fmla="*/ 72675 w 2932"/>
                <a:gd name="T35" fmla="*/ 26875 h 2932"/>
                <a:gd name="T36" fmla="*/ 73300 w 2932"/>
                <a:gd name="T37" fmla="*/ 22600 h 2932"/>
                <a:gd name="T38" fmla="*/ 72675 w 2932"/>
                <a:gd name="T39" fmla="*/ 18325 h 2932"/>
                <a:gd name="T40" fmla="*/ 71450 w 2932"/>
                <a:gd name="T41" fmla="*/ 14050 h 2932"/>
                <a:gd name="T42" fmla="*/ 69625 w 2932"/>
                <a:gd name="T43" fmla="*/ 10400 h 2932"/>
                <a:gd name="T44" fmla="*/ 66575 w 2932"/>
                <a:gd name="T45" fmla="*/ 6725 h 2932"/>
                <a:gd name="T46" fmla="*/ 62925 w 2932"/>
                <a:gd name="T47" fmla="*/ 3675 h 2932"/>
                <a:gd name="T48" fmla="*/ 59250 w 2932"/>
                <a:gd name="T49" fmla="*/ 1850 h 2932"/>
                <a:gd name="T50" fmla="*/ 54975 w 2932"/>
                <a:gd name="T51" fmla="*/ 625 h 2932"/>
                <a:gd name="T52" fmla="*/ 50700 w 2932"/>
                <a:gd name="T53" fmla="*/ 25 h 29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932"/>
                <a:gd name="T82" fmla="*/ 0 h 2932"/>
                <a:gd name="T83" fmla="*/ 2932 w 2932"/>
                <a:gd name="T84" fmla="*/ 2932 h 293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5551" name="Google Shape;150;p20"/>
            <p:cNvSpPr>
              <a:spLocks noChangeArrowheads="1"/>
            </p:cNvSpPr>
            <p:nvPr/>
          </p:nvSpPr>
          <p:spPr bwMode="auto">
            <a:xfrm>
              <a:off x="654525" y="4708150"/>
              <a:ext cx="47025" cy="47025"/>
            </a:xfrm>
            <a:custGeom>
              <a:avLst/>
              <a:gdLst>
                <a:gd name="T0" fmla="*/ 28100 w 1881"/>
                <a:gd name="T1" fmla="*/ 0 h 1881"/>
                <a:gd name="T2" fmla="*/ 24425 w 1881"/>
                <a:gd name="T3" fmla="*/ 625 h 1881"/>
                <a:gd name="T4" fmla="*/ 20775 w 1881"/>
                <a:gd name="T5" fmla="*/ 1850 h 1881"/>
                <a:gd name="T6" fmla="*/ 17725 w 1881"/>
                <a:gd name="T7" fmla="*/ 3675 h 1881"/>
                <a:gd name="T8" fmla="*/ 14650 w 1881"/>
                <a:gd name="T9" fmla="*/ 6125 h 1881"/>
                <a:gd name="T10" fmla="*/ 11600 w 1881"/>
                <a:gd name="T11" fmla="*/ 9775 h 1881"/>
                <a:gd name="T12" fmla="*/ 9175 w 1881"/>
                <a:gd name="T13" fmla="*/ 15275 h 1881"/>
                <a:gd name="T14" fmla="*/ 6725 w 1881"/>
                <a:gd name="T15" fmla="*/ 22000 h 1881"/>
                <a:gd name="T16" fmla="*/ 4275 w 1881"/>
                <a:gd name="T17" fmla="*/ 29325 h 1881"/>
                <a:gd name="T18" fmla="*/ 1225 w 1881"/>
                <a:gd name="T19" fmla="*/ 42150 h 1881"/>
                <a:gd name="T20" fmla="*/ 0 w 1881"/>
                <a:gd name="T21" fmla="*/ 47025 h 1881"/>
                <a:gd name="T22" fmla="*/ 5500 w 1881"/>
                <a:gd name="T23" fmla="*/ 46425 h 1881"/>
                <a:gd name="T24" fmla="*/ 18325 w 1881"/>
                <a:gd name="T25" fmla="*/ 42750 h 1881"/>
                <a:gd name="T26" fmla="*/ 25050 w 1881"/>
                <a:gd name="T27" fmla="*/ 40925 h 1881"/>
                <a:gd name="T28" fmla="*/ 31750 w 1881"/>
                <a:gd name="T29" fmla="*/ 38475 h 1881"/>
                <a:gd name="T30" fmla="*/ 37875 w 1881"/>
                <a:gd name="T31" fmla="*/ 35425 h 1881"/>
                <a:gd name="T32" fmla="*/ 41525 w 1881"/>
                <a:gd name="T33" fmla="*/ 32975 h 1881"/>
                <a:gd name="T34" fmla="*/ 43975 w 1881"/>
                <a:gd name="T35" fmla="*/ 29925 h 1881"/>
                <a:gd name="T36" fmla="*/ 45800 w 1881"/>
                <a:gd name="T37" fmla="*/ 26275 h 1881"/>
                <a:gd name="T38" fmla="*/ 47025 w 1881"/>
                <a:gd name="T39" fmla="*/ 23200 h 1881"/>
                <a:gd name="T40" fmla="*/ 47025 w 1881"/>
                <a:gd name="T41" fmla="*/ 19550 h 1881"/>
                <a:gd name="T42" fmla="*/ 47025 w 1881"/>
                <a:gd name="T43" fmla="*/ 15875 h 1881"/>
                <a:gd name="T44" fmla="*/ 45800 w 1881"/>
                <a:gd name="T45" fmla="*/ 12225 h 1881"/>
                <a:gd name="T46" fmla="*/ 43975 w 1881"/>
                <a:gd name="T47" fmla="*/ 9175 h 1881"/>
                <a:gd name="T48" fmla="*/ 41525 w 1881"/>
                <a:gd name="T49" fmla="*/ 6125 h 1881"/>
                <a:gd name="T50" fmla="*/ 38475 w 1881"/>
                <a:gd name="T51" fmla="*/ 3675 h 1881"/>
                <a:gd name="T52" fmla="*/ 35425 w 1881"/>
                <a:gd name="T53" fmla="*/ 1850 h 1881"/>
                <a:gd name="T54" fmla="*/ 31750 w 1881"/>
                <a:gd name="T55" fmla="*/ 625 h 1881"/>
                <a:gd name="T56" fmla="*/ 28100 w 1881"/>
                <a:gd name="T57" fmla="*/ 0 h 18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1"/>
                <a:gd name="T88" fmla="*/ 0 h 1881"/>
                <a:gd name="T89" fmla="*/ 1881 w 1881"/>
                <a:gd name="T90" fmla="*/ 1881 h 188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  <p:sp>
          <p:nvSpPr>
            <p:cNvPr id="65552" name="Google Shape;151;p20"/>
            <p:cNvSpPr>
              <a:spLocks noChangeArrowheads="1"/>
            </p:cNvSpPr>
            <p:nvPr/>
          </p:nvSpPr>
          <p:spPr bwMode="auto">
            <a:xfrm>
              <a:off x="581250" y="4634875"/>
              <a:ext cx="47050" cy="47050"/>
            </a:xfrm>
            <a:custGeom>
              <a:avLst/>
              <a:gdLst>
                <a:gd name="T0" fmla="*/ 23825 w 1882"/>
                <a:gd name="T1" fmla="*/ 25 h 1882"/>
                <a:gd name="T2" fmla="*/ 20775 w 1882"/>
                <a:gd name="T3" fmla="*/ 1225 h 1882"/>
                <a:gd name="T4" fmla="*/ 17100 w 1882"/>
                <a:gd name="T5" fmla="*/ 3075 h 1882"/>
                <a:gd name="T6" fmla="*/ 14050 w 1882"/>
                <a:gd name="T7" fmla="*/ 5500 h 1882"/>
                <a:gd name="T8" fmla="*/ 11625 w 1882"/>
                <a:gd name="T9" fmla="*/ 9175 h 1882"/>
                <a:gd name="T10" fmla="*/ 8550 w 1882"/>
                <a:gd name="T11" fmla="*/ 15275 h 1882"/>
                <a:gd name="T12" fmla="*/ 6125 w 1882"/>
                <a:gd name="T13" fmla="*/ 22000 h 1882"/>
                <a:gd name="T14" fmla="*/ 4275 w 1882"/>
                <a:gd name="T15" fmla="*/ 28700 h 1882"/>
                <a:gd name="T16" fmla="*/ 625 w 1882"/>
                <a:gd name="T17" fmla="*/ 41525 h 1882"/>
                <a:gd name="T18" fmla="*/ 25 w 1882"/>
                <a:gd name="T19" fmla="*/ 47025 h 1882"/>
                <a:gd name="T20" fmla="*/ 4900 w 1882"/>
                <a:gd name="T21" fmla="*/ 45800 h 1882"/>
                <a:gd name="T22" fmla="*/ 17725 w 1882"/>
                <a:gd name="T23" fmla="*/ 42750 h 1882"/>
                <a:gd name="T24" fmla="*/ 25050 w 1882"/>
                <a:gd name="T25" fmla="*/ 40325 h 1882"/>
                <a:gd name="T26" fmla="*/ 31775 w 1882"/>
                <a:gd name="T27" fmla="*/ 37875 h 1882"/>
                <a:gd name="T28" fmla="*/ 37250 w 1882"/>
                <a:gd name="T29" fmla="*/ 35425 h 1882"/>
                <a:gd name="T30" fmla="*/ 40925 w 1882"/>
                <a:gd name="T31" fmla="*/ 32375 h 1882"/>
                <a:gd name="T32" fmla="*/ 43375 w 1882"/>
                <a:gd name="T33" fmla="*/ 29325 h 1882"/>
                <a:gd name="T34" fmla="*/ 45200 w 1882"/>
                <a:gd name="T35" fmla="*/ 26275 h 1882"/>
                <a:gd name="T36" fmla="*/ 46425 w 1882"/>
                <a:gd name="T37" fmla="*/ 22600 h 1882"/>
                <a:gd name="T38" fmla="*/ 47025 w 1882"/>
                <a:gd name="T39" fmla="*/ 18950 h 1882"/>
                <a:gd name="T40" fmla="*/ 46425 w 1882"/>
                <a:gd name="T41" fmla="*/ 15275 h 1882"/>
                <a:gd name="T42" fmla="*/ 45200 w 1882"/>
                <a:gd name="T43" fmla="*/ 11625 h 1882"/>
                <a:gd name="T44" fmla="*/ 43375 w 1882"/>
                <a:gd name="T45" fmla="*/ 8575 h 1882"/>
                <a:gd name="T46" fmla="*/ 40925 w 1882"/>
                <a:gd name="T47" fmla="*/ 5500 h 1882"/>
                <a:gd name="T48" fmla="*/ 37875 w 1882"/>
                <a:gd name="T49" fmla="*/ 3075 h 1882"/>
                <a:gd name="T50" fmla="*/ 34825 w 1882"/>
                <a:gd name="T51" fmla="*/ 1225 h 1882"/>
                <a:gd name="T52" fmla="*/ 31150 w 1882"/>
                <a:gd name="T53" fmla="*/ 25 h 1882"/>
                <a:gd name="T54" fmla="*/ 23825 w 1882"/>
                <a:gd name="T55" fmla="*/ 25 h 188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82"/>
                <a:gd name="T85" fmla="*/ 0 h 1882"/>
                <a:gd name="T86" fmla="*/ 1882 w 1882"/>
                <a:gd name="T87" fmla="*/ 1882 h 188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uk-UA"/>
            </a:p>
          </p:txBody>
        </p:sp>
      </p:grpSp>
      <p:sp>
        <p:nvSpPr>
          <p:cNvPr id="65542" name="Google Shape;152;p20"/>
          <p:cNvSpPr>
            <a:spLocks noChangeArrowheads="1"/>
          </p:cNvSpPr>
          <p:nvPr/>
        </p:nvSpPr>
        <p:spPr bwMode="auto">
          <a:xfrm rot="2466613">
            <a:off x="6245225" y="1530351"/>
            <a:ext cx="363538" cy="463549"/>
          </a:xfrm>
          <a:custGeom>
            <a:avLst/>
            <a:gdLst>
              <a:gd name="T0" fmla="*/ 180017 w 15144"/>
              <a:gd name="T1" fmla="*/ 601 h 14460"/>
              <a:gd name="T2" fmla="*/ 175912 w 15144"/>
              <a:gd name="T3" fmla="*/ 4135 h 14460"/>
              <a:gd name="T4" fmla="*/ 134286 w 15144"/>
              <a:gd name="T5" fmla="*/ 98673 h 14460"/>
              <a:gd name="T6" fmla="*/ 129581 w 15144"/>
              <a:gd name="T7" fmla="*/ 105140 h 14460"/>
              <a:gd name="T8" fmla="*/ 123148 w 15144"/>
              <a:gd name="T9" fmla="*/ 111007 h 14460"/>
              <a:gd name="T10" fmla="*/ 115514 w 15144"/>
              <a:gd name="T11" fmla="*/ 115118 h 14460"/>
              <a:gd name="T12" fmla="*/ 107904 w 15144"/>
              <a:gd name="T13" fmla="*/ 117474 h 14460"/>
              <a:gd name="T14" fmla="*/ 5881 w 15144"/>
              <a:gd name="T15" fmla="*/ 128029 h 14460"/>
              <a:gd name="T16" fmla="*/ 1200 w 15144"/>
              <a:gd name="T17" fmla="*/ 130385 h 14460"/>
              <a:gd name="T18" fmla="*/ 24 w 15144"/>
              <a:gd name="T19" fmla="*/ 134497 h 14460"/>
              <a:gd name="T20" fmla="*/ 1776 w 15144"/>
              <a:gd name="T21" fmla="*/ 139185 h 14460"/>
              <a:gd name="T22" fmla="*/ 78594 w 15144"/>
              <a:gd name="T23" fmla="*/ 207900 h 14460"/>
              <a:gd name="T24" fmla="*/ 83851 w 15144"/>
              <a:gd name="T25" fmla="*/ 214343 h 14460"/>
              <a:gd name="T26" fmla="*/ 87380 w 15144"/>
              <a:gd name="T27" fmla="*/ 222566 h 14460"/>
              <a:gd name="T28" fmla="*/ 89132 w 15144"/>
              <a:gd name="T29" fmla="*/ 230789 h 14460"/>
              <a:gd name="T30" fmla="*/ 88556 w 15144"/>
              <a:gd name="T31" fmla="*/ 239012 h 14460"/>
              <a:gd name="T32" fmla="*/ 66855 w 15144"/>
              <a:gd name="T33" fmla="*/ 340016 h 14460"/>
              <a:gd name="T34" fmla="*/ 68031 w 15144"/>
              <a:gd name="T35" fmla="*/ 344705 h 14460"/>
              <a:gd name="T36" fmla="*/ 71560 w 15144"/>
              <a:gd name="T37" fmla="*/ 347061 h 14460"/>
              <a:gd name="T38" fmla="*/ 76817 w 15144"/>
              <a:gd name="T39" fmla="*/ 346484 h 14460"/>
              <a:gd name="T40" fmla="*/ 165349 w 15144"/>
              <a:gd name="T41" fmla="*/ 294791 h 14460"/>
              <a:gd name="T42" fmla="*/ 172983 w 15144"/>
              <a:gd name="T43" fmla="*/ 291858 h 14460"/>
              <a:gd name="T44" fmla="*/ 185874 w 15144"/>
              <a:gd name="T45" fmla="*/ 291281 h 14460"/>
              <a:gd name="T46" fmla="*/ 194660 w 15144"/>
              <a:gd name="T47" fmla="*/ 293036 h 14460"/>
              <a:gd name="T48" fmla="*/ 283792 w 15144"/>
              <a:gd name="T49" fmla="*/ 345306 h 14460"/>
              <a:gd name="T50" fmla="*/ 289649 w 15144"/>
              <a:gd name="T51" fmla="*/ 347638 h 14460"/>
              <a:gd name="T52" fmla="*/ 294330 w 15144"/>
              <a:gd name="T53" fmla="*/ 346484 h 14460"/>
              <a:gd name="T54" fmla="*/ 296107 w 15144"/>
              <a:gd name="T55" fmla="*/ 342373 h 14460"/>
              <a:gd name="T56" fmla="*/ 296107 w 15144"/>
              <a:gd name="T57" fmla="*/ 336482 h 14460"/>
              <a:gd name="T58" fmla="*/ 274406 w 15144"/>
              <a:gd name="T59" fmla="*/ 234900 h 14460"/>
              <a:gd name="T60" fmla="*/ 274982 w 15144"/>
              <a:gd name="T61" fmla="*/ 226678 h 14460"/>
              <a:gd name="T62" fmla="*/ 277911 w 15144"/>
              <a:gd name="T63" fmla="*/ 218455 h 14460"/>
              <a:gd name="T64" fmla="*/ 282016 w 15144"/>
              <a:gd name="T65" fmla="*/ 210833 h 14460"/>
              <a:gd name="T66" fmla="*/ 358833 w 15144"/>
              <a:gd name="T67" fmla="*/ 142118 h 14460"/>
              <a:gd name="T68" fmla="*/ 362938 w 15144"/>
              <a:gd name="T69" fmla="*/ 136853 h 14460"/>
              <a:gd name="T70" fmla="*/ 363514 w 15144"/>
              <a:gd name="T71" fmla="*/ 132741 h 14460"/>
              <a:gd name="T72" fmla="*/ 360585 w 15144"/>
              <a:gd name="T73" fmla="*/ 129207 h 14460"/>
              <a:gd name="T74" fmla="*/ 354128 w 15144"/>
              <a:gd name="T75" fmla="*/ 127452 h 14460"/>
              <a:gd name="T76" fmla="*/ 251529 w 15144"/>
              <a:gd name="T77" fmla="*/ 116873 h 14460"/>
              <a:gd name="T78" fmla="*/ 243919 w 15144"/>
              <a:gd name="T79" fmla="*/ 113363 h 14460"/>
              <a:gd name="T80" fmla="*/ 236885 w 15144"/>
              <a:gd name="T81" fmla="*/ 108073 h 14460"/>
              <a:gd name="T82" fmla="*/ 231028 w 15144"/>
              <a:gd name="T83" fmla="*/ 101606 h 14460"/>
              <a:gd name="T84" fmla="*/ 189403 w 15144"/>
              <a:gd name="T85" fmla="*/ 7069 h 14460"/>
              <a:gd name="T86" fmla="*/ 185874 w 15144"/>
              <a:gd name="T87" fmla="*/ 1779 h 14460"/>
              <a:gd name="T88" fmla="*/ 181769 w 15144"/>
              <a:gd name="T89" fmla="*/ 24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5543" name="Google Shape;153;p20"/>
          <p:cNvSpPr>
            <a:spLocks noChangeArrowheads="1"/>
          </p:cNvSpPr>
          <p:nvPr/>
        </p:nvSpPr>
        <p:spPr bwMode="auto">
          <a:xfrm rot="-1609020">
            <a:off x="6777039" y="1820334"/>
            <a:ext cx="261937" cy="334433"/>
          </a:xfrm>
          <a:custGeom>
            <a:avLst/>
            <a:gdLst>
              <a:gd name="T0" fmla="*/ 129706 w 15144"/>
              <a:gd name="T1" fmla="*/ 434 h 14460"/>
              <a:gd name="T2" fmla="*/ 126748 w 15144"/>
              <a:gd name="T3" fmla="*/ 2984 h 14460"/>
              <a:gd name="T4" fmla="*/ 96756 w 15144"/>
              <a:gd name="T5" fmla="*/ 71189 h 14460"/>
              <a:gd name="T6" fmla="*/ 93366 w 15144"/>
              <a:gd name="T7" fmla="*/ 75855 h 14460"/>
              <a:gd name="T8" fmla="*/ 88731 w 15144"/>
              <a:gd name="T9" fmla="*/ 80087 h 14460"/>
              <a:gd name="T10" fmla="*/ 83230 w 15144"/>
              <a:gd name="T11" fmla="*/ 83053 h 14460"/>
              <a:gd name="T12" fmla="*/ 77747 w 15144"/>
              <a:gd name="T13" fmla="*/ 84753 h 14460"/>
              <a:gd name="T14" fmla="*/ 4238 w 15144"/>
              <a:gd name="T15" fmla="*/ 92368 h 14460"/>
              <a:gd name="T16" fmla="*/ 865 w 15144"/>
              <a:gd name="T17" fmla="*/ 94068 h 14460"/>
              <a:gd name="T18" fmla="*/ 17 w 15144"/>
              <a:gd name="T19" fmla="*/ 97034 h 14460"/>
              <a:gd name="T20" fmla="*/ 1280 w 15144"/>
              <a:gd name="T21" fmla="*/ 100417 h 14460"/>
              <a:gd name="T22" fmla="*/ 56628 w 15144"/>
              <a:gd name="T23" fmla="*/ 149992 h 14460"/>
              <a:gd name="T24" fmla="*/ 60416 w 15144"/>
              <a:gd name="T25" fmla="*/ 154641 h 14460"/>
              <a:gd name="T26" fmla="*/ 62959 w 15144"/>
              <a:gd name="T27" fmla="*/ 160573 h 14460"/>
              <a:gd name="T28" fmla="*/ 64222 w 15144"/>
              <a:gd name="T29" fmla="*/ 166505 h 14460"/>
              <a:gd name="T30" fmla="*/ 63806 w 15144"/>
              <a:gd name="T31" fmla="*/ 172438 h 14460"/>
              <a:gd name="T32" fmla="*/ 48171 w 15144"/>
              <a:gd name="T33" fmla="*/ 245309 h 14460"/>
              <a:gd name="T34" fmla="*/ 49018 w 15144"/>
              <a:gd name="T35" fmla="*/ 248691 h 14460"/>
              <a:gd name="T36" fmla="*/ 51561 w 15144"/>
              <a:gd name="T37" fmla="*/ 250391 h 14460"/>
              <a:gd name="T38" fmla="*/ 55349 w 15144"/>
              <a:gd name="T39" fmla="*/ 249975 h 14460"/>
              <a:gd name="T40" fmla="*/ 119138 w 15144"/>
              <a:gd name="T41" fmla="*/ 212681 h 14460"/>
              <a:gd name="T42" fmla="*/ 124638 w 15144"/>
              <a:gd name="T43" fmla="*/ 210565 h 14460"/>
              <a:gd name="T44" fmla="*/ 133926 w 15144"/>
              <a:gd name="T45" fmla="*/ 210148 h 14460"/>
              <a:gd name="T46" fmla="*/ 140257 w 15144"/>
              <a:gd name="T47" fmla="*/ 211415 h 14460"/>
              <a:gd name="T48" fmla="*/ 204478 w 15144"/>
              <a:gd name="T49" fmla="*/ 249125 h 14460"/>
              <a:gd name="T50" fmla="*/ 208699 w 15144"/>
              <a:gd name="T51" fmla="*/ 250808 h 14460"/>
              <a:gd name="T52" fmla="*/ 212071 w 15144"/>
              <a:gd name="T53" fmla="*/ 249975 h 14460"/>
              <a:gd name="T54" fmla="*/ 213351 w 15144"/>
              <a:gd name="T55" fmla="*/ 247009 h 14460"/>
              <a:gd name="T56" fmla="*/ 213351 w 15144"/>
              <a:gd name="T57" fmla="*/ 242759 h 14460"/>
              <a:gd name="T58" fmla="*/ 197715 w 15144"/>
              <a:gd name="T59" fmla="*/ 169472 h 14460"/>
              <a:gd name="T60" fmla="*/ 198131 w 15144"/>
              <a:gd name="T61" fmla="*/ 163539 h 14460"/>
              <a:gd name="T62" fmla="*/ 200241 w 15144"/>
              <a:gd name="T63" fmla="*/ 157607 h 14460"/>
              <a:gd name="T64" fmla="*/ 203198 w 15144"/>
              <a:gd name="T65" fmla="*/ 152108 h 14460"/>
              <a:gd name="T66" fmla="*/ 258547 w 15144"/>
              <a:gd name="T67" fmla="*/ 102533 h 14460"/>
              <a:gd name="T68" fmla="*/ 261505 w 15144"/>
              <a:gd name="T69" fmla="*/ 98734 h 14460"/>
              <a:gd name="T70" fmla="*/ 261920 w 15144"/>
              <a:gd name="T71" fmla="*/ 95768 h 14460"/>
              <a:gd name="T72" fmla="*/ 259810 w 15144"/>
              <a:gd name="T73" fmla="*/ 93218 h 14460"/>
              <a:gd name="T74" fmla="*/ 255157 w 15144"/>
              <a:gd name="T75" fmla="*/ 91952 h 14460"/>
              <a:gd name="T76" fmla="*/ 181232 w 15144"/>
              <a:gd name="T77" fmla="*/ 84320 h 14460"/>
              <a:gd name="T78" fmla="*/ 175749 w 15144"/>
              <a:gd name="T79" fmla="*/ 81787 h 14460"/>
              <a:gd name="T80" fmla="*/ 170681 w 15144"/>
              <a:gd name="T81" fmla="*/ 77971 h 14460"/>
              <a:gd name="T82" fmla="*/ 166461 w 15144"/>
              <a:gd name="T83" fmla="*/ 73305 h 14460"/>
              <a:gd name="T84" fmla="*/ 136469 w 15144"/>
              <a:gd name="T85" fmla="*/ 5100 h 14460"/>
              <a:gd name="T86" fmla="*/ 133926 w 15144"/>
              <a:gd name="T87" fmla="*/ 1284 h 14460"/>
              <a:gd name="T88" fmla="*/ 130969 w 15144"/>
              <a:gd name="T89" fmla="*/ 17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5544" name="Google Shape;154;p20"/>
          <p:cNvSpPr>
            <a:spLocks noChangeArrowheads="1"/>
          </p:cNvSpPr>
          <p:nvPr/>
        </p:nvSpPr>
        <p:spPr bwMode="auto">
          <a:xfrm rot="2926409">
            <a:off x="8331730" y="2116138"/>
            <a:ext cx="262467" cy="187325"/>
          </a:xfrm>
          <a:custGeom>
            <a:avLst/>
            <a:gdLst>
              <a:gd name="T0" fmla="*/ 97476 w 15144"/>
              <a:gd name="T1" fmla="*/ 324 h 14460"/>
              <a:gd name="T2" fmla="*/ 95253 w 15144"/>
              <a:gd name="T3" fmla="*/ 2228 h 14460"/>
              <a:gd name="T4" fmla="*/ 72714 w 15144"/>
              <a:gd name="T5" fmla="*/ 53166 h 14460"/>
              <a:gd name="T6" fmla="*/ 70166 w 15144"/>
              <a:gd name="T7" fmla="*/ 56651 h 14460"/>
              <a:gd name="T8" fmla="*/ 66683 w 15144"/>
              <a:gd name="T9" fmla="*/ 59812 h 14460"/>
              <a:gd name="T10" fmla="*/ 62549 w 15144"/>
              <a:gd name="T11" fmla="*/ 62027 h 14460"/>
              <a:gd name="T12" fmla="*/ 58428 w 15144"/>
              <a:gd name="T13" fmla="*/ 63297 h 14460"/>
              <a:gd name="T14" fmla="*/ 3185 w 15144"/>
              <a:gd name="T15" fmla="*/ 68984 h 14460"/>
              <a:gd name="T16" fmla="*/ 650 w 15144"/>
              <a:gd name="T17" fmla="*/ 70253 h 14460"/>
              <a:gd name="T18" fmla="*/ 13 w 15144"/>
              <a:gd name="T19" fmla="*/ 72469 h 14460"/>
              <a:gd name="T20" fmla="*/ 962 w 15144"/>
              <a:gd name="T21" fmla="*/ 74995 h 14460"/>
              <a:gd name="T22" fmla="*/ 42557 w 15144"/>
              <a:gd name="T23" fmla="*/ 112019 h 14460"/>
              <a:gd name="T24" fmla="*/ 45404 w 15144"/>
              <a:gd name="T25" fmla="*/ 115491 h 14460"/>
              <a:gd name="T26" fmla="*/ 47315 w 15144"/>
              <a:gd name="T27" fmla="*/ 119922 h 14460"/>
              <a:gd name="T28" fmla="*/ 48264 w 15144"/>
              <a:gd name="T29" fmla="*/ 124352 h 14460"/>
              <a:gd name="T30" fmla="*/ 47952 w 15144"/>
              <a:gd name="T31" fmla="*/ 128783 h 14460"/>
              <a:gd name="T32" fmla="*/ 36201 w 15144"/>
              <a:gd name="T33" fmla="*/ 183205 h 14460"/>
              <a:gd name="T34" fmla="*/ 36838 w 15144"/>
              <a:gd name="T35" fmla="*/ 185732 h 14460"/>
              <a:gd name="T36" fmla="*/ 38749 w 15144"/>
              <a:gd name="T37" fmla="*/ 187001 h 14460"/>
              <a:gd name="T38" fmla="*/ 41595 w 15144"/>
              <a:gd name="T39" fmla="*/ 186690 h 14460"/>
              <a:gd name="T40" fmla="*/ 89534 w 15144"/>
              <a:gd name="T41" fmla="*/ 158838 h 14460"/>
              <a:gd name="T42" fmla="*/ 93668 w 15144"/>
              <a:gd name="T43" fmla="*/ 157257 h 14460"/>
              <a:gd name="T44" fmla="*/ 100648 w 15144"/>
              <a:gd name="T45" fmla="*/ 156946 h 14460"/>
              <a:gd name="T46" fmla="*/ 105405 w 15144"/>
              <a:gd name="T47" fmla="*/ 157892 h 14460"/>
              <a:gd name="T48" fmla="*/ 153669 w 15144"/>
              <a:gd name="T49" fmla="*/ 186055 h 14460"/>
              <a:gd name="T50" fmla="*/ 156840 w 15144"/>
              <a:gd name="T51" fmla="*/ 187312 h 14460"/>
              <a:gd name="T52" fmla="*/ 159375 w 15144"/>
              <a:gd name="T53" fmla="*/ 186690 h 14460"/>
              <a:gd name="T54" fmla="*/ 160337 w 15144"/>
              <a:gd name="T55" fmla="*/ 184475 h 14460"/>
              <a:gd name="T56" fmla="*/ 160337 w 15144"/>
              <a:gd name="T57" fmla="*/ 181301 h 14460"/>
              <a:gd name="T58" fmla="*/ 148586 w 15144"/>
              <a:gd name="T59" fmla="*/ 126567 h 14460"/>
              <a:gd name="T60" fmla="*/ 148898 w 15144"/>
              <a:gd name="T61" fmla="*/ 122137 h 14460"/>
              <a:gd name="T62" fmla="*/ 150484 w 15144"/>
              <a:gd name="T63" fmla="*/ 117706 h 14460"/>
              <a:gd name="T64" fmla="*/ 152707 w 15144"/>
              <a:gd name="T65" fmla="*/ 113600 h 14460"/>
              <a:gd name="T66" fmla="*/ 194302 w 15144"/>
              <a:gd name="T67" fmla="*/ 76575 h 14460"/>
              <a:gd name="T68" fmla="*/ 196525 w 15144"/>
              <a:gd name="T69" fmla="*/ 73738 h 14460"/>
              <a:gd name="T70" fmla="*/ 196837 w 15144"/>
              <a:gd name="T71" fmla="*/ 71523 h 14460"/>
              <a:gd name="T72" fmla="*/ 195251 w 15144"/>
              <a:gd name="T73" fmla="*/ 69619 h 14460"/>
              <a:gd name="T74" fmla="*/ 191755 w 15144"/>
              <a:gd name="T75" fmla="*/ 68673 h 14460"/>
              <a:gd name="T76" fmla="*/ 136199 w 15144"/>
              <a:gd name="T77" fmla="*/ 62973 h 14460"/>
              <a:gd name="T78" fmla="*/ 132078 w 15144"/>
              <a:gd name="T79" fmla="*/ 61081 h 14460"/>
              <a:gd name="T80" fmla="*/ 128270 w 15144"/>
              <a:gd name="T81" fmla="*/ 58231 h 14460"/>
              <a:gd name="T82" fmla="*/ 125098 w 15144"/>
              <a:gd name="T83" fmla="*/ 54747 h 14460"/>
              <a:gd name="T84" fmla="*/ 102559 w 15144"/>
              <a:gd name="T85" fmla="*/ 3809 h 14460"/>
              <a:gd name="T86" fmla="*/ 100648 w 15144"/>
              <a:gd name="T87" fmla="*/ 959 h 14460"/>
              <a:gd name="T88" fmla="*/ 98425 w 15144"/>
              <a:gd name="T89" fmla="*/ 13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5545" name="Google Shape;155;p20"/>
          <p:cNvSpPr>
            <a:spLocks noChangeArrowheads="1"/>
          </p:cNvSpPr>
          <p:nvPr/>
        </p:nvSpPr>
        <p:spPr bwMode="auto">
          <a:xfrm rot="-1609718">
            <a:off x="7548563" y="412751"/>
            <a:ext cx="177800" cy="224367"/>
          </a:xfrm>
          <a:custGeom>
            <a:avLst/>
            <a:gdLst>
              <a:gd name="T0" fmla="*/ 88043 w 15144"/>
              <a:gd name="T1" fmla="*/ 291 h 14460"/>
              <a:gd name="T2" fmla="*/ 86035 w 15144"/>
              <a:gd name="T3" fmla="*/ 2002 h 14460"/>
              <a:gd name="T4" fmla="*/ 65677 w 15144"/>
              <a:gd name="T5" fmla="*/ 47759 h 14460"/>
              <a:gd name="T6" fmla="*/ 63376 w 15144"/>
              <a:gd name="T7" fmla="*/ 50890 h 14460"/>
              <a:gd name="T8" fmla="*/ 60229 w 15144"/>
              <a:gd name="T9" fmla="*/ 53729 h 14460"/>
              <a:gd name="T10" fmla="*/ 56496 w 15144"/>
              <a:gd name="T11" fmla="*/ 55719 h 14460"/>
              <a:gd name="T12" fmla="*/ 52774 w 15144"/>
              <a:gd name="T13" fmla="*/ 56860 h 14460"/>
              <a:gd name="T14" fmla="*/ 2876 w 15144"/>
              <a:gd name="T15" fmla="*/ 61968 h 14460"/>
              <a:gd name="T16" fmla="*/ 587 w 15144"/>
              <a:gd name="T17" fmla="*/ 63109 h 14460"/>
              <a:gd name="T18" fmla="*/ 12 w 15144"/>
              <a:gd name="T19" fmla="*/ 65099 h 14460"/>
              <a:gd name="T20" fmla="*/ 869 w 15144"/>
              <a:gd name="T21" fmla="*/ 67368 h 14460"/>
              <a:gd name="T22" fmla="*/ 38439 w 15144"/>
              <a:gd name="T23" fmla="*/ 100628 h 14460"/>
              <a:gd name="T24" fmla="*/ 41010 w 15144"/>
              <a:gd name="T25" fmla="*/ 103746 h 14460"/>
              <a:gd name="T26" fmla="*/ 42736 w 15144"/>
              <a:gd name="T27" fmla="*/ 107726 h 14460"/>
              <a:gd name="T28" fmla="*/ 43593 w 15144"/>
              <a:gd name="T29" fmla="*/ 111706 h 14460"/>
              <a:gd name="T30" fmla="*/ 43311 w 15144"/>
              <a:gd name="T31" fmla="*/ 115686 h 14460"/>
              <a:gd name="T32" fmla="*/ 32698 w 15144"/>
              <a:gd name="T33" fmla="*/ 164574 h 14460"/>
              <a:gd name="T34" fmla="*/ 33273 w 15144"/>
              <a:gd name="T35" fmla="*/ 166844 h 14460"/>
              <a:gd name="T36" fmla="*/ 34999 w 15144"/>
              <a:gd name="T37" fmla="*/ 167984 h 14460"/>
              <a:gd name="T38" fmla="*/ 37570 w 15144"/>
              <a:gd name="T39" fmla="*/ 167705 h 14460"/>
              <a:gd name="T40" fmla="*/ 80869 w 15144"/>
              <a:gd name="T41" fmla="*/ 142685 h 14460"/>
              <a:gd name="T42" fmla="*/ 84603 w 15144"/>
              <a:gd name="T43" fmla="*/ 141265 h 14460"/>
              <a:gd name="T44" fmla="*/ 90908 w 15144"/>
              <a:gd name="T45" fmla="*/ 140986 h 14460"/>
              <a:gd name="T46" fmla="*/ 95205 w 15144"/>
              <a:gd name="T47" fmla="*/ 141835 h 14460"/>
              <a:gd name="T48" fmla="*/ 138798 w 15144"/>
              <a:gd name="T49" fmla="*/ 167135 h 14460"/>
              <a:gd name="T50" fmla="*/ 141662 w 15144"/>
              <a:gd name="T51" fmla="*/ 168263 h 14460"/>
              <a:gd name="T52" fmla="*/ 143952 w 15144"/>
              <a:gd name="T53" fmla="*/ 167705 h 14460"/>
              <a:gd name="T54" fmla="*/ 144821 w 15144"/>
              <a:gd name="T55" fmla="*/ 165715 h 14460"/>
              <a:gd name="T56" fmla="*/ 144821 w 15144"/>
              <a:gd name="T57" fmla="*/ 162864 h 14460"/>
              <a:gd name="T58" fmla="*/ 134207 w 15144"/>
              <a:gd name="T59" fmla="*/ 113696 h 14460"/>
              <a:gd name="T60" fmla="*/ 134489 w 15144"/>
              <a:gd name="T61" fmla="*/ 109716 h 14460"/>
              <a:gd name="T62" fmla="*/ 135921 w 15144"/>
              <a:gd name="T63" fmla="*/ 105736 h 14460"/>
              <a:gd name="T64" fmla="*/ 137929 w 15144"/>
              <a:gd name="T65" fmla="*/ 102047 h 14460"/>
              <a:gd name="T66" fmla="*/ 175499 w 15144"/>
              <a:gd name="T67" fmla="*/ 68788 h 14460"/>
              <a:gd name="T68" fmla="*/ 177506 w 15144"/>
              <a:gd name="T69" fmla="*/ 66239 h 14460"/>
              <a:gd name="T70" fmla="*/ 177788 w 15144"/>
              <a:gd name="T71" fmla="*/ 64249 h 14460"/>
              <a:gd name="T72" fmla="*/ 176356 w 15144"/>
              <a:gd name="T73" fmla="*/ 62539 h 14460"/>
              <a:gd name="T74" fmla="*/ 173198 w 15144"/>
              <a:gd name="T75" fmla="*/ 61689 h 14460"/>
              <a:gd name="T76" fmla="*/ 123018 w 15144"/>
              <a:gd name="T77" fmla="*/ 56569 h 14460"/>
              <a:gd name="T78" fmla="*/ 119296 w 15144"/>
              <a:gd name="T79" fmla="*/ 54870 h 14460"/>
              <a:gd name="T80" fmla="*/ 115856 w 15144"/>
              <a:gd name="T81" fmla="*/ 52310 h 14460"/>
              <a:gd name="T82" fmla="*/ 112992 w 15144"/>
              <a:gd name="T83" fmla="*/ 49179 h 14460"/>
              <a:gd name="T84" fmla="*/ 92634 w 15144"/>
              <a:gd name="T85" fmla="*/ 3421 h 14460"/>
              <a:gd name="T86" fmla="*/ 90908 w 15144"/>
              <a:gd name="T87" fmla="*/ 861 h 14460"/>
              <a:gd name="T88" fmla="*/ 88900 w 15144"/>
              <a:gd name="T89" fmla="*/ 12 h 144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144"/>
              <a:gd name="T136" fmla="*/ 0 h 14460"/>
              <a:gd name="T137" fmla="*/ 15144 w 15144"/>
              <a:gd name="T138" fmla="*/ 14460 h 1446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sp>
        <p:nvSpPr>
          <p:cNvPr id="65546" name="Google Shape;156;p2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B82CA55D-4733-42A2-99CF-ADBBA8D23E03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44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65547" name="Прямоугольник 1"/>
          <p:cNvSpPr>
            <a:spLocks noChangeArrowheads="1"/>
          </p:cNvSpPr>
          <p:nvPr/>
        </p:nvSpPr>
        <p:spPr bwMode="auto">
          <a:xfrm>
            <a:off x="2268538" y="175685"/>
            <a:ext cx="3637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2800" b="1">
                <a:solidFill>
                  <a:srgbClr val="FFC000"/>
                </a:solidFill>
                <a:latin typeface="Book Antiqua" pitchFamily="18" charset="0"/>
              </a:rPr>
              <a:t>9. Сродне навчання</a:t>
            </a:r>
          </a:p>
        </p:txBody>
      </p:sp>
      <p:pic>
        <p:nvPicPr>
          <p:cNvPr id="6554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4" y="1428751"/>
            <a:ext cx="5062537" cy="506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74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Що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школа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може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зробити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зараз,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щоб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стати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кращою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?</a:t>
            </a:r>
            <a:r>
              <a:rPr lang="ru-RU" sz="3600" b="1" dirty="0"/>
              <a:t/>
            </a:r>
            <a:br>
              <a:rPr lang="ru-RU" sz="3600" b="1" dirty="0"/>
            </a:br>
            <a:endParaRPr lang="uk-UA" sz="4000" b="1" i="1" dirty="0">
              <a:solidFill>
                <a:schemeClr val="accent1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AutoShape 11" descr="Человечки для презентации без фона (52 лучших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I</a:t>
            </a:r>
            <a:r>
              <a:rPr lang="uk-UA" sz="30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нституц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i</a:t>
            </a:r>
            <a:r>
              <a:rPr lang="uk-UA" sz="30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йний</a:t>
            </a:r>
            <a:r>
              <a:rPr lang="uk-UA" sz="3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3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аудит</a:t>
            </a:r>
          </a:p>
          <a:p>
            <a:r>
              <a:rPr lang="uk-UA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Пройти зовнішнє оцінювання та отримати рекомендації від експертів, як стати кращою</a:t>
            </a:r>
            <a:endParaRPr lang="uk-UA" sz="30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4861886" y="16288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Внутрішня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система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якості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3000" b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освіти</a:t>
            </a:r>
            <a:endParaRPr lang="ru-RU" sz="3000" b="1" dirty="0" smtClean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3000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Розбудувати</a:t>
            </a:r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3000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внутрішню</a:t>
            </a:r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систему </a:t>
            </a:r>
            <a:r>
              <a:rPr lang="ru-RU" sz="3000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забезпечення</a:t>
            </a:r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3000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якості</a:t>
            </a:r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та </a:t>
            </a:r>
            <a:r>
              <a:rPr lang="ru-RU" sz="3000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визначити</a:t>
            </a:r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sz="3000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що</a:t>
            </a:r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треба </a:t>
            </a:r>
            <a:r>
              <a:rPr lang="ru-RU" sz="3000" i="1" dirty="0" err="1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поліпшити</a:t>
            </a:r>
            <a:r>
              <a:rPr lang="ru-RU" sz="3000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endParaRPr lang="uk-UA" sz="3000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11560" y="548680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ПОЛОЖЕННЯ ПРО ВНУТРІШНЮ СИСТЕМУ ЗАБЕЗПЕЧЕННЯ ЯКОСТІ ОСВІТНЬОЇ ДІЯЛЬНОСТІ ТА ЯКОСТІ ОСВІТИ В ЗЗСО РОЗРОБЛЯЄТЬСЯ НА ПІДСТАВІ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СТАТТІ 41 </a:t>
            </a:r>
          </a:p>
          <a:p>
            <a:pPr algn="just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Ч.2 ЗАКОНУ УКРАЇНИ «ПРО ОСВІТУ» ТА ЗАКОНУ УКРАЇНИ «ПРО ЗАГАЛЬНУ СЕРЕДНЮ ОСВІТУ»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 descr="Результат пошуку зображень за запитом &quot;апробація фото&quot;"/>
          <p:cNvPicPr>
            <a:picLocks noChangeAspect="1" noChangeArrowheads="1"/>
          </p:cNvPicPr>
          <p:nvPr/>
        </p:nvPicPr>
        <p:blipFill rotWithShape="1">
          <a:blip r:embed="rId2" cstate="print"/>
          <a:srcRect l="9443" t="-237" r="7768"/>
          <a:stretch/>
        </p:blipFill>
        <p:spPr bwMode="auto">
          <a:xfrm>
            <a:off x="6444208" y="4509120"/>
            <a:ext cx="2206352" cy="224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9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51520" y="575102"/>
            <a:ext cx="90364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9C5252"/>
                </a:solidFill>
                <a:latin typeface="Arial" pitchFamily="34" charset="0"/>
                <a:cs typeface="Arial" pitchFamily="34" charset="0"/>
              </a:rPr>
              <a:t>НАПРЯМКИ ЗАБЕЗПЕЧЕННЯ ЯКОСТІ ОСВІТНЬОЇ ДІЯЛЬНОСТІ ТА ЯКОСТІ ОСВІТИ</a:t>
            </a:r>
          </a:p>
          <a:p>
            <a:pPr algn="ctr"/>
            <a:endParaRPr lang="uk-UA" sz="2800" b="1" dirty="0" smtClean="0">
              <a:solidFill>
                <a:srgbClr val="9C525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УПРАВЛІНСЬКА ДІЯЛЬНІСТЬ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ОСВІТНЄ СЕРЕДОВИЩЕ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ПЕДАГОГІЧНА ДІЯЛЬНІСТЬ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ОЦІНЮВАННЯ ЗДОБУВАЧІВ ОСВІТИ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295B50-4F08-4D2C-B8AC-5F644A9CBAA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933056"/>
            <a:ext cx="2952288" cy="223220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722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3" y="1954560"/>
            <a:ext cx="4241222" cy="8936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СТРАТЕГІЯ ТА ПРОЦЕДУРИ ЗАБЕЗПЕЧЕННЯ ЯКОСТІ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97105" y="1879973"/>
            <a:ext cx="4181233" cy="9682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ЗАХОДИ ВДОСКОНАЛЕННЯ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ФАХОВОЇ МАЙСТЕРНОСТІ ПЕДАГОГІЧНИХ ПРАЦІВНИКІВ ООЗ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49416" y="3084361"/>
            <a:ext cx="4215071" cy="9336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СИСТЕМА ТА МЕХАНІЗМИ ЗАБЕЗПЕЧЕННЯ АКАДЕМІЧНОЇ ДОБРОЧЕСНОСТІ</a:t>
            </a:r>
            <a:endParaRPr lang="uk-UA" sz="2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664" y="4221088"/>
            <a:ext cx="4231525" cy="9152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ОПРИЛЮДНЕНІ КРИТЕРІЇ, ПРАВИЛА І ПРОЦЕДУРИ ОЦІНЮВАННЯ ЗДОБУВАЧІВ ОСВІТИ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370734"/>
            <a:ext cx="4241222" cy="10826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ОПРИЛЮДНЕНІ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КРИТЕРІЇ, ПРАВИЛА І ПРОЦЕДУРИ ОЦІНЮВАННЯ ДІЯЛЬНОСТІ</a:t>
            </a:r>
            <a:r>
              <a:rPr lang="uk-UA" sz="2000" b="1" dirty="0" smtClean="0">
                <a:solidFill>
                  <a:srgbClr val="445583"/>
                </a:solidFill>
              </a:rPr>
              <a:t> ПЕДПРАЦІВНИКІВ</a:t>
            </a:r>
            <a:endParaRPr lang="ru-RU" sz="2000" b="1" dirty="0">
              <a:solidFill>
                <a:srgbClr val="445583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9933" y="3058825"/>
            <a:ext cx="4181232" cy="9516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ПЛАНУВАННЯ ОСВІТНЬОЇ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ДІЯЛЬНОСТІ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7969" y="4219275"/>
            <a:ext cx="4176518" cy="9152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ЗАБЕЗПЕЧЕННЯ НАЯВНОСТІ ІНФОРМАЦІЙНИХ СИСТЕМ ДЛЯ ЕФЕКТИВНОГО УПРАВЛІННЯ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7969" y="5370734"/>
            <a:ext cx="4176518" cy="11141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СТВОРЕННЯ В ЗАКЛАДІ ОСВІТИ ІНКЛЮЗИВНОГО ОСВІТНЬОГО СЕРЕДОВИЩА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Блок-схема: объединение 3"/>
          <p:cNvSpPr/>
          <p:nvPr/>
        </p:nvSpPr>
        <p:spPr>
          <a:xfrm>
            <a:off x="2246619" y="980728"/>
            <a:ext cx="4768649" cy="973832"/>
          </a:xfrm>
          <a:prstGeom prst="flowChartMerg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СКЛАДНИКИ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8678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9C5252"/>
                </a:solidFill>
                <a:cs typeface="Arial" pitchFamily="34" charset="0"/>
              </a:rPr>
              <a:t>ВНУТРІШНЯ</a:t>
            </a:r>
            <a:r>
              <a:rPr lang="fr-FR" sz="2800" b="1" dirty="0" smtClean="0">
                <a:solidFill>
                  <a:srgbClr val="9C5252"/>
                </a:solidFill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rgbClr val="9C5252"/>
                </a:solidFill>
                <a:cs typeface="Arial" pitchFamily="34" charset="0"/>
              </a:rPr>
              <a:t>СИСТЕМА ЗАБЕЗПЕЧЕННЯ ЯКОСТІ ОСВІТИ</a:t>
            </a:r>
          </a:p>
          <a:p>
            <a:pPr algn="ctr"/>
            <a:r>
              <a:rPr lang="ru-RU" sz="2000" b="1" dirty="0" smtClean="0">
                <a:solidFill>
                  <a:srgbClr val="9C5252"/>
                </a:solidFill>
                <a:cs typeface="Arial" pitchFamily="34" charset="0"/>
              </a:rPr>
              <a:t>(</a:t>
            </a:r>
            <a:r>
              <a:rPr lang="uk-UA" sz="2000" b="1" dirty="0" smtClean="0">
                <a:solidFill>
                  <a:srgbClr val="9C5252"/>
                </a:solidFill>
                <a:cs typeface="Arial" pitchFamily="34" charset="0"/>
              </a:rPr>
              <a:t>Стаття 41 Закону України «Про освіту»)</a:t>
            </a:r>
          </a:p>
          <a:p>
            <a:pPr algn="ctr"/>
            <a:r>
              <a:rPr lang="uk-UA" sz="2800" b="1" dirty="0" smtClean="0">
                <a:solidFill>
                  <a:srgbClr val="9C5252"/>
                </a:solidFill>
                <a:cs typeface="Arial" pitchFamily="34" charset="0"/>
              </a:rPr>
              <a:t> </a:t>
            </a:r>
          </a:p>
          <a:p>
            <a:pPr algn="ctr"/>
            <a:endParaRPr lang="uk-UA" sz="2800" b="1" dirty="0">
              <a:solidFill>
                <a:srgbClr val="9C525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16" y="81268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СТРАТЕГІЯ ТА ПРОЦЕДУРИ ЗАБЕЗПЕЧЕННЯ ЯКОСТІ ОСВІТИ</a:t>
            </a:r>
            <a:endParaRPr lang="uk-UA" sz="2800" b="1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9294664"/>
              </p:ext>
            </p:extLst>
          </p:nvPr>
        </p:nvGraphicFramePr>
        <p:xfrm>
          <a:off x="827584" y="2132856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827583" y="1227931"/>
            <a:ext cx="867317" cy="1239023"/>
            <a:chOff x="-3310756" y="-1180687"/>
            <a:chExt cx="867317" cy="1239023"/>
          </a:xfrm>
          <a:scene3d>
            <a:camera prst="orthographicFront"/>
            <a:lightRig rig="flat" dir="t"/>
          </a:scene3d>
        </p:grpSpPr>
        <p:sp>
          <p:nvSpPr>
            <p:cNvPr id="12" name="Нашивка 11"/>
            <p:cNvSpPr/>
            <p:nvPr/>
          </p:nvSpPr>
          <p:spPr>
            <a:xfrm rot="5400000">
              <a:off x="-3496609" y="-994833"/>
              <a:ext cx="1239023" cy="867316"/>
            </a:xfrm>
            <a:prstGeom prst="chevron">
              <a:avLst/>
            </a:prstGeom>
            <a:solidFill>
              <a:schemeClr val="bg2">
                <a:lumMod val="75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-3310756" y="-851826"/>
              <a:ext cx="867316" cy="4267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uk-UA" sz="2000" b="1" kern="1200" dirty="0" smtClean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672143" y="924626"/>
            <a:ext cx="6981555" cy="1280240"/>
            <a:chOff x="797577" y="-57664"/>
            <a:chExt cx="6981555" cy="1152128"/>
          </a:xfrm>
          <a:scene3d>
            <a:camera prst="orthographicFront"/>
            <a:lightRig rig="flat" dir="t"/>
          </a:scene3d>
        </p:grpSpPr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 rot="5400000">
              <a:off x="3712291" y="-2972378"/>
              <a:ext cx="1152128" cy="6981555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  <a:alpha val="90000"/>
              </a:schemeClr>
            </a:solidFill>
            <a:sp3d extrusionH="12700" prstMaterial="plastic">
              <a:bevelT w="50800" h="508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836912" y="78193"/>
              <a:ext cx="6942220" cy="86964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5240" rIns="15240" bIns="15240" numCol="1" spcCol="1270" anchor="ctr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kern="1200" dirty="0">
                <a:solidFill>
                  <a:srgbClr val="C00000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2000" b="1" kern="1200" dirty="0" smtClean="0">
                <a:solidFill>
                  <a:srgbClr val="002060"/>
                </a:solidFill>
              </a:endParaRP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000" b="1" dirty="0" smtClean="0">
                  <a:solidFill>
                    <a:srgbClr val="002060"/>
                  </a:solidFill>
                </a:rPr>
                <a:t>СТРАТЕГІЯ РОЗВИТКУ ЗАКЛАДУ ОСВІТИ 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uk-UA" sz="2000" b="1" dirty="0" smtClean="0">
                  <a:solidFill>
                    <a:srgbClr val="002060"/>
                  </a:solidFill>
                </a:rPr>
                <a:t>ПРОГРАМА РОЗВИТКУ ЗАКЛАДУ ОСВІТИ / ПЕРСПЕКТИВНИЙ </a:t>
              </a:r>
              <a:r>
                <a:rPr lang="uk-UA" sz="2000" b="1" kern="1200" dirty="0" smtClean="0">
                  <a:solidFill>
                    <a:srgbClr val="002060"/>
                  </a:solidFill>
                </a:rPr>
                <a:t>ПЛАН РОЗВИТКУ ЗАКЛАДУ ОСВІТИ</a:t>
              </a:r>
              <a:endParaRPr lang="uk-UA" sz="2000" b="1" kern="1200" dirty="0" smtClean="0">
                <a:solidFill>
                  <a:srgbClr val="C00000"/>
                </a:solidFill>
              </a:endParaRP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uk-UA" sz="2400" b="1" kern="1200" dirty="0" smtClean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9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98842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Але це не </a:t>
            </a: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так… 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/>
            </a:r>
            <a:b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  </a:t>
            </a:r>
            <a:endParaRPr lang="uk-UA" sz="4000" b="1" i="1" dirty="0">
              <a:solidFill>
                <a:schemeClr val="accent1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AutoShape 11" descr="Человечки для презентации без фона (52 лучших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8212" y="1052736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Якісна школа – це результат спільних зусиль </a:t>
            </a:r>
            <a:r>
              <a:rPr lang="ru-RU" sz="4400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</a:t>
            </a:r>
            <a:endParaRPr lang="uk-UA" sz="4400" b="1" i="1" dirty="0">
              <a:solidFill>
                <a:schemeClr val="accent1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33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засновника</a:t>
            </a:r>
            <a:r>
              <a:rPr lang="uk-UA" sz="33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який забезпечує ресурсами</a:t>
            </a:r>
            <a:r>
              <a:rPr lang="uk-UA" sz="33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</a:t>
            </a:r>
          </a:p>
          <a:p>
            <a:pPr>
              <a:buFont typeface="Wingdings" pitchFamily="2" charset="2"/>
              <a:buChar char="q"/>
            </a:pPr>
            <a:r>
              <a:rPr lang="uk-UA" sz="33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33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директора</a:t>
            </a:r>
            <a:r>
              <a:rPr lang="uk-UA" sz="33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який постійно вдосконалює якість</a:t>
            </a:r>
            <a:r>
              <a:rPr lang="uk-UA" sz="33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</a:t>
            </a:r>
          </a:p>
          <a:p>
            <a:pPr>
              <a:buFont typeface="Wingdings" pitchFamily="2" charset="2"/>
              <a:buChar char="q"/>
            </a:pPr>
            <a:r>
              <a:rPr lang="uk-UA" sz="33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33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учителів</a:t>
            </a:r>
            <a:r>
              <a:rPr lang="uk-UA" sz="33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які розвиваються, щоб давати якісну освіту</a:t>
            </a:r>
            <a:r>
              <a:rPr lang="uk-UA" sz="33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</a:t>
            </a:r>
          </a:p>
          <a:p>
            <a:pPr>
              <a:buFont typeface="Wingdings" pitchFamily="2" charset="2"/>
              <a:buChar char="q"/>
            </a:pPr>
            <a:r>
              <a:rPr lang="uk-UA" sz="3300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33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мотивованих учнів</a:t>
            </a:r>
            <a:r>
              <a:rPr lang="uk-UA" sz="33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які отримують навички й уміння, корисні в житті, </a:t>
            </a:r>
            <a:endParaRPr lang="uk-UA" sz="3300" dirty="0" smtClean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uk-UA" sz="33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батьків</a:t>
            </a:r>
            <a:r>
              <a:rPr lang="uk-UA" sz="33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які беруть участь у розвиткові школи</a:t>
            </a:r>
          </a:p>
        </p:txBody>
      </p:sp>
    </p:spTree>
    <p:extLst>
      <p:ext uri="{BB962C8B-B14F-4D97-AF65-F5344CB8AC3E}">
        <p14:creationId xmlns:p14="http://schemas.microsoft.com/office/powerpoint/2010/main" val="16070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250994" y="280009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ПРИНЦИПИ ЗАБЕЗПЕЧЕННЯ ЯКОСТІ ОСВІТНЬОЇ ДІЯЛЬНОСТІ ТА ЯКОСТІ ОСВІТИ</a:t>
            </a:r>
            <a:endParaRPr lang="ru-RU" sz="2800" b="1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662" y="1268760"/>
            <a:ext cx="8821161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ВІДПОВІДНОСТІ ДЕРЖАВНИМ СТАНДАРТАМ ЗАГАЛЬНОЇ СЕРЕДНЬОЇ ОСВІТИ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ВІДПОВІДАЛЬНОСТІ ЗА ЗАБЕЗПЕЧЕННЯ ЯКОСТІ ОСВІТИ ТА ЯКОСТІ ОСВІТНЬОЇ ДІЯЛЬНОСТІ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 СИСТЕМНОСТІ В УПРАВЛІННІ ЯКІСТЮ НА ВСІХ СТАДІЯХ ОСВІТНЬОГО ПРОЦЕСУ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 ЗДІЙСНЕННЯ ОБҐРУНТОВАНОГО МОНІТОРИНГУ ЯКОСТІ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 ГОТОВНОСТІ СУБ’ЄКТІВ ОСВІТНЬОЇ ДІЯЛЬНОСТІ ДО ЕФЕКТИВНИХ ЗМІН 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 ВІДКРИТОСТІ ІНФОРМАЦІЇ НА ВСІХ ЕТАПАХ ЗАБЕЗПЕЧЕННЯ ЯКОСТІ ТА ПРОЗОРОСТІ ПРОЦЕДУР СИСТЕМИ ЗАБЕЗПЕЧЕННЯ ЯКОСТІ ОСВІТНЬОЇ ДІЯЛЬНОСТІ.</a:t>
            </a:r>
          </a:p>
          <a:p>
            <a:pPr>
              <a:lnSpc>
                <a:spcPct val="150000"/>
              </a:lnSpc>
            </a:pPr>
            <a:endParaRPr lang="ru-RU" altLang="ru-RU" sz="2000" b="1" dirty="0" smtClean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8" name="Rectangle 8"/>
          <p:cNvSpPr>
            <a:spLocks noChangeArrowheads="1"/>
          </p:cNvSpPr>
          <p:nvPr/>
        </p:nvSpPr>
        <p:spPr bwMode="black">
          <a:xfrm>
            <a:off x="896682" y="476672"/>
            <a:ext cx="884051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КРИТЕРІЇ ЕФЕКТИВНОСТІ ЗАБЕЗПЕЧЕННЯ ЯКОСТІ</a:t>
            </a:r>
          </a:p>
          <a:p>
            <a:pPr algn="ctr">
              <a:defRPr/>
            </a:pPr>
            <a:r>
              <a:rPr lang="uk-UA" sz="2800" b="1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ОСВІТНЬОЇ </a:t>
            </a:r>
            <a:r>
              <a:rPr lang="uk-UA" sz="2800" b="1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ДІЯЛЬНОСТІ ТА ЯКОСТІ ОСВІТИ ООЗ</a:t>
            </a:r>
            <a:endParaRPr lang="uk-UA" sz="2800" b="1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 algn="ctr">
              <a:defRPr/>
            </a:pPr>
            <a:endParaRPr lang="uk-UA" sz="2400" b="1" dirty="0">
              <a:solidFill>
                <a:schemeClr val="accent2"/>
              </a:solidFill>
              <a:latin typeface="Arial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endParaRPr lang="ru-RU" sz="2200" b="1" dirty="0">
              <a:solidFill>
                <a:schemeClr val="tx2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8" y="155036"/>
            <a:ext cx="1431630" cy="128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395536" y="1443841"/>
            <a:ext cx="86504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/>
              <a:t>	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ДОСЯГНЕННЯ ЗДОБУВАЧІВ ОСВІТИ, ПОКАЗНИКИ РЕЗУЛЬТАТІВ ЇХ НАВЧАННЯ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	ВІДПОВІДНІСТЬ ПОКАЗНИКІВ УСПІШНОСТІ ЗДОБУВАЧІВ ОСВІТИ РЕЗУЛЬТАТАМ ЇХ НАВЧАННЯ НА КОЖНОМУ РІВНІ ПОВНОЇ ЗАГАЛЬНОЇ СЕРЕДНЬОЇ ОСВІТИ ПІД ЧАС ДЕРЖАВНОЇ ПІДСУМКОВОЇ АТЕСТАЦІЇ, ЗОВНІШНЬОГО НЕЗАЛЕЖНОГО ОЦІНЮВАННЯ 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	ЯКІСНИЙ СКЛАД ТА ЕФЕКТИВНІСТЬ РОБОТИ ПЕДАГОГІЧНИХ ПРАЦІВНИКІВ</a:t>
            </a:r>
          </a:p>
          <a:p>
            <a:pPr>
              <a:lnSpc>
                <a:spcPct val="150000"/>
              </a:lnSpc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	ПОКАЗНИК НАЯВНОСТІ ОСВІТНІХ, МЕТОДИЧНИХ І МАТЕРІАЛЬНО-ТЕХНІЧНИХ РЕСУРСІВ ДЛЯ ЗАБЕЗПЕЧЕННЯ ЯКІСНОГО ОСВІТНЬОГО ПРОЦЕСУ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28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Місце для тексту 2"/>
          <p:cNvSpPr>
            <a:spLocks noGrp="1"/>
          </p:cNvSpPr>
          <p:nvPr>
            <p:ph sz="half" idx="1"/>
          </p:nvPr>
        </p:nvSpPr>
        <p:spPr>
          <a:xfrm>
            <a:off x="3697799" y="4437112"/>
            <a:ext cx="2036762" cy="14605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uk-UA" altLang="uk-UA" sz="1600" b="1" dirty="0" smtClean="0">
              <a:solidFill>
                <a:schemeClr val="tx2"/>
              </a:solidFill>
              <a:ea typeface="MS Mincho" pitchFamily="49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uk-UA" altLang="uk-UA" sz="1600" b="1" dirty="0" smtClean="0">
              <a:solidFill>
                <a:schemeClr val="tx2"/>
              </a:solidFill>
              <a:ea typeface="MS Mincho" pitchFamily="49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uk-UA" altLang="uk-UA" sz="2000" b="1" dirty="0" smtClean="0">
              <a:solidFill>
                <a:srgbClr val="FF0000"/>
              </a:solidFill>
              <a:ea typeface="MS Mincho" pitchFamily="49" charset="-128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uk-UA" altLang="uk-UA" sz="2000" b="1" dirty="0" smtClean="0">
                <a:solidFill>
                  <a:srgbClr val="FF0000"/>
                </a:solidFill>
                <a:ea typeface="MS Mincho" pitchFamily="49" charset="-128"/>
                <a:cs typeface="Times New Roman" pitchFamily="18" charset="0"/>
              </a:rPr>
              <a:t>    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34496" y="1200664"/>
            <a:ext cx="341159" cy="49434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uk-UA" sz="2200" b="1" i="1" dirty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MS Mincho" pitchFamily="49" charset="-128"/>
              <a:cs typeface="Arial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482038" y="3141877"/>
            <a:ext cx="1004771" cy="210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475656" y="3352465"/>
            <a:ext cx="789128" cy="715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4" name="TextBox 17"/>
          <p:cNvSpPr txBox="1">
            <a:spLocks noChangeArrowheads="1"/>
          </p:cNvSpPr>
          <p:nvPr/>
        </p:nvSpPr>
        <p:spPr bwMode="auto">
          <a:xfrm>
            <a:off x="2627784" y="1544232"/>
            <a:ext cx="6303491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СТАНДАРТ ЗАБЕЗПЕЧЕННЯ ЯКОСТІ ОСВІТИ</a:t>
            </a:r>
          </a:p>
          <a:p>
            <a:pPr>
              <a:defRPr/>
            </a:pPr>
            <a:endParaRPr lang="uk-UA" sz="32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ОСВІТНЯ ПРОГРАМА</a:t>
            </a:r>
          </a:p>
          <a:p>
            <a:pPr algn="just">
              <a:defRPr/>
            </a:pPr>
            <a:endParaRPr lang="uk-UA" sz="32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РІЧНИЙ ПЛАН</a:t>
            </a:r>
          </a:p>
          <a:p>
            <a:pPr algn="just">
              <a:defRPr/>
            </a:pPr>
            <a:endParaRPr lang="ru-RU" sz="3200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algn="just">
              <a:defRPr/>
            </a:pP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РОБОЧІ НАВЧАЛЬНІ ПЛАНИ</a:t>
            </a:r>
          </a:p>
          <a:p>
            <a:pPr algn="just">
              <a:defRPr/>
            </a:pPr>
            <a:endParaRPr lang="ru-RU" sz="2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 lvl="0" algn="just">
              <a:defRPr/>
            </a:pPr>
            <a:r>
              <a:rPr lang="uk-UA" sz="2200" dirty="0" smtClean="0">
                <a:solidFill>
                  <a:srgbClr val="2F5897">
                    <a:lumMod val="75000"/>
                  </a:srgbClr>
                </a:solidFill>
              </a:rPr>
              <a:t>   </a:t>
            </a:r>
            <a:endParaRPr lang="uk-UA" sz="2200" dirty="0">
              <a:solidFill>
                <a:srgbClr val="2F5897">
                  <a:lumMod val="75000"/>
                </a:srgbClr>
              </a:solidFill>
            </a:endParaRPr>
          </a:p>
          <a:p>
            <a:pPr algn="just">
              <a:defRPr/>
            </a:pPr>
            <a:endParaRPr lang="uk-UA" sz="2200" b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482038" y="3330319"/>
            <a:ext cx="998389" cy="18370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>
            <a:spLocks noChangeArrowheads="1"/>
          </p:cNvSpPr>
          <p:nvPr/>
        </p:nvSpPr>
        <p:spPr bwMode="gray">
          <a:xfrm>
            <a:off x="179512" y="144452"/>
            <a:ext cx="8751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uk-UA" altLang="ru-RU" sz="2800" b="1" dirty="0" smtClean="0">
                <a:solidFill>
                  <a:schemeClr val="accent2"/>
                </a:solidFill>
                <a:latin typeface="+mj-lt"/>
                <a:cs typeface="Arial" pitchFamily="34" charset="0"/>
              </a:rPr>
              <a:t> ПЛАНУВАННЯ ОСВІТНЬОЇ ДІЯЛЬНОСТІ ООЗ </a:t>
            </a:r>
            <a:endParaRPr lang="uk-UA" altLang="ru-RU" sz="2800" b="1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1475656" y="1916832"/>
            <a:ext cx="1011153" cy="14465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2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1" y="188640"/>
            <a:ext cx="9036495" cy="909116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ОПРИЛЮДНЕНІ </a:t>
            </a:r>
            <a:r>
              <a:rPr lang="ru-RU" sz="2800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КРИТЕРІЇ, ПРАВИЛА І ПРОЦЕДУРИ ОЦІНЮВАННЯ ЗДОБУВАЧІВ ОСВІТИ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179512" y="1052736"/>
            <a:ext cx="8856984" cy="5616624"/>
          </a:xfrm>
        </p:spPr>
        <p:txBody>
          <a:bodyPr>
            <a:noAutofit/>
          </a:bodyPr>
          <a:lstStyle/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КРИТЕРІЇ ОЦІНЮВАННЯ НАВЧАЛЬНИХ ДОСЯГНЕНЬ УЧНІВ (ВИХОВАНЦІВ) У СИСТЕМІ ЗАГАЛЬНОЇ СЕРЕДНЬОЇ ОСВІТИ (наказ МОНМС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13.04.2011 р. №323):</a:t>
            </a:r>
          </a:p>
          <a:p>
            <a:pPr marL="617220" lvl="1" indent="-342900" algn="just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ЧОТИРИ РІВНІ НАВЧАЛЬНИХ ДОСЯГНЕНЬ УЧНІВ (ПОЧАТКОВИЙ,    СЕРЕДНІЙ, ДОСТАТНІЙ, ВИСОКИЙ)</a:t>
            </a:r>
          </a:p>
          <a:p>
            <a:pPr marL="617220" lvl="1" indent="-342900" algn="just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БАЛИ (1  - 12)</a:t>
            </a:r>
          </a:p>
          <a:p>
            <a:pPr marL="617220" lvl="1" indent="-342900" algn="just"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ЗАГАЛЬНІ ВИМОГИ ДО ЗНАНЬ, УМІНЬ І НАВИЧОК,  ДОСЯГНЕНЬ   УЧНІВ</a:t>
            </a:r>
            <a:endParaRPr lang="ru-RU" sz="2100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ФОРМУВАЛЬНЕ ОЦІНЮВАННЯ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УЧНІВ (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листи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МОНУ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18.05.2018 №2.2-1250 та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21.05.2018 №2.2-1255)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ВИДИ ОЦІНЮВАННЯ НАВЧАЛЬНИХ ДОСЯГНЕНЬ УЧНІВ: ПОТОЧНЕ, ТЕМАТИЧНЕ, СЕМЕСТРОВЕ, РІЧНЕ ОЦІНЮВАННЯ ТА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</a:rPr>
              <a:t>ДПА</a:t>
            </a:r>
          </a:p>
          <a:p>
            <a:pPr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КЛЮЧОВІ ТА ПРЕДМЕТНІ КОМПЕТЕНТНОСТІ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НАСКРІЗНІ ВМІННЯ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ОСНОВНІ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ФУНКЦІЇ ОЦІНЮВАННЯ НАВЧАЛЬНИХ ДОСЯГНЕНЬ УЧНІВ</a:t>
            </a:r>
            <a:endParaRPr lang="uk-UA" sz="2100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endParaRPr lang="uk-UA" sz="21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Clr>
                <a:srgbClr val="0070C0"/>
              </a:buClr>
              <a:buNone/>
              <a:defRPr/>
            </a:pPr>
            <a:endParaRPr lang="uk-UA" sz="21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75168" y="0"/>
            <a:ext cx="9036495" cy="909116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ОПРИЛЮДНЕНІ </a:t>
            </a:r>
            <a:r>
              <a:rPr lang="ru-RU" sz="2800" dirty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КРИТЕРІЇ, ПРАВИЛА І ПРОЦЕДУРИ ОЦІНЮВАННЯ ДІЯЛЬНОСТІ ПЕДПРАЦІВНИКІВ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179512" y="908720"/>
            <a:ext cx="8856984" cy="5760640"/>
          </a:xfrm>
        </p:spPr>
        <p:txBody>
          <a:bodyPr>
            <a:noAutofit/>
          </a:bodyPr>
          <a:lstStyle/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</a:rPr>
              <a:t>АТЕСТАЦІЯ ПЕДАГОГІЧНИХ ПРАЦІВНИКІВ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це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система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заходів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спрямованих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всебічне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та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комплексне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оцінювання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діяльності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педагогічних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працівників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може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бути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черговою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або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позачерговоюне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менше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одного разу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п’ять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років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;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визначається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відповідність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займаній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посаді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присвоюються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кваліфікаційні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категорії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педагогічні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звання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(наказ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МОН № 930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06.10.10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року «Про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затвердження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Типового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положення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про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атестацію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педагогічних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працівників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»)</a:t>
            </a:r>
            <a:endParaRPr lang="ru-RU" sz="2100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</a:rPr>
              <a:t>ЩОРІЧНЕ ПІДВИЩЕННЯ КВАЛІФІКАЦІЇ ПЕДПРАЦІВНИКІВ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відповідно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до Закону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України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"Про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освіту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".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Загальна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кількість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академічних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годин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впродовж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п’яти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років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- не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менше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150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годин, з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яких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певна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кількість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- на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вдосконалення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знань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вмінь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і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практичних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навичок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частині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роботи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дітьми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особливими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освітніми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потребами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</a:rPr>
              <a:t>СЕРТИФІКАЦІЯ ПЕДАГОГІЧНИХ ПРАЦІВНИКІВ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передбачає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3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етапи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ивчення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практичного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досвіду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роботи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педагога,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зовнішнє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незалежне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тестування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електронне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портфоліо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Положення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“Про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сертифікацію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педагогічних</a:t>
            </a:r>
            <a:r>
              <a:rPr lang="ru-RU" sz="2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2">
                    <a:lumMod val="75000"/>
                  </a:schemeClr>
                </a:solidFill>
              </a:rPr>
              <a:t>працівників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”,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затверджене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2100" dirty="0" err="1" smtClean="0">
                <a:solidFill>
                  <a:schemeClr val="tx2">
                    <a:lumMod val="75000"/>
                  </a:schemeClr>
                </a:solidFill>
              </a:rPr>
              <a:t>постановою</a:t>
            </a:r>
            <a:r>
              <a:rPr lang="ru-RU" sz="2100" dirty="0" smtClean="0">
                <a:solidFill>
                  <a:schemeClr val="tx2">
                    <a:lumMod val="75000"/>
                  </a:schemeClr>
                </a:solidFill>
              </a:rPr>
              <a:t> КМУ 27.12.2018) 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</a:rPr>
              <a:t>ПРОФЕСІЙНИЙСТАНДАРТ «</a:t>
            </a:r>
            <a:r>
              <a:rPr lang="ru-RU" sz="2100" dirty="0">
                <a:solidFill>
                  <a:schemeClr val="accent3">
                    <a:lumMod val="75000"/>
                  </a:schemeClr>
                </a:solidFill>
              </a:rPr>
              <a:t>ВЧИТЕЛЬ ПОЧАТКОВИХ КЛАСІВ ЗЗСО»</a:t>
            </a:r>
            <a:endParaRPr lang="uk-UA" sz="2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872" y="305398"/>
            <a:ext cx="8900256" cy="6973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000" b="1" dirty="0" smtClean="0">
                <a:solidFill>
                  <a:schemeClr val="accent2"/>
                </a:solidFill>
                <a:latin typeface="+mj-lt"/>
              </a:rPr>
              <a:t>КРИТЕРІЇ ЕФЕКТИВНОСТІ УПРАВЛІНСЬКОЇ ДІЯЛЬНОСТІ ЩОДО ЗАБЕЗПЕЧЕННЯ ФУНКЦІОНУВАННЯ ВНУТРІШНЬОЇ СИСТЕМИ ЗАБЕЗПЕЧЕННЯ ЯКОСТІ ОСВІТИ:</a:t>
            </a:r>
            <a:endParaRPr lang="ru-RU" sz="3000" b="1" dirty="0">
              <a:solidFill>
                <a:schemeClr val="accent2"/>
              </a:solidFill>
              <a:latin typeface="+mj-lt"/>
            </a:endParaRPr>
          </a:p>
          <a:p>
            <a:pPr marL="0" indent="0">
              <a:buNone/>
            </a:pPr>
            <a:r>
              <a:rPr lang="ru-RU" dirty="0" smtClean="0"/>
              <a:t>       - </a:t>
            </a:r>
            <a:r>
              <a:rPr lang="ru-RU" sz="2000" dirty="0" smtClean="0"/>
              <a:t>НАЯВНІСТЬ НОРМАТИВНИХ ДОКУМЕНТІВ </a:t>
            </a:r>
            <a:br>
              <a:rPr lang="ru-RU" sz="2000" dirty="0" smtClean="0"/>
            </a:br>
            <a:r>
              <a:rPr lang="ru-RU" sz="2000" dirty="0" smtClean="0"/>
              <a:t>         - ОПТИМАЛЬНІСТЬ ТА ДІЄВІСТЬ УПРАВЛІНСЬКИХ РІШЕНЬ</a:t>
            </a:r>
            <a:br>
              <a:rPr lang="ru-RU" sz="2000" dirty="0" smtClean="0"/>
            </a:br>
            <a:r>
              <a:rPr lang="ru-RU" sz="2000" dirty="0" smtClean="0"/>
              <a:t>         - КЕРОВАНІСТЬ ПРОЦЕСУ УПРАВЛІННЯ ЗАБЕЗПЕЧЕННЯМ ФУНКЦІОНУВАННЯ ВНУТРІШНЬОЇ СИСТЕМИ ЗАБЕЗПЕЧЕННЯ ЯКОСТІ ОСВІТИ</a:t>
            </a:r>
            <a:br>
              <a:rPr lang="ru-RU" sz="2000" dirty="0" smtClean="0"/>
            </a:br>
            <a:r>
              <a:rPr lang="ru-RU" sz="2000" dirty="0" smtClean="0"/>
              <a:t>         - ФОРМУВАННЯ ОСВІТНЬОЇ ПРОГРАМИ ЗАКЛАДУ ОСВІТИ </a:t>
            </a:r>
            <a:br>
              <a:rPr lang="ru-RU" sz="2000" dirty="0" smtClean="0"/>
            </a:br>
            <a:r>
              <a:rPr lang="ru-RU" sz="2000" dirty="0" smtClean="0"/>
              <a:t>         - ПІДВИЩЕННЯ ПОКАЗНИКА ВІДПОВІДНОСТІ ЗАСВОЄНИХ ЗДОБУВАЧАМИ ОСВІТИ РІВНЯ ТА ОБСЯГУ ЗНАНЬ, УМІНЬ, НАВИЧОК, ІНШИХ КОМПЕТЕНТНОСТЕЙ ВИМОГАМ СТАНДАРТІВ ОСВІТИ</a:t>
            </a:r>
            <a:br>
              <a:rPr lang="ru-RU" sz="2000" dirty="0" smtClean="0"/>
            </a:br>
            <a:r>
              <a:rPr lang="ru-RU" sz="2000" dirty="0" smtClean="0"/>
              <a:t>         - КОРЕЛЯЦІЯ ПОКАЗНИКІВ УСПІШНОСТІ З РЕЗУЛЬТАТАМИ ДЕРЖАВНОЇ ПІДСУМКОВОЇ АТЕСТАЦІЇ, ЗОВНІШНЬОГО НЕЗАЛЕЖНОГО ОЦІНЮВАННЯ; </a:t>
            </a:r>
            <a:br>
              <a:rPr lang="ru-RU" sz="2000" dirty="0" smtClean="0"/>
            </a:br>
            <a:r>
              <a:rPr lang="ru-RU" sz="2000" dirty="0" smtClean="0"/>
              <a:t>         - НАЯВНІСТЬ ТА ЕФЕКТИВНІСТЬ СИСТЕМИ МОРАЛЬНИХ СТИМУЛІВ ДЛЯ ДОСЯГНЕННЯ ВИСОКОГО РІВНЯ ЯКОСТІ ОСВІТНЬОГО ПРОЦЕСУ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66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1944216" y="-32420"/>
            <a:ext cx="7199784" cy="1421140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4</a:t>
            </a: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cs typeface="Times New Roman" pitchFamily="18" charset="0"/>
              </a:rPr>
              <a:t>                     </a:t>
            </a: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cs typeface="Times New Roman" pitchFamily="18" charset="0"/>
              </a:rPr>
              <a:t> ЗАБЕЗПЕЧЕННЯ </a:t>
            </a:r>
            <a:r>
              <a:rPr lang="ru-RU" sz="2800" dirty="0">
                <a:solidFill>
                  <a:schemeClr val="accent2"/>
                </a:solidFill>
                <a:cs typeface="Times New Roman" pitchFamily="18" charset="0"/>
              </a:rPr>
              <a:t>НАЯВНОСТІ НЕОБХІДНИХ </a:t>
            </a:r>
            <a:r>
              <a:rPr lang="ru-RU" sz="2800" dirty="0" smtClean="0">
                <a:solidFill>
                  <a:schemeClr val="accent2"/>
                </a:solidFill>
                <a:cs typeface="Times New Roman" pitchFamily="18" charset="0"/>
              </a:rPr>
              <a:t>РЕСУРСІВ </a:t>
            </a:r>
            <a:r>
              <a:rPr lang="ru-RU" sz="2800" dirty="0">
                <a:solidFill>
                  <a:schemeClr val="accent2"/>
                </a:solidFill>
                <a:cs typeface="Times New Roman" pitchFamily="18" charset="0"/>
              </a:rPr>
              <a:t>ДЛЯ ОРГАНІЗАЦІЇ </a:t>
            </a:r>
            <a:endParaRPr lang="ru-RU" sz="2800" dirty="0" smtClean="0">
              <a:solidFill>
                <a:schemeClr val="accent2"/>
              </a:solidFill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800" dirty="0" err="1" smtClean="0">
                <a:solidFill>
                  <a:schemeClr val="accent2"/>
                </a:solidFill>
                <a:cs typeface="Times New Roman" pitchFamily="18" charset="0"/>
              </a:rPr>
              <a:t>ОСВІТНЬОГО</a:t>
            </a:r>
            <a:r>
              <a:rPr lang="ru-RU" sz="2800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accent2"/>
                </a:solidFill>
                <a:cs typeface="Times New Roman" pitchFamily="18" charset="0"/>
              </a:rPr>
              <a:t>ПРОЦЕСУ</a:t>
            </a: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121990" y="1916832"/>
            <a:ext cx="8856984" cy="4320480"/>
          </a:xfrm>
        </p:spPr>
        <p:txBody>
          <a:bodyPr>
            <a:noAutofit/>
          </a:bodyPr>
          <a:lstStyle/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ЗАБЕЗПЕЧЕННЯ ОСВІТНЬОГО СЕРЕДОВИЩА НАВЧАЛЬНИМИ ТА ІНШИМИ ПРИМІЩЕННЯМИ, ОСНАЩЕНИМИ ВІДПОВІДНО ДО СУЧАСНИХ ВИМОГ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СТВОРЕННЯ УМОВ ДЛЯ ХАРЧУВАННЯ УЧАСНИКІВ ОСВІТНЬОГО ПРОЦЕСУ, МЕДИЧНОГО ОБСЛУГОВУВАННЯ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ЗАБЕЗПЕЧЕННЯ ОСВІТНЬОГО ПРОЦЕСУ ТА ІНШИХ ВИДІВ ДІЯЛЬНОСТІ СУЧАСНИМИ РІШЕННЯМИ В ГАЛУЗІ ІКТ, У ТОМУ ЧИСЛІ ІНФОРМАЦІЙНИМИ НАВЧАЛЬНИМИ СИСТЕМАМИ, СИСТЕМОЮ КОНТРОЛЮ, МОЖЛИВОСТЯМИ ДЛЯ ЕЛЕКТРОННОГО НАВЧАННЯ, КОМУНІКАЦІЙНИМИ ПОРТАЛАМИ ДЛЯ УЧНІВ І ВЧИТЕЛІВ ТОЩО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ЗДІЙСНЕННЯ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ДІЯЛЬНОСТІ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ЩОДО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ЗАПОБІГАННЯ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БУЛІНГУ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ДИСКРИМІНАЦІЇ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ЗАБЕЗПЕЧЕННЯ БІБЛІОТЕКОЮ ДОСТУПНОСТІ ДО СУЧАСНИХ ДЖЕРЕЛ ІНФОРМАЦІЇ, ЛІТЕРАТУРОЮ НА ПАПЕРОВИХ ТА ЕЛЕКТРОННИХ НОСІЯХ</a:t>
            </a:r>
          </a:p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endParaRPr lang="uk-UA" sz="21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584000" cy="135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2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107505" y="188640"/>
            <a:ext cx="9036495" cy="1232500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4</a:t>
            </a: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cs typeface="Times New Roman" pitchFamily="18" charset="0"/>
              </a:rPr>
              <a:t>ЗАБЕЗПЕЧЕННЯ </a:t>
            </a:r>
            <a:r>
              <a:rPr lang="ru-RU" sz="2800" dirty="0">
                <a:solidFill>
                  <a:schemeClr val="accent2"/>
                </a:solidFill>
                <a:cs typeface="Times New Roman" pitchFamily="18" charset="0"/>
              </a:rPr>
              <a:t>НАЯВНОСТІ ІНФОРМАЦІЙНИХ СИСТЕМ ДЛЯ ЕФЕКТИВНОГО УПРАВЛІННЯ</a:t>
            </a: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179512" y="1124744"/>
            <a:ext cx="8856984" cy="5544616"/>
          </a:xfrm>
        </p:spPr>
        <p:txBody>
          <a:bodyPr>
            <a:noAutofit/>
          </a:bodyPr>
          <a:lstStyle/>
          <a:p>
            <a:pPr marL="0" indent="0" algn="just">
              <a:buClr>
                <a:srgbClr val="0070C0"/>
              </a:buClr>
              <a:buNone/>
              <a:defRPr/>
            </a:pPr>
            <a:r>
              <a:rPr lang="ru-RU" sz="21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100" b="1" dirty="0" smtClean="0">
                <a:solidFill>
                  <a:schemeClr val="accent3">
                    <a:lumMod val="75000"/>
                  </a:schemeClr>
                </a:solidFill>
              </a:rPr>
              <a:t>    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НАЯВНІСТЬ ТА ДІЄВІСТЬ ОФІЦІЙНОГО ВЕБ-САЙТУ  ЗАКЛАДУ ОСВІТИ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СФОРМОВАНО ЕЛЕКТРОННУ СИСТЕМУ  ЗБОРУ, СИСТЕМАТИЗАЦІЇ ТА ПЕРЕРОБКИ ІНФОРМАЦІЇ, ПОТРІБНОЇ ДЛЯ ЕФЕКТИВНОГО УПРАВЛІННЯ ВСІМА РЕСУРСАМИ ЗАКЛАДУ ОСВІТИ, ЇЇ  АНАЛІЗУ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СФОРМОВАНО ІНФОРМАЦІЙНЕ ТА ТЕХНІЧНЕ СЕРЕДОВИЩЕ ДЛЯ УПРАВЛІННЯ  ДІЯЛЬНІСТЮ ЗАКЛАДУ ОСВІТИ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НАЯВНІСТЬ ТА ДІЄВІСТЬ ЛОКАЛЬНОЇ СИСТЕМИ «КУРС: ШКОЛА»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ВИКОРИСТАННЯ ЕЛЕКТРОННИХ СИСТЕМ «АНТИПЛАГІАТ» ТА ІНШИХ</a:t>
            </a:r>
          </a:p>
          <a:p>
            <a:pPr algn="just">
              <a:lnSpc>
                <a:spcPct val="150000"/>
              </a:lnSpc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ДОСТУПНІ ІНФОРМАЦІЙНІ НАВЧАЛЬНІ РЕСУРСИ ТА ПОСЛУГИ З ПІДТРИМКИ УЧНІВ ТА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</a:rPr>
              <a:t>ВЧИТЕЛІВ ТОЩО</a:t>
            </a:r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7504" y="260648"/>
            <a:ext cx="903649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9C5252"/>
                </a:solidFill>
                <a:cs typeface="Arial" pitchFamily="34" charset="0"/>
              </a:rPr>
              <a:t>ЗАБЕЗПЕЧЕННЯ АКАДЕМІЧНОЇ ДОБРОЧЕСНОСТІ</a:t>
            </a:r>
          </a:p>
          <a:p>
            <a:pPr algn="ctr"/>
            <a:endParaRPr lang="uk-UA" sz="2800" b="1" dirty="0" smtClean="0">
              <a:solidFill>
                <a:srgbClr val="9C5252"/>
              </a:solidFill>
              <a:cs typeface="Arial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КОЖЕН УЧАСНИК ОСВІТНЬОГО ПРОЦЕСУ ЗОБОВ’ЯЗАНИЙ ДОТРИМУВАТИСЯ АКАДЕМІЧНОЇ ДОБРОЧЕСНОСТІ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СИСТЕМА ТА МЕХАНІЗМИ ЗАБЕЗПЕЧЕННЯ АКАДЕМІЧНОЇ ДОБРОЧЕСНОСТІ В ЗАКЛАДІ ОСВІТИ ФОРМУЮТЬСЯ ВІДПОВІДНО ДО ЗАКОНУ УКРАЇНИ “ПРО ОСВІТУ” З УРАХУВАННЯМ ОСОБЛИВОСТЕЙ, ВИЗНАЧЕНИХ ЦИМ ЗАКОНОМ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КЕРІВНИК ТА ІНШІ ПЕДАГОГІЧНІ ПРАЦІВНИКИ ЗАКЛАДУ ОСВІТИ ЗАБЕЗПЕЧУЮТЬ ДОТРИМАННЯ ПРИНЦИПІВ АКАДЕМІЧНОЇ ДОБРОЧЕСНОСТІ ВІДПОВІДНО ДО СВОЄЇ КОМПЕТЕНЦІЇ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ПОРУШЕННЯМИ АКАДЕМІЧНОЇ ДОБРОЧЕСНОСТІ У СИСТЕМІ ЗАГАЛЬНОЇ СЕРЕДНЬОЇ ОСВІТИ Є АКАДЕМІЧНИЙ ПЛАГІАТ, ФАБРИКАЦІЯ, ФАЛЬСИФІКАЦІЯ, СПИСУВАННЯ, ОБМАН, ХАБАРНИЦТВО, НЕОБ’ЄКТИВНЕ ОЦІНЮВАННЯ, ЩО ВИЗНАЧЕНІ ЗАКОНОМ УКРАЇНИ “ПРО ОСВІТУ”</a:t>
            </a:r>
            <a:endParaRPr lang="uk-UA" sz="20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107505" y="-20910"/>
            <a:ext cx="9036495" cy="1232500"/>
          </a:xfrm>
        </p:spPr>
        <p:txBody>
          <a:bodyPr>
            <a:noAutofit/>
          </a:bodyPr>
          <a:lstStyle/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 smtClean="0"/>
          </a:p>
          <a:p>
            <a:pPr algn="ctr">
              <a:defRPr/>
            </a:pPr>
            <a:endParaRPr lang="uk-UA" dirty="0"/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 smtClean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ru-RU" sz="28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4</a:t>
            </a: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 smtClean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cs typeface="Times New Roman" pitchFamily="18" charset="0"/>
              </a:rPr>
              <a:t>СТВОРЕННЯ </a:t>
            </a:r>
            <a:r>
              <a:rPr lang="ru-RU" sz="2800" dirty="0">
                <a:solidFill>
                  <a:schemeClr val="accent2"/>
                </a:solidFill>
                <a:cs typeface="Times New Roman" pitchFamily="18" charset="0"/>
              </a:rPr>
              <a:t>В ЗАКЛАДІ ОСВІТИ ІНКЛЮЗИВНОГО ОСВІТНЬОГО СЕРЕДОВИЩА</a:t>
            </a:r>
          </a:p>
          <a:p>
            <a:pPr>
              <a:lnSpc>
                <a:spcPts val="2500"/>
              </a:lnSpc>
            </a:pPr>
            <a:r>
              <a:rPr lang="ru-RU" sz="2800" dirty="0" smtClean="0">
                <a:solidFill>
                  <a:schemeClr val="accent2"/>
                </a:solidFill>
                <a:latin typeface="+mj-lt"/>
                <a:cs typeface="Times New Roman" pitchFamily="18" charset="0"/>
              </a:rPr>
              <a:t> </a:t>
            </a:r>
            <a:endParaRPr lang="ru-RU" sz="2800" dirty="0">
              <a:solidFill>
                <a:schemeClr val="accent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261492" y="835400"/>
            <a:ext cx="8856984" cy="5544616"/>
          </a:xfrm>
        </p:spPr>
        <p:txBody>
          <a:bodyPr>
            <a:noAutofit/>
          </a:bodyPr>
          <a:lstStyle/>
          <a:p>
            <a:pPr algn="just"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ОБЛАШТУВАННЯ ПРИМІЩЕННЯ ЗАКЛАДУ ОСВІТИ НА ПРИНЦИПАХ УНІВЕРСАЛЬНОГО ДИЗАЙНУ ТА РОЗУМНОГО ПРИСТОСУВАННЯ</a:t>
            </a:r>
          </a:p>
          <a:p>
            <a:pPr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ЗАБЕЗПЕЧЕННЯ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СИСТЕМИ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ОСВІТНІХ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ПОСЛУГ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АДАПТАЦІЯ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ОСВІТНІХ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ПРОГРАМ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ПЛАНІВ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ФІЗИЧНОГО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СЕРЕДОВИЩА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МЕТОДІВ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ТА ФОРМ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НАВЧАННЯ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ВИКОРИСТАННЯ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НАЯВНИХ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РЕСУРСІВ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РОЗВИТОК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ПАРТНЕРСТВА З БАТЬКАМИ ТА ГРОМАДОЮ;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СПІВПРАЦЯ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З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ФАХІВЦЯМИ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ДЛЯ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НАДАННЯ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ДОДАТКОВИХ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ПОСЛУГ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ВІДПОВІДНО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ДО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РІЗНИХ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ОСВІТНІХ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ПОТРЕБ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ДІТЕЙ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СТВОРЕННЯ ПОЗИТИВНОГО КЛІМАТУ В ОСВІТНЬОМУ СЕРЕДОВИЩІ</a:t>
            </a:r>
          </a:p>
          <a:p>
            <a:pPr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uk-UA" sz="1800" dirty="0" smtClean="0">
                <a:solidFill>
                  <a:schemeClr val="tx2">
                    <a:lumMod val="75000"/>
                  </a:schemeClr>
                </a:solidFill>
              </a:rPr>
              <a:t>СТВОРЕННЯ ПРОСТОРУ ІНФОРМАЦІЙНОЇ ВЗАЄМОДІЇ ТА СОЦІАЛЬНО-КУЛЬТУРНОЇ КОМУНІКАЦІЇ УЧАСНИКІВ ОСВІТНЬОГО ПРОЦЕСУ</a:t>
            </a:r>
            <a:endParaRPr lang="ru-RU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РОЗВИТОК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ЗАПРОВАДЖЕННЯ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ВЗАЄМОПОВ’ЯЗАНИХ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НАПРЯМІВ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ОРГАНІЗАЦІЙНА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КУЛЬТУРА;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ОСВІТНЯ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ПОЛІТИКА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РІВНІ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ЗАКЛАДУ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ОСВІТИ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ВНУТРІШНІ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НОРМАТИВНІ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ДОКУМЕНТИ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);</a:t>
            </a:r>
          </a:p>
          <a:p>
            <a:pPr marL="560070" lvl="1" indent="-285750">
              <a:buClr>
                <a:srgbClr val="0070C0"/>
              </a:buClr>
              <a:defRPr/>
            </a:pP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ІНКЛЮЗИВНА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ПРАКТИКА.</a:t>
            </a:r>
            <a:endParaRPr lang="uk-UA" sz="1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rgbClr val="0070C0"/>
              </a:buClr>
              <a:buFont typeface="Wingdings" pitchFamily="2" charset="2"/>
              <a:buChar char="q"/>
              <a:defRPr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ПОРЯДОК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ОРГАНІЗАЦІЇ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ІНКЛЮЗИВНОГО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НАВЧАННЯ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ЗНЗ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(ПОСТАНОВА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КМУ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</a:rPr>
              <a:t>ВІД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 15.08.2011 № 872)</a:t>
            </a:r>
          </a:p>
          <a:p>
            <a:pPr>
              <a:buClr>
                <a:srgbClr val="0070C0"/>
              </a:buClr>
              <a:buFont typeface="Wingdings" pitchFamily="2" charset="2"/>
              <a:buChar char="q"/>
              <a:defRPr/>
            </a:pPr>
            <a:endParaRPr lang="uk-U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98842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Якісна </a:t>
            </a: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школа – це…</a:t>
            </a:r>
            <a:r>
              <a:rPr lang="uk-UA" sz="3200" b="1" dirty="0"/>
              <a:t/>
            </a:r>
            <a:br>
              <a:rPr lang="uk-UA" sz="3200" b="1" dirty="0"/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   </a:t>
            </a:r>
            <a:endParaRPr lang="uk-UA" sz="4000" b="1" i="1" dirty="0">
              <a:solidFill>
                <a:schemeClr val="accent1">
                  <a:lumMod val="60000"/>
                  <a:lumOff val="4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AutoShape 11" descr="Человечки для презентации без фона (52 лучших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162077" y="947572"/>
            <a:ext cx="5708204" cy="1296144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uk-UA" sz="36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Це місце, куди хочеться йти і де безпечно знаходитись. </a:t>
            </a:r>
            <a:r>
              <a:rPr lang="uk-UA" sz="3600" dirty="0">
                <a:latin typeface="Georgia" pitchFamily="18" charset="0"/>
              </a:rPr>
              <a:t>У школі учні почуваються комфортно, мають друзів та нічого не бояться. На них не кричать вчителі, не принижують і не цькують однокласники</a:t>
            </a:r>
            <a:r>
              <a:rPr lang="uk-UA" sz="3600" dirty="0" smtClean="0">
                <a:latin typeface="Georgia" pitchFamily="18" charset="0"/>
              </a:rPr>
              <a:t>.</a:t>
            </a:r>
            <a:endParaRPr lang="uk-UA" sz="3600" dirty="0">
              <a:latin typeface="Georgia" pitchFamily="18" charset="0"/>
            </a:endParaRPr>
          </a:p>
          <a:p>
            <a:pPr>
              <a:buFont typeface="Wingdings" pitchFamily="2" charset="2"/>
              <a:buChar char="q"/>
            </a:pPr>
            <a:endParaRPr lang="uk-UA" sz="33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08" y="2492896"/>
            <a:ext cx="2867025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4"/>
          <p:cNvSpPr txBox="1">
            <a:spLocks/>
          </p:cNvSpPr>
          <p:nvPr/>
        </p:nvSpPr>
        <p:spPr>
          <a:xfrm>
            <a:off x="155574" y="2356892"/>
            <a:ext cx="5860605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uk-UA" sz="36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На уроках у школі цікаво. </a:t>
            </a:r>
            <a:r>
              <a:rPr lang="uk-UA" sz="3600" dirty="0" smtClean="0">
                <a:latin typeface="Georgia" pitchFamily="18" charset="0"/>
              </a:rPr>
              <a:t>Вчителі дають можливість висловлювати власну думку та вчать не боятись помилятися. А ще тут вірять, що знання мають цінність лише тоді, коли учні вміють їх застосовувати в житті: розрахувати необхідний об’єм акваріума для рибок, прочитати вказівники англійською в аеропортах, аналізувати інформацію та не вірити </a:t>
            </a:r>
            <a:r>
              <a:rPr lang="uk-UA" sz="3600" dirty="0" err="1" smtClean="0">
                <a:latin typeface="Georgia" pitchFamily="18" charset="0"/>
              </a:rPr>
              <a:t>фейкам</a:t>
            </a:r>
            <a:r>
              <a:rPr lang="uk-UA" sz="3600" dirty="0" smtClean="0">
                <a:latin typeface="Georgia" pitchFamily="18" charset="0"/>
              </a:rPr>
              <a:t>.</a:t>
            </a:r>
          </a:p>
        </p:txBody>
      </p:sp>
      <p:sp>
        <p:nvSpPr>
          <p:cNvPr id="7" name="Объект 4"/>
          <p:cNvSpPr txBox="1">
            <a:spLocks/>
          </p:cNvSpPr>
          <p:nvPr/>
        </p:nvSpPr>
        <p:spPr>
          <a:xfrm>
            <a:off x="3275856" y="4653136"/>
            <a:ext cx="5868144" cy="1682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uk-UA" sz="3600" b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 якісній школі всі рівні незалежно від соціального статусу, віросповідання, місця проживання</a:t>
            </a:r>
            <a:r>
              <a:rPr lang="uk-UA" sz="3600" dirty="0" smtClean="0">
                <a:latin typeface="Georgia" pitchFamily="18" charset="0"/>
              </a:rPr>
              <a:t>. Хлопець чи дівчина, з </a:t>
            </a:r>
            <a:r>
              <a:rPr lang="uk-UA" sz="3600" dirty="0" err="1" smtClean="0">
                <a:latin typeface="Georgia" pitchFamily="18" charset="0"/>
              </a:rPr>
              <a:t>айфоном</a:t>
            </a:r>
            <a:r>
              <a:rPr lang="uk-UA" sz="3600" dirty="0" smtClean="0">
                <a:latin typeface="Georgia" pitchFamily="18" charset="0"/>
              </a:rPr>
              <a:t> чи без – усі мають рівні можливості для навчання та розвитку здібностей і талантів.</a:t>
            </a:r>
          </a:p>
          <a:p>
            <a:pPr marL="0" indent="0">
              <a:buNone/>
            </a:pPr>
            <a:endParaRPr lang="uk-UA" sz="33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6" y="819357"/>
            <a:ext cx="2952750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1" y="4478935"/>
            <a:ext cx="2828925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25" y="6325850"/>
            <a:ext cx="8864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Якісна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школа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–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це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середовище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, у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якому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дитина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i="1" dirty="0" err="1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щаслива</a:t>
            </a:r>
            <a:endParaRPr lang="uk-UA" sz="2000" b="1" i="1" dirty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2696"/>
            <a:ext cx="4200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8" y="1628800"/>
            <a:ext cx="3210272" cy="390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47204" y="278092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>
                <a:latin typeface="Georgia" pitchFamily="18" charset="0"/>
              </a:rPr>
              <a:t>Покрокова інструкція, як директору розбудувати внутрішню систему, міститься </a:t>
            </a:r>
            <a:r>
              <a:rPr lang="uk-UA" sz="2400" dirty="0" smtClean="0">
                <a:latin typeface="Georgia" pitchFamily="18" charset="0"/>
              </a:rPr>
              <a:t>в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Абетці для 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директора</a:t>
            </a:r>
            <a:endParaRPr lang="uk-UA" sz="2400" b="1" dirty="0">
              <a:solidFill>
                <a:schemeClr val="accent1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2696"/>
            <a:ext cx="42005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316003" y="1988840"/>
            <a:ext cx="741682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u="sng" dirty="0">
                <a:latin typeface="Georgia" pitchFamily="18" charset="0"/>
                <a:hlinkClick r:id="rId3"/>
              </a:rPr>
              <a:t>Стратегія розвитку визначає</a:t>
            </a:r>
            <a:r>
              <a:rPr lang="uk-UA" sz="2000" dirty="0">
                <a:latin typeface="Georgia" pitchFamily="18" charset="0"/>
              </a:rPr>
              <a:t> </a:t>
            </a:r>
            <a:endParaRPr lang="uk-UA" sz="2000" dirty="0" smtClean="0">
              <a:latin typeface="Georgia" pitchFamily="18" charset="0"/>
            </a:endParaRPr>
          </a:p>
          <a:p>
            <a:r>
              <a:rPr lang="uk-UA" sz="2000" b="1" u="sng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місію</a:t>
            </a:r>
            <a:r>
              <a:rPr lang="uk-UA" sz="2000" b="1" u="sng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uk-UA" sz="2000" b="1" u="sng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візію</a:t>
            </a:r>
            <a:r>
              <a:rPr lang="uk-UA" sz="2000" b="1" u="sng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2000" dirty="0">
                <a:latin typeface="Georgia" pitchFamily="18" charset="0"/>
              </a:rPr>
              <a:t>та </a:t>
            </a:r>
            <a:r>
              <a:rPr lang="uk-UA" sz="2000" b="1" u="sng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цілі</a:t>
            </a:r>
            <a:r>
              <a:rPr lang="uk-UA" sz="2000" dirty="0">
                <a:latin typeface="Georgia" pitchFamily="18" charset="0"/>
              </a:rPr>
              <a:t> діяльності закладу освіти, умови, які необхідні для їх досягнення, пріоритети та кроки, які керівництво й педагоги планують здійснити для досягнення визначених цілей, відповідно до принципів освіти та підготовки учнів до майбутнього життя.</a:t>
            </a:r>
          </a:p>
          <a:p>
            <a:r>
              <a:rPr lang="uk-UA" sz="2000" dirty="0">
                <a:latin typeface="Georgia" pitchFamily="18" charset="0"/>
              </a:rPr>
              <a:t>Розроблення стратегії розвитку закладу освіти відбувається з ініціативи його керівництва, адже формування стратегічного бачення розвитку школи — </a:t>
            </a:r>
            <a:endParaRPr lang="uk-UA" sz="2000" dirty="0" smtClean="0">
              <a:latin typeface="Georgia" pitchFamily="18" charset="0"/>
            </a:endParaRPr>
          </a:p>
          <a:p>
            <a:r>
              <a:rPr lang="uk-UA" sz="2000" dirty="0" smtClean="0">
                <a:latin typeface="Georgia" pitchFamily="18" charset="0"/>
              </a:rPr>
              <a:t>важлива </a:t>
            </a:r>
            <a:r>
              <a:rPr lang="uk-UA" sz="2000" dirty="0">
                <a:latin typeface="Georgia" pitchFamily="18" charset="0"/>
              </a:rPr>
              <a:t>частина роботи директора як управлінця. </a:t>
            </a:r>
          </a:p>
        </p:txBody>
      </p:sp>
      <p:pic>
        <p:nvPicPr>
          <p:cNvPr id="7" name="Picture 14" descr="Безликие человечки для презентации ПНГ на Прозрачном Фоне • Скачать PNG  Безликие человечки для презентац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57" y="4362505"/>
            <a:ext cx="19335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не </a:t>
            </a:r>
            <a:r>
              <a:rPr lang="ru-RU" dirty="0" err="1"/>
              <a:t>знаєте</a:t>
            </a:r>
            <a:r>
              <a:rPr lang="ru-RU" dirty="0"/>
              <a:t>,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рухаєтесь</a:t>
            </a:r>
            <a:r>
              <a:rPr lang="ru-RU" dirty="0"/>
              <a:t>,</a:t>
            </a:r>
          </a:p>
          <a:p>
            <a:endParaRPr lang="ru-RU" dirty="0"/>
          </a:p>
          <a:p>
            <a:r>
              <a:rPr lang="ru-RU" dirty="0"/>
              <a:t>то </a:t>
            </a:r>
            <a:r>
              <a:rPr lang="ru-RU" dirty="0" err="1"/>
              <a:t>швидше</a:t>
            </a:r>
            <a:r>
              <a:rPr lang="ru-RU" dirty="0"/>
              <a:t> за все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прийдете</a:t>
            </a:r>
            <a:r>
              <a:rPr lang="ru-RU" dirty="0"/>
              <a:t> не </a:t>
            </a:r>
            <a:r>
              <a:rPr lang="ru-RU" dirty="0" err="1"/>
              <a:t>туди</a:t>
            </a:r>
            <a:r>
              <a:rPr lang="ru-RU" dirty="0"/>
              <a:t>»</a:t>
            </a:r>
          </a:p>
          <a:p>
            <a:endParaRPr lang="ru-RU" dirty="0"/>
          </a:p>
          <a:p>
            <a:r>
              <a:rPr lang="ru-RU" dirty="0" err="1"/>
              <a:t>Зіг</a:t>
            </a:r>
            <a:r>
              <a:rPr lang="ru-RU" dirty="0"/>
              <a:t> </a:t>
            </a:r>
            <a:r>
              <a:rPr lang="ru-RU" dirty="0" err="1"/>
              <a:t>Зіглар</a:t>
            </a:r>
            <a:r>
              <a:rPr lang="ru-RU" dirty="0"/>
              <a:t>, </a:t>
            </a:r>
            <a:r>
              <a:rPr lang="ru-RU" dirty="0" err="1"/>
              <a:t>мотиваційний</a:t>
            </a:r>
            <a:r>
              <a:rPr lang="ru-RU" dirty="0"/>
              <a:t> оратор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69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316002" y="1556792"/>
            <a:ext cx="8432461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C00000"/>
                </a:solidFill>
                <a:latin typeface="Georgia" pitchFamily="18" charset="0"/>
              </a:rPr>
              <a:t>Візія</a:t>
            </a:r>
            <a:r>
              <a:rPr lang="uk-UA" sz="2000" b="1" i="1" dirty="0">
                <a:latin typeface="Georgia" pitchFamily="18" charset="0"/>
              </a:rPr>
              <a:t> </a:t>
            </a:r>
            <a:r>
              <a:rPr lang="uk-UA" sz="2000" dirty="0">
                <a:latin typeface="Georgia" pitchFamily="18" charset="0"/>
              </a:rPr>
              <a:t>– це бачення уявного майбутнього компанії (або людини), те ким вона хоче бути. </a:t>
            </a:r>
            <a:r>
              <a:rPr lang="uk-UA" sz="2000" dirty="0" err="1">
                <a:latin typeface="Georgia" pitchFamily="18" charset="0"/>
              </a:rPr>
              <a:t>Візія</a:t>
            </a:r>
            <a:r>
              <a:rPr lang="uk-UA" sz="2000" dirty="0">
                <a:latin typeface="Georgia" pitchFamily="18" charset="0"/>
              </a:rPr>
              <a:t> описує стан, в якому повинна опинитися компанія - ідеальна мета. Існує думка, що </a:t>
            </a:r>
            <a:r>
              <a:rPr lang="uk-UA" sz="2000" dirty="0" err="1">
                <a:latin typeface="Georgia" pitchFamily="18" charset="0"/>
              </a:rPr>
              <a:t>візія</a:t>
            </a:r>
            <a:r>
              <a:rPr lang="uk-UA" sz="2000" dirty="0">
                <a:latin typeface="Georgia" pitchFamily="18" charset="0"/>
              </a:rPr>
              <a:t> – це  очікування щодо того, якою буде компанія  протягом одного покоління - в 30-річній перспективі</a:t>
            </a:r>
            <a:r>
              <a:rPr lang="uk-UA" sz="2000" dirty="0" smtClean="0">
                <a:latin typeface="Georgia" pitchFamily="18" charset="0"/>
              </a:rPr>
              <a:t>.</a:t>
            </a:r>
          </a:p>
          <a:p>
            <a:r>
              <a:rPr lang="uk-UA" sz="2400" b="1" i="1" dirty="0">
                <a:solidFill>
                  <a:srgbClr val="C00000"/>
                </a:solidFill>
                <a:latin typeface="Georgia" pitchFamily="18" charset="0"/>
              </a:rPr>
              <a:t>Місія</a:t>
            </a:r>
            <a:r>
              <a:rPr lang="uk-UA" sz="2000" b="1" dirty="0">
                <a:latin typeface="Georgia" pitchFamily="18" charset="0"/>
              </a:rPr>
              <a:t> </a:t>
            </a:r>
            <a:r>
              <a:rPr lang="uk-UA" sz="2000" dirty="0">
                <a:latin typeface="Georgia" pitchFamily="18" charset="0"/>
              </a:rPr>
              <a:t>– це сенс існування компанії (крім заробляння грошей), її призначення і принципи, за якими вона функціонує. З Місії повинно бути зрозуміло - а що ми робимо, щоб досягти своєї </a:t>
            </a:r>
            <a:r>
              <a:rPr lang="uk-UA" sz="2000" dirty="0" err="1">
                <a:latin typeface="Georgia" pitchFamily="18" charset="0"/>
              </a:rPr>
              <a:t>Візії</a:t>
            </a:r>
            <a:r>
              <a:rPr lang="uk-UA" sz="2000" dirty="0">
                <a:latin typeface="Georgia" pitchFamily="18" charset="0"/>
              </a:rPr>
              <a:t>? І ЯК та для КОГО ми це робимо? </a:t>
            </a:r>
            <a:endParaRPr lang="uk-UA" sz="2000" dirty="0" smtClean="0">
              <a:latin typeface="Georgia" pitchFamily="18" charset="0"/>
            </a:endParaRPr>
          </a:p>
          <a:p>
            <a:r>
              <a:rPr lang="uk-UA" sz="2000" dirty="0">
                <a:latin typeface="Georgia" pitchFamily="18" charset="0"/>
              </a:rPr>
              <a:t>Для формулювання Місії потрібно відповісти на </a:t>
            </a:r>
            <a:r>
              <a:rPr lang="uk-UA" sz="2000" dirty="0" smtClean="0">
                <a:latin typeface="Georgia" pitchFamily="18" charset="0"/>
              </a:rPr>
              <a:t>такі</a:t>
            </a:r>
          </a:p>
          <a:p>
            <a:r>
              <a:rPr lang="uk-UA" sz="2000" dirty="0">
                <a:latin typeface="Georgia" pitchFamily="18" charset="0"/>
              </a:rPr>
              <a:t> </a:t>
            </a:r>
            <a:r>
              <a:rPr lang="uk-UA" sz="2000" b="1" i="1" dirty="0">
                <a:latin typeface="Georgia" pitchFamily="18" charset="0"/>
              </a:rPr>
              <a:t>питання</a:t>
            </a:r>
            <a:r>
              <a:rPr lang="uk-UA" sz="2000" dirty="0">
                <a:latin typeface="Georgia" pitchFamily="18" charset="0"/>
              </a:rPr>
              <a:t>:</a:t>
            </a:r>
          </a:p>
          <a:p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• Що ми робимо?</a:t>
            </a:r>
            <a:endParaRPr lang="uk-UA" sz="2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• Чому ми це робимо?</a:t>
            </a:r>
            <a:endParaRPr lang="uk-UA" sz="2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• Для кого ми це робимо? (Хто наш клієнт)</a:t>
            </a:r>
            <a:endParaRPr lang="uk-UA" sz="2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• Як ми це робимо? (Наш унікальний підхід).</a:t>
            </a:r>
            <a:endParaRPr lang="uk-UA" sz="2000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  <a:p>
            <a:endParaRPr lang="uk-UA" sz="2000" dirty="0">
              <a:latin typeface="Georgia" pitchFamily="18" charset="0"/>
            </a:endParaRPr>
          </a:p>
        </p:txBody>
      </p:sp>
      <p:pic>
        <p:nvPicPr>
          <p:cNvPr id="7" name="Picture 14" descr="Безликие человечки для презентации ПНГ на Прозрачном Фоне • Скачать PNG  Безликие человечки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368541"/>
            <a:ext cx="19335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5" y="99567"/>
            <a:ext cx="5220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«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Якщо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знаєте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куди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рухаєтесь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то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швидше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за все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прийдете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туди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»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Зіг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Зіглар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мотиваційний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оратор</a:t>
            </a:r>
            <a:endParaRPr lang="uk-UA" b="1" i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5974" y="99567"/>
            <a:ext cx="2819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u="sng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hlinkClick r:id="rId3"/>
              </a:rPr>
              <a:t>Стратегія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8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316002" y="1488578"/>
            <a:ext cx="870322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 </a:t>
            </a:r>
            <a:r>
              <a:rPr lang="uk-UA" sz="2400" b="1" i="1" dirty="0">
                <a:solidFill>
                  <a:srgbClr val="C00000"/>
                </a:solidFill>
                <a:latin typeface="Georgia" pitchFamily="18" charset="0"/>
              </a:rPr>
              <a:t>Цінність</a:t>
            </a:r>
            <a:r>
              <a:rPr lang="uk-UA" sz="2000" b="1" i="1" dirty="0">
                <a:latin typeface="Georgia" pitchFamily="18" charset="0"/>
              </a:rPr>
              <a:t> </a:t>
            </a:r>
            <a:r>
              <a:rPr lang="uk-UA" sz="2000" dirty="0">
                <a:latin typeface="Georgia" pitchFamily="18" charset="0"/>
              </a:rPr>
              <a:t>- це те, що найближче людині і відгукується в найпотаємніших глибинах її  душі, її фундаментальні переконання, які формують характер. </a:t>
            </a:r>
            <a:endParaRPr lang="uk-UA" sz="2000" dirty="0" smtClean="0">
              <a:latin typeface="Georgia" pitchFamily="18" charset="0"/>
            </a:endParaRPr>
          </a:p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Корпоративні </a:t>
            </a:r>
            <a:r>
              <a:rPr lang="uk-UA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цінності</a:t>
            </a:r>
            <a:r>
              <a:rPr lang="uk-UA" sz="2000" dirty="0">
                <a:latin typeface="Georgia" pitchFamily="18" charset="0"/>
              </a:rPr>
              <a:t> - фундаментальні переконання, на яких базується бізнес. Це головні принципи, які використовуються при взаємодії з іншими компаніями, клієнтами та співробітниками. Досить часто потенційний пошукувач роботи не працюватиме на компанію, цінності якої не перегукуються з його особистісними. І це варто знати.</a:t>
            </a:r>
          </a:p>
          <a:p>
            <a:r>
              <a:rPr lang="uk-UA" sz="2000" dirty="0">
                <a:latin typeface="Georgia" pitchFamily="18" charset="0"/>
              </a:rPr>
              <a:t> </a:t>
            </a:r>
            <a:r>
              <a:rPr lang="uk-UA" sz="2400" b="1" i="1" dirty="0">
                <a:solidFill>
                  <a:srgbClr val="C00000"/>
                </a:solidFill>
                <a:latin typeface="Georgia" pitchFamily="18" charset="0"/>
              </a:rPr>
              <a:t>Цілі</a:t>
            </a:r>
            <a:r>
              <a:rPr lang="uk-UA" sz="2000" dirty="0">
                <a:latin typeface="Georgia" pitchFamily="18" charset="0"/>
              </a:rPr>
              <a:t> - це те, що ви хочете мати. </a:t>
            </a:r>
            <a:endParaRPr lang="uk-UA" sz="2000" dirty="0" smtClean="0">
              <a:latin typeface="Georgia" pitchFamily="18" charset="0"/>
            </a:endParaRPr>
          </a:p>
        </p:txBody>
      </p:sp>
      <p:pic>
        <p:nvPicPr>
          <p:cNvPr id="7" name="Picture 14" descr="Безликие человечки для презентации ПНГ на Прозрачном Фоне • Скачать PNG  Безликие человечки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5" y="4400478"/>
            <a:ext cx="19335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5974" y="99567"/>
            <a:ext cx="30359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u="sng" dirty="0" smtClean="0">
                <a:solidFill>
                  <a:prstClr val="black"/>
                </a:solidFill>
                <a:latin typeface="Bookman Old Style" pitchFamily="18" charset="0"/>
                <a:hlinkClick r:id="rId3"/>
              </a:rPr>
              <a:t>Стратегія</a:t>
            </a:r>
            <a:endParaRPr lang="uk-UA" dirty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35895" y="288249"/>
            <a:ext cx="5220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«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Якщо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знаєте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куди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рухаєтесь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то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швидше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за все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прийдете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туди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»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Зіг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Зіглар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мотиваційний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оратор</a:t>
            </a:r>
            <a:endParaRPr lang="uk-UA" b="1" i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1441" y="4400478"/>
            <a:ext cx="7198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Стратегічні </a:t>
            </a:r>
            <a:r>
              <a:rPr lang="uk-UA" sz="20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цілі </a:t>
            </a:r>
            <a:r>
              <a:rPr lang="uk-UA" sz="2000" b="1" i="1" dirty="0">
                <a:latin typeface="Georgia" pitchFamily="18" charset="0"/>
              </a:rPr>
              <a:t>-</a:t>
            </a:r>
            <a:r>
              <a:rPr lang="uk-UA" sz="2000" dirty="0">
                <a:latin typeface="Georgia" pitchFamily="18" charset="0"/>
              </a:rPr>
              <a:t> це основні напрямки діяльності компанії, що ведуть до виконання її Місії і </a:t>
            </a:r>
            <a:r>
              <a:rPr lang="uk-UA" sz="2000" dirty="0" err="1">
                <a:latin typeface="Georgia" pitchFamily="18" charset="0"/>
              </a:rPr>
              <a:t>Візії</a:t>
            </a:r>
            <a:r>
              <a:rPr lang="uk-UA" sz="2000" dirty="0">
                <a:latin typeface="Georgia" pitchFamily="18" charset="0"/>
              </a:rPr>
              <a:t>. На практиці їх може бути від двох до десяти в залежності від розміру компанії, обсягу наявних у неї необхідних ресурсів, якості менеджменту. І якщо </a:t>
            </a:r>
            <a:r>
              <a:rPr lang="uk-UA" sz="2000" i="1" dirty="0">
                <a:latin typeface="Georgia" pitchFamily="18" charset="0"/>
              </a:rPr>
              <a:t>Ціл</a:t>
            </a:r>
            <a:r>
              <a:rPr lang="uk-UA" sz="2000" dirty="0">
                <a:latin typeface="Georgia" pitchFamily="18" charset="0"/>
              </a:rPr>
              <a:t>і - це те, що ви хочете мати, то </a:t>
            </a:r>
            <a:r>
              <a:rPr lang="uk-UA" sz="2000" i="1" dirty="0">
                <a:latin typeface="Georgia" pitchFamily="18" charset="0"/>
              </a:rPr>
              <a:t>Стратегічні ініціативи</a:t>
            </a:r>
            <a:r>
              <a:rPr lang="uk-UA" sz="2000" dirty="0">
                <a:latin typeface="Georgia" pitchFamily="18" charset="0"/>
              </a:rPr>
              <a:t> - це те, як в загальних рисах ви цього досягнете</a:t>
            </a:r>
            <a:r>
              <a:rPr lang="uk-UA" sz="2000" dirty="0" smtClean="0">
                <a:latin typeface="Georgia" pitchFamily="18" charset="0"/>
              </a:rPr>
              <a:t>.</a:t>
            </a:r>
            <a:endParaRPr lang="uk-UA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815975" y="99567"/>
            <a:ext cx="228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u="sng" dirty="0">
                <a:solidFill>
                  <a:prstClr val="black"/>
                </a:solidFill>
                <a:latin typeface="Georgia" pitchFamily="18" charset="0"/>
                <a:hlinkClick r:id="rId2"/>
              </a:rPr>
              <a:t>Стратегія розвитку 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7" y="2076694"/>
            <a:ext cx="872973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779656" y="279810"/>
            <a:ext cx="5220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«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Якщо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знаєте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куди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рухаєтесь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то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швидше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за все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прийдете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туди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»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  <a:p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Зіг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Зіглар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мотиваційний</a:t>
            </a:r>
            <a:r>
              <a:rPr lang="ru-RU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оратор</a:t>
            </a:r>
            <a:endParaRPr lang="uk-UA" b="1" i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602546" y="404664"/>
            <a:ext cx="8361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Етапи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розроблення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стратегії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розвитку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школи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067497"/>
            <a:ext cx="748883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Планування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uk-UA" dirty="0" smtClean="0">
                <a:latin typeface="Georgia" pitchFamily="18" charset="0"/>
              </a:rPr>
              <a:t>На </a:t>
            </a:r>
            <a:r>
              <a:rPr lang="uk-UA" dirty="0">
                <a:latin typeface="Georgia" pitchFamily="18" charset="0"/>
              </a:rPr>
              <a:t>цьому етапі керівництво закладу ініціює розроблення стратегії розвитку закладу освіти. Вже зараз директорові школи варто поінформувати представників органу управління освітою в громаді про те, що заклад розпочинає процес </a:t>
            </a:r>
            <a:r>
              <a:rPr lang="uk-UA" dirty="0"/>
              <a:t>стратегічного планування і залучатиме громаду до нього.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3134" y="3212976"/>
            <a:ext cx="81989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Створення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робочої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групи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dirty="0">
                <a:latin typeface="Georgia" pitchFamily="18" charset="0"/>
              </a:rPr>
              <a:t>Для </a:t>
            </a:r>
            <a:r>
              <a:rPr lang="ru-RU" dirty="0" err="1">
                <a:latin typeface="Georgia" pitchFamily="18" charset="0"/>
              </a:rPr>
              <a:t>роботи</a:t>
            </a:r>
            <a:r>
              <a:rPr lang="ru-RU" dirty="0">
                <a:latin typeface="Georgia" pitchFamily="18" charset="0"/>
              </a:rPr>
              <a:t> над </a:t>
            </a:r>
            <a:r>
              <a:rPr lang="ru-RU" dirty="0" err="1">
                <a:latin typeface="Georgia" pitchFamily="18" charset="0"/>
              </a:rPr>
              <a:t>стратегією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розвитку</a:t>
            </a:r>
            <a:r>
              <a:rPr lang="ru-RU" dirty="0">
                <a:latin typeface="Georgia" pitchFamily="18" charset="0"/>
              </a:rPr>
              <a:t> школа </a:t>
            </a:r>
            <a:r>
              <a:rPr lang="ru-RU" dirty="0" err="1">
                <a:latin typeface="Georgia" pitchFamily="18" charset="0"/>
              </a:rPr>
              <a:t>створює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робочу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групу</a:t>
            </a:r>
            <a:r>
              <a:rPr lang="ru-RU" dirty="0">
                <a:latin typeface="Georgia" pitchFamily="18" charset="0"/>
              </a:rPr>
              <a:t> за </a:t>
            </a:r>
            <a:r>
              <a:rPr lang="ru-RU" dirty="0" err="1">
                <a:latin typeface="Georgia" pitchFamily="18" charset="0"/>
              </a:rPr>
              <a:t>участі</a:t>
            </a:r>
            <a:r>
              <a:rPr lang="ru-RU" dirty="0">
                <a:latin typeface="Georgia" pitchFamily="18" charset="0"/>
              </a:rPr>
              <a:t> директора, </a:t>
            </a:r>
            <a:r>
              <a:rPr lang="ru-RU" dirty="0" err="1">
                <a:latin typeface="Georgia" pitchFamily="18" charset="0"/>
              </a:rPr>
              <a:t>його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заступників</a:t>
            </a:r>
            <a:r>
              <a:rPr lang="ru-RU" dirty="0">
                <a:latin typeface="Georgia" pitchFamily="18" charset="0"/>
              </a:rPr>
              <a:t> і </a:t>
            </a:r>
            <a:r>
              <a:rPr lang="ru-RU" dirty="0" err="1">
                <a:latin typeface="Georgia" pitchFamily="18" charset="0"/>
              </a:rPr>
              <a:t>представників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педагогічного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колективу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учнів</a:t>
            </a:r>
            <a:r>
              <a:rPr lang="ru-RU" dirty="0">
                <a:latin typeface="Georgia" pitchFamily="18" charset="0"/>
              </a:rPr>
              <a:t>, а </a:t>
            </a:r>
            <a:r>
              <a:rPr lang="ru-RU" dirty="0" err="1">
                <a:latin typeface="Georgia" pitchFamily="18" charset="0"/>
              </a:rPr>
              <a:t>також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представників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засновника</a:t>
            </a:r>
            <a:r>
              <a:rPr lang="ru-RU" dirty="0">
                <a:latin typeface="Georgia" pitchFamily="18" charset="0"/>
              </a:rPr>
              <a:t> закладу. У </a:t>
            </a:r>
            <a:r>
              <a:rPr lang="ru-RU" dirty="0" err="1">
                <a:latin typeface="Georgia" pitchFamily="18" charset="0"/>
              </a:rPr>
              <a:t>робочу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групу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можна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запросити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депутатів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місцевої</a:t>
            </a:r>
            <a:r>
              <a:rPr lang="ru-RU" dirty="0">
                <a:latin typeface="Georgia" pitchFamily="18" charset="0"/>
              </a:rPr>
              <a:t> ради, </a:t>
            </a:r>
            <a:r>
              <a:rPr lang="ru-RU" dirty="0" err="1">
                <a:latin typeface="Georgia" pitchFamily="18" charset="0"/>
              </a:rPr>
              <a:t>які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цікавляться</a:t>
            </a:r>
            <a:r>
              <a:rPr lang="ru-RU" dirty="0">
                <a:latin typeface="Georgia" pitchFamily="18" charset="0"/>
              </a:rPr>
              <a:t> темою </a:t>
            </a:r>
            <a:r>
              <a:rPr lang="ru-RU" dirty="0" err="1">
                <a:latin typeface="Georgia" pitchFamily="18" charset="0"/>
              </a:rPr>
              <a:t>освіти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або</a:t>
            </a:r>
            <a:r>
              <a:rPr lang="ru-RU" dirty="0">
                <a:latin typeface="Georgia" pitchFamily="18" charset="0"/>
              </a:rPr>
              <a:t> ж </a:t>
            </a:r>
            <a:r>
              <a:rPr lang="ru-RU" dirty="0" err="1">
                <a:latin typeface="Georgia" pitchFamily="18" charset="0"/>
              </a:rPr>
              <a:t>мають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досвід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роботи</a:t>
            </a:r>
            <a:r>
              <a:rPr lang="ru-RU" dirty="0">
                <a:latin typeface="Georgia" pitchFamily="18" charset="0"/>
              </a:rPr>
              <a:t> у </a:t>
            </a:r>
            <a:r>
              <a:rPr lang="ru-RU" dirty="0" err="1">
                <a:latin typeface="Georgia" pitchFamily="18" charset="0"/>
              </a:rPr>
              <a:t>цій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сфері</a:t>
            </a:r>
            <a:r>
              <a:rPr lang="ru-RU" dirty="0">
                <a:latin typeface="Georgia" pitchFamily="18" charset="0"/>
              </a:rPr>
              <a:t>. Таким чином у </a:t>
            </a:r>
            <a:r>
              <a:rPr lang="ru-RU" dirty="0" err="1">
                <a:latin typeface="Georgia" pitchFamily="18" charset="0"/>
              </a:rPr>
              <a:t>стратегії</a:t>
            </a:r>
            <a:r>
              <a:rPr lang="ru-RU" dirty="0">
                <a:latin typeface="Georgia" pitchFamily="18" charset="0"/>
              </a:rPr>
              <a:t> буде </a:t>
            </a:r>
            <a:r>
              <a:rPr lang="ru-RU" dirty="0" err="1">
                <a:latin typeface="Georgia" pitchFamily="18" charset="0"/>
              </a:rPr>
              <a:t>враховано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інтереси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всіх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учасників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освітнього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процесу</a:t>
            </a:r>
            <a:r>
              <a:rPr lang="ru-RU" dirty="0">
                <a:latin typeface="Georgia" pitchFamily="18" charset="0"/>
              </a:rPr>
              <a:t>, а </a:t>
            </a:r>
            <a:r>
              <a:rPr lang="ru-RU" dirty="0" err="1">
                <a:latin typeface="Georgia" pitchFamily="18" charset="0"/>
              </a:rPr>
              <a:t>також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відповідатиме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спроможності</a:t>
            </a:r>
            <a:r>
              <a:rPr lang="ru-RU" dirty="0">
                <a:latin typeface="Georgia" pitchFamily="18" charset="0"/>
              </a:rPr>
              <a:t> та </a:t>
            </a:r>
            <a:r>
              <a:rPr lang="ru-RU" dirty="0" err="1">
                <a:latin typeface="Georgia" pitchFamily="18" charset="0"/>
              </a:rPr>
              <a:t>стратегічним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цілям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громади</a:t>
            </a:r>
            <a:r>
              <a:rPr lang="ru-RU" dirty="0"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32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312738"/>
            <a:ext cx="850411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1.	</a:t>
            </a:r>
            <a:r>
              <a:rPr lang="uk-UA" sz="1400" b="1" dirty="0">
                <a:latin typeface="Georgia" pitchFamily="18" charset="0"/>
              </a:rPr>
              <a:t>Вивчення </a:t>
            </a:r>
            <a:r>
              <a:rPr lang="uk-UA" sz="1400" b="1" dirty="0" err="1">
                <a:latin typeface="Georgia" pitchFamily="18" charset="0"/>
              </a:rPr>
              <a:t>законодавста</a:t>
            </a:r>
            <a:endParaRPr lang="uk-UA" sz="1400" b="1" dirty="0">
              <a:latin typeface="Georgia" pitchFamily="18" charset="0"/>
            </a:endParaRPr>
          </a:p>
          <a:p>
            <a:r>
              <a:rPr lang="uk-UA" sz="1400" dirty="0">
                <a:latin typeface="Georgia" pitchFamily="18" charset="0"/>
              </a:rPr>
              <a:t>Перед початком роботи над стратегією варто детально вивчити нормативну базу та поради експертів. Нині є чимало фахових професійних презентацій, </a:t>
            </a:r>
            <a:r>
              <a:rPr lang="uk-UA" sz="1400" dirty="0" err="1">
                <a:latin typeface="Georgia" pitchFamily="18" charset="0"/>
              </a:rPr>
              <a:t>вебінарів</a:t>
            </a:r>
            <a:r>
              <a:rPr lang="uk-UA" sz="1400" dirty="0">
                <a:latin typeface="Georgia" pitchFamily="18" charset="0"/>
              </a:rPr>
              <a:t>, записів, які створили фахівці з МОН, Державної служба якості освіти і її регіональних відділень, – їх готували ті самі фахівці, які долучилися до розроблення освітнього </a:t>
            </a:r>
            <a:r>
              <a:rPr lang="uk-UA" sz="1400" b="1" dirty="0">
                <a:latin typeface="Georgia" pitchFamily="18" charset="0"/>
              </a:rPr>
              <a:t>законодавства загалом.</a:t>
            </a:r>
          </a:p>
          <a:p>
            <a:r>
              <a:rPr lang="uk-UA" sz="1400" b="1" dirty="0">
                <a:latin typeface="Georgia" pitchFamily="18" charset="0"/>
              </a:rPr>
              <a:t>2.	Визначення векторів розвитку</a:t>
            </a:r>
          </a:p>
          <a:p>
            <a:r>
              <a:rPr lang="uk-UA" sz="1400" dirty="0">
                <a:latin typeface="Georgia" pitchFamily="18" charset="0"/>
              </a:rPr>
              <a:t>Основних векторів розвитку не може бути багато. Їх має бути максимум 3–5, але чітко </a:t>
            </a:r>
            <a:r>
              <a:rPr lang="uk-UA" sz="1400" dirty="0" err="1">
                <a:latin typeface="Georgia" pitchFamily="18" charset="0"/>
              </a:rPr>
              <a:t>пропрацьованих</a:t>
            </a:r>
            <a:r>
              <a:rPr lang="uk-UA" sz="1400" dirty="0">
                <a:latin typeface="Georgia" pitchFamily="18" charset="0"/>
              </a:rPr>
              <a:t>. Тоді їх дуже просто буде </a:t>
            </a:r>
            <a:r>
              <a:rPr lang="uk-UA" sz="1400" dirty="0" err="1">
                <a:latin typeface="Georgia" pitchFamily="18" charset="0"/>
              </a:rPr>
              <a:t>імплементувати</a:t>
            </a:r>
            <a:r>
              <a:rPr lang="uk-UA" sz="1400" dirty="0">
                <a:latin typeface="Georgia" pitchFamily="18" charset="0"/>
              </a:rPr>
              <a:t> в усі інші документи планування навчального процесу й поступово виконувати.</a:t>
            </a:r>
          </a:p>
          <a:p>
            <a:r>
              <a:rPr lang="uk-UA" sz="1400" dirty="0">
                <a:latin typeface="Georgia" pitchFamily="18" charset="0"/>
              </a:rPr>
              <a:t>3.	Затвердити основні “правила гри”</a:t>
            </a:r>
          </a:p>
          <a:p>
            <a:r>
              <a:rPr lang="uk-UA" sz="1400" dirty="0">
                <a:latin typeface="Georgia" pitchFamily="18" charset="0"/>
              </a:rPr>
              <a:t>Ефективність майбутньої стратегії залежить від низки чинників, які треба визначити ще до початку основної роботи.</a:t>
            </a:r>
          </a:p>
          <a:p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Цінності закладу</a:t>
            </a:r>
          </a:p>
          <a:p>
            <a:r>
              <a:rPr lang="uk-UA" sz="1400" i="1" dirty="0" smtClean="0">
                <a:latin typeface="Georgia" pitchFamily="18" charset="0"/>
              </a:rPr>
              <a:t>Тепер </a:t>
            </a:r>
            <a:r>
              <a:rPr lang="uk-UA" sz="1400" i="1" dirty="0">
                <a:latin typeface="Georgia" pitchFamily="18" charset="0"/>
              </a:rPr>
              <a:t>ціннісні орієнтири школи такі: партнерство, відповідальність, довіра, толерантність, повага, свобода, </a:t>
            </a:r>
            <a:r>
              <a:rPr lang="uk-UA" sz="1400" i="1" dirty="0" err="1">
                <a:latin typeface="Georgia" pitchFamily="18" charset="0"/>
              </a:rPr>
              <a:t>комунікативність</a:t>
            </a:r>
            <a:r>
              <a:rPr lang="uk-UA" sz="1400" i="1" dirty="0">
                <a:latin typeface="Georgia" pitchFamily="18" charset="0"/>
              </a:rPr>
              <a:t>, персоніфікація, комплексна оцінка, доброчесність.</a:t>
            </a:r>
          </a:p>
          <a:p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Місія школи</a:t>
            </a:r>
          </a:p>
          <a:p>
            <a:r>
              <a:rPr lang="uk-UA" sz="1400" dirty="0">
                <a:latin typeface="Georgia" pitchFamily="18" charset="0"/>
              </a:rPr>
              <a:t>Вона закріплює ціннісні орієнтири, визначені на попередньому етапі. </a:t>
            </a:r>
            <a:r>
              <a:rPr lang="uk-UA" sz="1400" dirty="0" smtClean="0">
                <a:latin typeface="Georgia" pitchFamily="18" charset="0"/>
              </a:rPr>
              <a:t>завдання </a:t>
            </a:r>
            <a:r>
              <a:rPr lang="uk-UA" sz="1400" dirty="0">
                <a:latin typeface="Georgia" pitchFamily="18" charset="0"/>
              </a:rPr>
              <a:t>такі:</a:t>
            </a:r>
          </a:p>
          <a:p>
            <a:r>
              <a:rPr lang="uk-UA" sz="1400" dirty="0" err="1" smtClean="0">
                <a:latin typeface="Georgia" pitchFamily="18" charset="0"/>
              </a:rPr>
              <a:t>•шкільна</a:t>
            </a:r>
            <a:r>
              <a:rPr lang="uk-UA" sz="1400" dirty="0" smtClean="0">
                <a:latin typeface="Georgia" pitchFamily="18" charset="0"/>
              </a:rPr>
              <a:t> </a:t>
            </a:r>
            <a:r>
              <a:rPr lang="uk-UA" sz="1400" dirty="0">
                <a:latin typeface="Georgia" pitchFamily="18" charset="0"/>
              </a:rPr>
              <a:t>команда створена з метою реалізації кожного професіонала в моделі вільного розвитку;</a:t>
            </a:r>
          </a:p>
          <a:p>
            <a:r>
              <a:rPr lang="uk-UA" sz="1400" dirty="0" err="1" smtClean="0">
                <a:latin typeface="Georgia" pitchFamily="18" charset="0"/>
              </a:rPr>
              <a:t>•правила</a:t>
            </a:r>
            <a:r>
              <a:rPr lang="uk-UA" sz="1400" dirty="0">
                <a:latin typeface="Georgia" pitchFamily="18" charset="0"/>
              </a:rPr>
              <a:t>, регламенти, концепції працюють для людей, їхнього вільного розвитку та реалізації, встановлення атмосфери довіри;</a:t>
            </a:r>
          </a:p>
          <a:p>
            <a:r>
              <a:rPr lang="uk-UA" sz="1400" dirty="0" err="1" smtClean="0">
                <a:latin typeface="Georgia" pitchFamily="18" charset="0"/>
              </a:rPr>
              <a:t>•ефективна</a:t>
            </a:r>
            <a:r>
              <a:rPr lang="uk-UA" sz="1400" dirty="0" smtClean="0">
                <a:latin typeface="Georgia" pitchFamily="18" charset="0"/>
              </a:rPr>
              <a:t> </a:t>
            </a:r>
            <a:r>
              <a:rPr lang="uk-UA" sz="1400" dirty="0">
                <a:latin typeface="Georgia" pitchFamily="18" charset="0"/>
              </a:rPr>
              <a:t>організація та здійснення освітнього процесу, орієнтованого на потреби учня у якісній освіті;</a:t>
            </a:r>
          </a:p>
          <a:p>
            <a:r>
              <a:rPr lang="uk-UA" sz="1400" dirty="0" err="1" smtClean="0">
                <a:latin typeface="Georgia" pitchFamily="18" charset="0"/>
              </a:rPr>
              <a:t>•забезпечення</a:t>
            </a:r>
            <a:r>
              <a:rPr lang="uk-UA" sz="1400" dirty="0" smtClean="0">
                <a:latin typeface="Georgia" pitchFamily="18" charset="0"/>
              </a:rPr>
              <a:t> </a:t>
            </a:r>
            <a:r>
              <a:rPr lang="uk-UA" sz="1400" dirty="0">
                <a:latin typeface="Georgia" pitchFamily="18" charset="0"/>
              </a:rPr>
              <a:t>ефективного функціонування внутрішньої системи якості освіти тощо.</a:t>
            </a:r>
          </a:p>
          <a:p>
            <a:r>
              <a:rPr lang="uk-UA" sz="1400" b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Візія</a:t>
            </a:r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14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школи</a:t>
            </a:r>
          </a:p>
          <a:p>
            <a:r>
              <a:rPr lang="uk-UA" sz="1400" dirty="0">
                <a:latin typeface="Georgia" pitchFamily="18" charset="0"/>
              </a:rPr>
              <a:t>Це створення школи високої якості на певних засадах, які треба зазначити в документі (наприклад, створення інклюзивного освітнього середовища, у якому кожна дитина зможе комфортно навчатися</a:t>
            </a:r>
            <a:r>
              <a:rPr lang="uk-UA" sz="1400" dirty="0" smtClean="0">
                <a:latin typeface="Georgia" pitchFamily="18" charset="0"/>
              </a:rPr>
              <a:t>).</a:t>
            </a:r>
            <a:endParaRPr lang="uk-UA" sz="1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5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Головна - Якісна школ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5" descr="abetka_31 05 2021.ind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307973" y="312738"/>
            <a:ext cx="851249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latin typeface="Georgia" pitchFamily="18" charset="0"/>
              </a:rPr>
              <a:t>4</a:t>
            </a:r>
            <a:r>
              <a:rPr lang="uk-UA" sz="1600" b="1" dirty="0">
                <a:latin typeface="Georgia" pitchFamily="18" charset="0"/>
              </a:rPr>
              <a:t>.	</a:t>
            </a:r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Створити умови для реалізації стратегії</a:t>
            </a:r>
          </a:p>
          <a:p>
            <a:r>
              <a:rPr lang="uk-UA" sz="1600" dirty="0">
                <a:latin typeface="Georgia" pitchFamily="18" charset="0"/>
              </a:rPr>
              <a:t>Усі учасники освітнього процесу мають розуміти, поділяти та прагнути виконувати поставлені цілі та завдання. Тобто у всіх мають бути спільна мета та сприятливий мікроклімат у закладі, щоби там хотілося працювати та </a:t>
            </a:r>
            <a:r>
              <a:rPr lang="uk-UA" sz="1600" dirty="0" err="1">
                <a:latin typeface="Georgia" pitchFamily="18" charset="0"/>
              </a:rPr>
              <a:t>комунікувати</a:t>
            </a:r>
            <a:r>
              <a:rPr lang="uk-UA" sz="1600" dirty="0">
                <a:latin typeface="Georgia" pitchFamily="18" charset="0"/>
              </a:rPr>
              <a:t>.</a:t>
            </a:r>
          </a:p>
          <a:p>
            <a:r>
              <a:rPr lang="uk-UA" sz="1600" dirty="0">
                <a:latin typeface="Georgia" pitchFamily="18" charset="0"/>
              </a:rPr>
              <a:t>Стратегію потрібно враховувати для формування операційних цілей та річного планування школи – саме вони конкретизують та наближають досягнення стратегічної мети. План про підкорення космосу не може бути відірваний від навчання космонавтів, підготовки техніки й інших речей, які важливі для того, аби ми таки полетіли в космос.</a:t>
            </a:r>
          </a:p>
          <a:p>
            <a:r>
              <a:rPr lang="uk-UA" sz="1600" dirty="0">
                <a:latin typeface="Georgia" pitchFamily="18" charset="0"/>
              </a:rPr>
              <a:t>Наприклад, якщо нашою стратегічною ціллю є створення в школі інклюзивного освітнього середовища, операційними цілями на цьому рівні є:</a:t>
            </a:r>
          </a:p>
          <a:p>
            <a:r>
              <a:rPr lang="uk-UA" sz="1600" dirty="0">
                <a:latin typeface="Georgia" pitchFamily="18" charset="0"/>
              </a:rPr>
              <a:t>•	налагодження відносин з інклюзивно-ресурсним центром;</a:t>
            </a:r>
          </a:p>
          <a:p>
            <a:r>
              <a:rPr lang="uk-UA" sz="1600" dirty="0">
                <a:latin typeface="Georgia" pitchFamily="18" charset="0"/>
              </a:rPr>
              <a:t>•	проведення адаптації освітнього процесу;</a:t>
            </a:r>
          </a:p>
          <a:p>
            <a:r>
              <a:rPr lang="uk-UA" sz="1600" dirty="0">
                <a:latin typeface="Georgia" pitchFamily="18" charset="0"/>
              </a:rPr>
              <a:t>•	забезпечення необхідної підготовки персоналу;</a:t>
            </a:r>
          </a:p>
          <a:p>
            <a:r>
              <a:rPr lang="uk-UA" sz="1600" dirty="0">
                <a:latin typeface="Georgia" pitchFamily="18" charset="0"/>
              </a:rPr>
              <a:t>•	розроблення необхідних адаптаційних заходів для батьків та учнів;</a:t>
            </a:r>
          </a:p>
          <a:p>
            <a:r>
              <a:rPr lang="uk-UA" sz="1600" dirty="0">
                <a:latin typeface="Georgia" pitchFamily="18" charset="0"/>
              </a:rPr>
              <a:t>•	педагогам пройти підвищення кваліфікації за напрямами, які стосуються роботи з дітьми з ООП.</a:t>
            </a:r>
          </a:p>
          <a:p>
            <a:r>
              <a:rPr lang="uk-UA" sz="1600" dirty="0">
                <a:latin typeface="Georgia" pitchFamily="18" charset="0"/>
              </a:rPr>
              <a:t>Достовірні дані про наявні та необхідні ресурси є однією з умов реалізації стратегії будь-якого навчального закладу, тож перед імплементацією стратегії варто ознайомитися власноруч із реальним станом речей.</a:t>
            </a:r>
          </a:p>
          <a:p>
            <a:r>
              <a:rPr lang="uk-UA" sz="1600" dirty="0">
                <a:latin typeface="Georgia" pitchFamily="18" charset="0"/>
              </a:rPr>
              <a:t>Якщо внутрішня система якості освіти є ефективною й вона правильно функціонує, це також буде однією з позитивних умов для реалізації стратегії.</a:t>
            </a:r>
          </a:p>
        </p:txBody>
      </p:sp>
    </p:spTree>
    <p:extLst>
      <p:ext uri="{BB962C8B-B14F-4D97-AF65-F5344CB8AC3E}">
        <p14:creationId xmlns:p14="http://schemas.microsoft.com/office/powerpoint/2010/main" val="65040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2" descr="https://pritcha.com.ua/wp-content/uploads/2018/10/lod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07"/>
            <a:ext cx="2246805" cy="198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80863"/>
            <a:ext cx="4010994" cy="616815"/>
          </a:xfrm>
          <a:prstGeom prst="rect">
            <a:avLst/>
          </a:prstGeom>
        </p:spPr>
        <p:txBody>
          <a:bodyPr wrap="none" lIns="123170" tIns="61585" rIns="123170" bIns="61585"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“Думай та роби”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46805" y="548680"/>
            <a:ext cx="67896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	</a:t>
            </a:r>
            <a:r>
              <a:rPr lang="ru-RU" dirty="0" err="1" smtClean="0">
                <a:latin typeface="Georgia" pitchFamily="18" charset="0"/>
              </a:rPr>
              <a:t>Човняр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перевозив </a:t>
            </a:r>
            <a:r>
              <a:rPr lang="ru-RU" dirty="0" err="1">
                <a:latin typeface="Georgia" pitchFamily="18" charset="0"/>
              </a:rPr>
              <a:t>мандрівника</a:t>
            </a:r>
            <a:r>
              <a:rPr lang="ru-RU" dirty="0">
                <a:latin typeface="Georgia" pitchFamily="18" charset="0"/>
              </a:rPr>
              <a:t> на </a:t>
            </a:r>
            <a:r>
              <a:rPr lang="ru-RU" dirty="0" err="1">
                <a:latin typeface="Georgia" pitchFamily="18" charset="0"/>
              </a:rPr>
              <a:t>інший</a:t>
            </a:r>
            <a:r>
              <a:rPr lang="ru-RU" dirty="0">
                <a:latin typeface="Georgia" pitchFamily="18" charset="0"/>
              </a:rPr>
              <a:t> берег на </a:t>
            </a:r>
            <a:r>
              <a:rPr lang="ru-RU" dirty="0" err="1">
                <a:latin typeface="Georgia" pitchFamily="18" charset="0"/>
              </a:rPr>
              <a:t>дуже</a:t>
            </a:r>
            <a:r>
              <a:rPr lang="ru-RU" dirty="0">
                <a:latin typeface="Georgia" pitchFamily="18" charset="0"/>
              </a:rPr>
              <a:t> красивому </a:t>
            </a:r>
            <a:r>
              <a:rPr lang="ru-RU" dirty="0" err="1">
                <a:latin typeface="Georgia" pitchFamily="18" charset="0"/>
              </a:rPr>
              <a:t>човні</a:t>
            </a:r>
            <a:r>
              <a:rPr lang="ru-RU" dirty="0">
                <a:latin typeface="Georgia" pitchFamily="18" charset="0"/>
              </a:rPr>
              <a:t>.</a:t>
            </a:r>
          </a:p>
          <a:p>
            <a:r>
              <a:rPr lang="ru-RU" dirty="0" err="1">
                <a:latin typeface="Georgia" pitchFamily="18" charset="0"/>
              </a:rPr>
              <a:t>Подорожній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зауважив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що</a:t>
            </a:r>
            <a:r>
              <a:rPr lang="ru-RU" dirty="0">
                <a:latin typeface="Georgia" pitchFamily="18" charset="0"/>
              </a:rPr>
              <a:t> не </a:t>
            </a:r>
            <a:r>
              <a:rPr lang="ru-RU" dirty="0" err="1">
                <a:latin typeface="Georgia" pitchFamily="18" charset="0"/>
              </a:rPr>
              <a:t>бачив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досі</a:t>
            </a:r>
            <a:r>
              <a:rPr lang="ru-RU" dirty="0">
                <a:latin typeface="Georgia" pitchFamily="18" charset="0"/>
              </a:rPr>
              <a:t> такого красивого </a:t>
            </a:r>
            <a:r>
              <a:rPr lang="ru-RU" dirty="0" err="1">
                <a:latin typeface="Georgia" pitchFamily="18" charset="0"/>
              </a:rPr>
              <a:t>човна</a:t>
            </a:r>
            <a:r>
              <a:rPr lang="ru-RU" dirty="0">
                <a:latin typeface="Georgia" pitchFamily="18" charset="0"/>
              </a:rPr>
              <a:t>. Та </a:t>
            </a:r>
            <a:r>
              <a:rPr lang="ru-RU" dirty="0" err="1">
                <a:latin typeface="Georgia" pitchFamily="18" charset="0"/>
              </a:rPr>
              <a:t>раптом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він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помітив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якісь</a:t>
            </a:r>
            <a:r>
              <a:rPr lang="ru-RU" dirty="0">
                <a:latin typeface="Georgia" pitchFamily="18" charset="0"/>
              </a:rPr>
              <a:t> надписи на веслах. На одному </a:t>
            </a:r>
            <a:r>
              <a:rPr lang="ru-RU" dirty="0" err="1">
                <a:latin typeface="Georgia" pitchFamily="18" charset="0"/>
              </a:rPr>
              <a:t>веслі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було</a:t>
            </a:r>
            <a:r>
              <a:rPr lang="ru-RU" dirty="0">
                <a:latin typeface="Georgia" pitchFamily="18" charset="0"/>
              </a:rPr>
              <a:t> написано: «Думай», а на другому: «</a:t>
            </a:r>
            <a:r>
              <a:rPr lang="ru-RU" dirty="0" err="1">
                <a:latin typeface="Georgia" pitchFamily="18" charset="0"/>
              </a:rPr>
              <a:t>Роби</a:t>
            </a:r>
            <a:r>
              <a:rPr lang="ru-RU" dirty="0" smtClean="0">
                <a:latin typeface="Georgia" pitchFamily="18" charset="0"/>
              </a:rPr>
              <a:t>».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8174" y="2035856"/>
            <a:ext cx="887154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	– </a:t>
            </a:r>
            <a:r>
              <a:rPr lang="ru-RU" dirty="0" err="1">
                <a:latin typeface="Georgia" pitchFamily="18" charset="0"/>
              </a:rPr>
              <a:t>Чудовий</a:t>
            </a:r>
            <a:r>
              <a:rPr lang="ru-RU" dirty="0">
                <a:latin typeface="Georgia" pitchFamily="18" charset="0"/>
              </a:rPr>
              <a:t> в тебе </a:t>
            </a:r>
            <a:r>
              <a:rPr lang="ru-RU" dirty="0" err="1">
                <a:latin typeface="Georgia" pitchFamily="18" charset="0"/>
              </a:rPr>
              <a:t>човен</a:t>
            </a:r>
            <a:r>
              <a:rPr lang="ru-RU" dirty="0">
                <a:latin typeface="Georgia" pitchFamily="18" charset="0"/>
              </a:rPr>
              <a:t>, – сказав </a:t>
            </a:r>
            <a:r>
              <a:rPr lang="ru-RU" dirty="0" err="1">
                <a:latin typeface="Georgia" pitchFamily="18" charset="0"/>
              </a:rPr>
              <a:t>мандрівник</a:t>
            </a:r>
            <a:r>
              <a:rPr lang="ru-RU" dirty="0">
                <a:latin typeface="Georgia" pitchFamily="18" charset="0"/>
              </a:rPr>
              <a:t>. – А </a:t>
            </a:r>
            <a:r>
              <a:rPr lang="ru-RU" dirty="0" err="1">
                <a:latin typeface="Georgia" pitchFamily="18" charset="0"/>
              </a:rPr>
              <a:t>навіщо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такі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написи</a:t>
            </a:r>
            <a:r>
              <a:rPr lang="ru-RU" dirty="0">
                <a:latin typeface="Georgia" pitchFamily="18" charset="0"/>
              </a:rPr>
              <a:t> на веслах</a:t>
            </a:r>
            <a:r>
              <a:rPr lang="ru-RU" dirty="0" smtClean="0">
                <a:latin typeface="Georgia" pitchFamily="18" charset="0"/>
              </a:rPr>
              <a:t>?</a:t>
            </a:r>
            <a:endParaRPr lang="ru-RU" dirty="0">
              <a:latin typeface="Georgia" pitchFamily="18" charset="0"/>
            </a:endParaRPr>
          </a:p>
          <a:p>
            <a:r>
              <a:rPr lang="ru-RU" dirty="0" smtClean="0">
                <a:latin typeface="Georgia" pitchFamily="18" charset="0"/>
              </a:rPr>
              <a:t>	– </a:t>
            </a:r>
            <a:r>
              <a:rPr lang="ru-RU" dirty="0">
                <a:latin typeface="Georgia" pitchFamily="18" charset="0"/>
              </a:rPr>
              <a:t>Дивись, – </a:t>
            </a:r>
            <a:r>
              <a:rPr lang="ru-RU" dirty="0" err="1">
                <a:latin typeface="Georgia" pitchFamily="18" charset="0"/>
              </a:rPr>
              <a:t>посміхаючись</a:t>
            </a:r>
            <a:r>
              <a:rPr lang="ru-RU" dirty="0">
                <a:latin typeface="Georgia" pitchFamily="18" charset="0"/>
              </a:rPr>
              <a:t>, сказав </a:t>
            </a:r>
            <a:r>
              <a:rPr lang="ru-RU" dirty="0" err="1">
                <a:latin typeface="Georgia" pitchFamily="18" charset="0"/>
              </a:rPr>
              <a:t>човняр</a:t>
            </a:r>
            <a:r>
              <a:rPr lang="ru-RU" dirty="0">
                <a:latin typeface="Georgia" pitchFamily="18" charset="0"/>
              </a:rPr>
              <a:t>. І почав </a:t>
            </a:r>
            <a:r>
              <a:rPr lang="ru-RU" dirty="0" err="1">
                <a:latin typeface="Georgia" pitchFamily="18" charset="0"/>
              </a:rPr>
              <a:t>гребти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тільки</a:t>
            </a:r>
            <a:r>
              <a:rPr lang="ru-RU" dirty="0">
                <a:latin typeface="Georgia" pitchFamily="18" charset="0"/>
              </a:rPr>
              <a:t> одним веслом, з </a:t>
            </a:r>
            <a:r>
              <a:rPr lang="ru-RU" dirty="0" err="1">
                <a:latin typeface="Georgia" pitchFamily="18" charset="0"/>
              </a:rPr>
              <a:t>написом</a:t>
            </a:r>
            <a:r>
              <a:rPr lang="ru-RU" dirty="0">
                <a:latin typeface="Georgia" pitchFamily="18" charset="0"/>
              </a:rPr>
              <a:t> «Думай</a:t>
            </a:r>
            <a:r>
              <a:rPr lang="ru-RU" dirty="0" smtClean="0">
                <a:latin typeface="Georgia" pitchFamily="18" charset="0"/>
              </a:rPr>
              <a:t>».</a:t>
            </a:r>
            <a:endParaRPr lang="ru-RU" dirty="0">
              <a:latin typeface="Georgia" pitchFamily="18" charset="0"/>
            </a:endParaRPr>
          </a:p>
          <a:p>
            <a:r>
              <a:rPr lang="ru-RU" dirty="0" smtClean="0">
                <a:latin typeface="Georgia" pitchFamily="18" charset="0"/>
              </a:rPr>
              <a:t>	</a:t>
            </a:r>
            <a:r>
              <a:rPr lang="ru-RU" dirty="0" err="1" smtClean="0">
                <a:latin typeface="Georgia" pitchFamily="18" charset="0"/>
              </a:rPr>
              <a:t>Човен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почав </a:t>
            </a:r>
            <a:r>
              <a:rPr lang="ru-RU" dirty="0" err="1">
                <a:latin typeface="Georgia" pitchFamily="18" charset="0"/>
              </a:rPr>
              <a:t>кружляти</a:t>
            </a:r>
            <a:r>
              <a:rPr lang="ru-RU" dirty="0">
                <a:latin typeface="Georgia" pitchFamily="18" charset="0"/>
              </a:rPr>
              <a:t> на одному </a:t>
            </a:r>
            <a:r>
              <a:rPr lang="ru-RU" dirty="0" err="1">
                <a:latin typeface="Georgia" pitchFamily="18" charset="0"/>
              </a:rPr>
              <a:t>місці</a:t>
            </a:r>
            <a:r>
              <a:rPr lang="ru-RU" dirty="0">
                <a:latin typeface="Georgia" pitchFamily="18" charset="0"/>
              </a:rPr>
              <a:t>.</a:t>
            </a:r>
          </a:p>
          <a:p>
            <a:r>
              <a:rPr lang="ru-RU" dirty="0" smtClean="0">
                <a:latin typeface="Georgia" pitchFamily="18" charset="0"/>
              </a:rPr>
              <a:t>	– </a:t>
            </a:r>
            <a:r>
              <a:rPr lang="ru-RU" dirty="0" err="1">
                <a:latin typeface="Georgia" pitchFamily="18" charset="0"/>
              </a:rPr>
              <a:t>Бувало</a:t>
            </a:r>
            <a:r>
              <a:rPr lang="ru-RU" dirty="0">
                <a:latin typeface="Georgia" pitchFamily="18" charset="0"/>
              </a:rPr>
              <a:t>, я думав про </a:t>
            </a:r>
            <a:r>
              <a:rPr lang="ru-RU" dirty="0" err="1">
                <a:latin typeface="Georgia" pitchFamily="18" charset="0"/>
              </a:rPr>
              <a:t>щось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розмірковував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будував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плани</a:t>
            </a:r>
            <a:r>
              <a:rPr lang="ru-RU" dirty="0">
                <a:latin typeface="Georgia" pitchFamily="18" charset="0"/>
              </a:rPr>
              <a:t> … Але </a:t>
            </a:r>
            <a:r>
              <a:rPr lang="ru-RU" dirty="0" err="1">
                <a:latin typeface="Georgia" pitchFamily="18" charset="0"/>
              </a:rPr>
              <a:t>нічого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корисного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це</a:t>
            </a:r>
            <a:r>
              <a:rPr lang="ru-RU" dirty="0">
                <a:latin typeface="Georgia" pitchFamily="18" charset="0"/>
              </a:rPr>
              <a:t> не приносило. Я просто </a:t>
            </a:r>
            <a:r>
              <a:rPr lang="ru-RU" dirty="0" err="1">
                <a:latin typeface="Georgia" pitchFamily="18" charset="0"/>
              </a:rPr>
              <a:t>кружляв</a:t>
            </a:r>
            <a:r>
              <a:rPr lang="ru-RU" dirty="0">
                <a:latin typeface="Georgia" pitchFamily="18" charset="0"/>
              </a:rPr>
              <a:t> на одному </a:t>
            </a:r>
            <a:r>
              <a:rPr lang="ru-RU" dirty="0" err="1">
                <a:latin typeface="Georgia" pitchFamily="18" charset="0"/>
              </a:rPr>
              <a:t>місці</a:t>
            </a:r>
            <a:r>
              <a:rPr lang="ru-RU" dirty="0">
                <a:latin typeface="Georgia" pitchFamily="18" charset="0"/>
              </a:rPr>
              <a:t>, як </a:t>
            </a:r>
            <a:r>
              <a:rPr lang="ru-RU" dirty="0" err="1">
                <a:latin typeface="Georgia" pitchFamily="18" charset="0"/>
              </a:rPr>
              <a:t>цей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човен</a:t>
            </a:r>
            <a:r>
              <a:rPr lang="ru-RU" dirty="0">
                <a:latin typeface="Georgia" pitchFamily="18" charset="0"/>
              </a:rPr>
              <a:t>.</a:t>
            </a:r>
          </a:p>
          <a:p>
            <a:r>
              <a:rPr lang="ru-RU" dirty="0" smtClean="0">
                <a:latin typeface="Georgia" pitchFamily="18" charset="0"/>
              </a:rPr>
              <a:t>	</a:t>
            </a:r>
            <a:r>
              <a:rPr lang="ru-RU" dirty="0" err="1" smtClean="0">
                <a:latin typeface="Georgia" pitchFamily="18" charset="0"/>
              </a:rPr>
              <a:t>Човняр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>
                <a:latin typeface="Georgia" pitchFamily="18" charset="0"/>
              </a:rPr>
              <a:t>перестав </a:t>
            </a:r>
            <a:r>
              <a:rPr lang="ru-RU" dirty="0" err="1">
                <a:latin typeface="Georgia" pitchFamily="18" charset="0"/>
              </a:rPr>
              <a:t>гребти</a:t>
            </a:r>
            <a:r>
              <a:rPr lang="ru-RU" dirty="0">
                <a:latin typeface="Georgia" pitchFamily="18" charset="0"/>
              </a:rPr>
              <a:t> одним веслом і почав </a:t>
            </a:r>
            <a:r>
              <a:rPr lang="ru-RU" dirty="0" err="1">
                <a:latin typeface="Georgia" pitchFamily="18" charset="0"/>
              </a:rPr>
              <a:t>гребти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іншим</a:t>
            </a:r>
            <a:r>
              <a:rPr lang="ru-RU" dirty="0">
                <a:latin typeface="Georgia" pitchFamily="18" charset="0"/>
              </a:rPr>
              <a:t>, з </a:t>
            </a:r>
            <a:r>
              <a:rPr lang="ru-RU" dirty="0" err="1">
                <a:latin typeface="Georgia" pitchFamily="18" charset="0"/>
              </a:rPr>
              <a:t>написом</a:t>
            </a:r>
            <a:r>
              <a:rPr lang="ru-RU" dirty="0">
                <a:latin typeface="Georgia" pitchFamily="18" charset="0"/>
              </a:rPr>
              <a:t> «</a:t>
            </a:r>
            <a:r>
              <a:rPr lang="ru-RU" dirty="0" err="1">
                <a:latin typeface="Georgia" pitchFamily="18" charset="0"/>
              </a:rPr>
              <a:t>Роби</a:t>
            </a:r>
            <a:r>
              <a:rPr lang="ru-RU" dirty="0">
                <a:latin typeface="Georgia" pitchFamily="18" charset="0"/>
              </a:rPr>
              <a:t>». </a:t>
            </a:r>
            <a:r>
              <a:rPr lang="ru-RU" dirty="0" err="1">
                <a:latin typeface="Georgia" pitchFamily="18" charset="0"/>
              </a:rPr>
              <a:t>Човен</a:t>
            </a:r>
            <a:r>
              <a:rPr lang="ru-RU" dirty="0">
                <a:latin typeface="Georgia" pitchFamily="18" charset="0"/>
              </a:rPr>
              <a:t> почав </a:t>
            </a:r>
            <a:r>
              <a:rPr lang="ru-RU" dirty="0" err="1">
                <a:latin typeface="Georgia" pitchFamily="18" charset="0"/>
              </a:rPr>
              <a:t>кружляти</a:t>
            </a:r>
            <a:r>
              <a:rPr lang="ru-RU" dirty="0">
                <a:latin typeface="Georgia" pitchFamily="18" charset="0"/>
              </a:rPr>
              <a:t>, але </a:t>
            </a:r>
            <a:r>
              <a:rPr lang="ru-RU" dirty="0" err="1">
                <a:latin typeface="Georgia" pitchFamily="18" charset="0"/>
              </a:rPr>
              <a:t>вже</a:t>
            </a:r>
            <a:r>
              <a:rPr lang="ru-RU" dirty="0">
                <a:latin typeface="Georgia" pitchFamily="18" charset="0"/>
              </a:rPr>
              <a:t> в </a:t>
            </a:r>
            <a:r>
              <a:rPr lang="ru-RU" dirty="0" err="1">
                <a:latin typeface="Georgia" pitchFamily="18" charset="0"/>
              </a:rPr>
              <a:t>інший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бік</a:t>
            </a:r>
            <a:r>
              <a:rPr lang="ru-RU" dirty="0">
                <a:latin typeface="Georgia" pitchFamily="18" charset="0"/>
              </a:rPr>
              <a:t>.</a:t>
            </a:r>
          </a:p>
          <a:p>
            <a:r>
              <a:rPr lang="ru-RU" dirty="0" smtClean="0">
                <a:latin typeface="Georgia" pitchFamily="18" charset="0"/>
              </a:rPr>
              <a:t>	– </a:t>
            </a:r>
            <a:r>
              <a:rPr lang="ru-RU" dirty="0" err="1">
                <a:latin typeface="Georgia" pitchFamily="18" charset="0"/>
              </a:rPr>
              <a:t>Бувало</a:t>
            </a:r>
            <a:r>
              <a:rPr lang="ru-RU" dirty="0">
                <a:latin typeface="Georgia" pitchFamily="18" charset="0"/>
              </a:rPr>
              <a:t>, я </a:t>
            </a:r>
            <a:r>
              <a:rPr lang="ru-RU" dirty="0" err="1">
                <a:latin typeface="Georgia" pitchFamily="18" charset="0"/>
              </a:rPr>
              <a:t>кидався</a:t>
            </a:r>
            <a:r>
              <a:rPr lang="ru-RU" dirty="0">
                <a:latin typeface="Georgia" pitchFamily="18" charset="0"/>
              </a:rPr>
              <a:t> в </a:t>
            </a:r>
            <a:r>
              <a:rPr lang="ru-RU" dirty="0" err="1">
                <a:latin typeface="Georgia" pitchFamily="18" charset="0"/>
              </a:rPr>
              <a:t>іншу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крайність</a:t>
            </a:r>
            <a:r>
              <a:rPr lang="ru-RU" dirty="0">
                <a:latin typeface="Georgia" pitchFamily="18" charset="0"/>
              </a:rPr>
              <a:t>. </a:t>
            </a:r>
            <a:r>
              <a:rPr lang="ru-RU" dirty="0" err="1">
                <a:latin typeface="Georgia" pitchFamily="18" charset="0"/>
              </a:rPr>
              <a:t>Робив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щось</a:t>
            </a:r>
            <a:r>
              <a:rPr lang="ru-RU" dirty="0">
                <a:latin typeface="Georgia" pitchFamily="18" charset="0"/>
              </a:rPr>
              <a:t> бездумно, без </a:t>
            </a:r>
            <a:r>
              <a:rPr lang="ru-RU" dirty="0" err="1">
                <a:latin typeface="Georgia" pitchFamily="18" charset="0"/>
              </a:rPr>
              <a:t>планів</a:t>
            </a:r>
            <a:r>
              <a:rPr lang="ru-RU" dirty="0">
                <a:latin typeface="Georgia" pitchFamily="18" charset="0"/>
              </a:rPr>
              <a:t>. </a:t>
            </a:r>
            <a:r>
              <a:rPr lang="ru-RU" dirty="0" err="1">
                <a:latin typeface="Georgia" pitchFamily="18" charset="0"/>
              </a:rPr>
              <a:t>Багато</a:t>
            </a:r>
            <a:r>
              <a:rPr lang="ru-RU" dirty="0">
                <a:latin typeface="Georgia" pitchFamily="18" charset="0"/>
              </a:rPr>
              <a:t> сил і часу </a:t>
            </a:r>
            <a:r>
              <a:rPr lang="ru-RU" dirty="0" err="1">
                <a:latin typeface="Georgia" pitchFamily="18" charset="0"/>
              </a:rPr>
              <a:t>витрачав</a:t>
            </a:r>
            <a:r>
              <a:rPr lang="ru-RU" dirty="0">
                <a:latin typeface="Georgia" pitchFamily="18" charset="0"/>
              </a:rPr>
              <a:t>. Але, в </a:t>
            </a:r>
            <a:r>
              <a:rPr lang="ru-RU" dirty="0" err="1">
                <a:latin typeface="Georgia" pitchFamily="18" charset="0"/>
              </a:rPr>
              <a:t>підсумку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теж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кружляв</a:t>
            </a:r>
            <a:r>
              <a:rPr lang="ru-RU" dirty="0">
                <a:latin typeface="Georgia" pitchFamily="18" charset="0"/>
              </a:rPr>
              <a:t> на </a:t>
            </a:r>
            <a:r>
              <a:rPr lang="ru-RU" dirty="0" err="1">
                <a:latin typeface="Georgia" pitchFamily="18" charset="0"/>
              </a:rPr>
              <a:t>місці</a:t>
            </a:r>
            <a:r>
              <a:rPr lang="ru-RU" dirty="0">
                <a:latin typeface="Georgia" pitchFamily="18" charset="0"/>
              </a:rPr>
              <a:t>.</a:t>
            </a:r>
          </a:p>
          <a:p>
            <a:r>
              <a:rPr lang="ru-RU" dirty="0" smtClean="0">
                <a:latin typeface="Georgia" pitchFamily="18" charset="0"/>
              </a:rPr>
              <a:t>	– </a:t>
            </a:r>
            <a:r>
              <a:rPr lang="ru-RU" dirty="0">
                <a:latin typeface="Georgia" pitchFamily="18" charset="0"/>
              </a:rPr>
              <a:t>Ось і </a:t>
            </a:r>
            <a:r>
              <a:rPr lang="ru-RU" dirty="0" err="1">
                <a:latin typeface="Georgia" pitchFamily="18" charset="0"/>
              </a:rPr>
              <a:t>зробив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напис</a:t>
            </a:r>
            <a:r>
              <a:rPr lang="ru-RU" dirty="0">
                <a:latin typeface="Georgia" pitchFamily="18" charset="0"/>
              </a:rPr>
              <a:t> на веслах, – </a:t>
            </a:r>
            <a:r>
              <a:rPr lang="ru-RU" dirty="0" err="1">
                <a:latin typeface="Georgia" pitchFamily="18" charset="0"/>
              </a:rPr>
              <a:t>продовжував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човняр</a:t>
            </a:r>
            <a:r>
              <a:rPr lang="ru-RU" dirty="0">
                <a:latin typeface="Georgia" pitchFamily="18" charset="0"/>
              </a:rPr>
              <a:t>, – </a:t>
            </a:r>
            <a:r>
              <a:rPr lang="ru-RU" dirty="0" err="1">
                <a:latin typeface="Georgia" pitchFamily="18" charset="0"/>
              </a:rPr>
              <a:t>щоб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пам’ятати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що</a:t>
            </a:r>
            <a:r>
              <a:rPr lang="ru-RU" dirty="0">
                <a:latin typeface="Georgia" pitchFamily="18" charset="0"/>
              </a:rPr>
              <a:t> на </a:t>
            </a:r>
            <a:r>
              <a:rPr lang="ru-RU" dirty="0" err="1">
                <a:latin typeface="Georgia" pitchFamily="18" charset="0"/>
              </a:rPr>
              <a:t>кожен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помах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лівого</a:t>
            </a:r>
            <a:r>
              <a:rPr lang="ru-RU" dirty="0">
                <a:latin typeface="Georgia" pitchFamily="18" charset="0"/>
              </a:rPr>
              <a:t> весла повинен бути </a:t>
            </a:r>
            <a:r>
              <a:rPr lang="ru-RU" dirty="0" err="1">
                <a:latin typeface="Georgia" pitchFamily="18" charset="0"/>
              </a:rPr>
              <a:t>помах</a:t>
            </a:r>
            <a:r>
              <a:rPr lang="ru-RU" dirty="0">
                <a:latin typeface="Georgia" pitchFamily="18" charset="0"/>
              </a:rPr>
              <a:t> правого весла.</a:t>
            </a:r>
          </a:p>
          <a:p>
            <a:r>
              <a:rPr lang="ru-RU" dirty="0" smtClean="0">
                <a:latin typeface="Georgia" pitchFamily="18" charset="0"/>
              </a:rPr>
              <a:t>	А </a:t>
            </a:r>
            <a:r>
              <a:rPr lang="ru-RU" dirty="0" err="1">
                <a:latin typeface="Georgia" pitchFamily="18" charset="0"/>
              </a:rPr>
              <a:t>потім</a:t>
            </a:r>
            <a:r>
              <a:rPr lang="ru-RU" dirty="0">
                <a:latin typeface="Georgia" pitchFamily="18" charset="0"/>
              </a:rPr>
              <a:t> показав на </a:t>
            </a:r>
            <a:r>
              <a:rPr lang="ru-RU" dirty="0" err="1">
                <a:latin typeface="Georgia" pitchFamily="18" charset="0"/>
              </a:rPr>
              <a:t>красивий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будинок</a:t>
            </a:r>
            <a:r>
              <a:rPr lang="ru-RU" dirty="0">
                <a:latin typeface="Georgia" pitchFamily="18" charset="0"/>
              </a:rPr>
              <a:t>, </a:t>
            </a:r>
            <a:r>
              <a:rPr lang="ru-RU" dirty="0" err="1">
                <a:latin typeface="Georgia" pitchFamily="18" charset="0"/>
              </a:rPr>
              <a:t>який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височів</a:t>
            </a:r>
            <a:r>
              <a:rPr lang="ru-RU" dirty="0">
                <a:latin typeface="Georgia" pitchFamily="18" charset="0"/>
              </a:rPr>
              <a:t> на </a:t>
            </a:r>
            <a:r>
              <a:rPr lang="ru-RU" dirty="0" err="1">
                <a:latin typeface="Georgia" pitchFamily="18" charset="0"/>
              </a:rPr>
              <a:t>березі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річки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поблизу</a:t>
            </a:r>
            <a:r>
              <a:rPr lang="ru-RU" dirty="0">
                <a:latin typeface="Georgia" pitchFamily="18" charset="0"/>
              </a:rPr>
              <a:t> церкви:</a:t>
            </a:r>
          </a:p>
          <a:p>
            <a:r>
              <a:rPr lang="ru-RU" dirty="0" smtClean="0">
                <a:latin typeface="Georgia" pitchFamily="18" charset="0"/>
              </a:rPr>
              <a:t>	– </a:t>
            </a:r>
            <a:r>
              <a:rPr lang="ru-RU" dirty="0">
                <a:latin typeface="Georgia" pitchFamily="18" charset="0"/>
              </a:rPr>
              <a:t>Дивись! </a:t>
            </a:r>
            <a:r>
              <a:rPr lang="ru-RU" dirty="0" err="1">
                <a:latin typeface="Georgia" pitchFamily="18" charset="0"/>
              </a:rPr>
              <a:t>Цей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будинок</a:t>
            </a:r>
            <a:r>
              <a:rPr lang="ru-RU" dirty="0">
                <a:latin typeface="Georgia" pitchFamily="18" charset="0"/>
              </a:rPr>
              <a:t> я </a:t>
            </a:r>
            <a:r>
              <a:rPr lang="ru-RU" dirty="0" err="1">
                <a:latin typeface="Georgia" pitchFamily="18" charset="0"/>
              </a:rPr>
              <a:t>побудував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після</a:t>
            </a:r>
            <a:r>
              <a:rPr lang="ru-RU" dirty="0">
                <a:latin typeface="Georgia" pitchFamily="18" charset="0"/>
              </a:rPr>
              <a:t> того, як </a:t>
            </a:r>
            <a:r>
              <a:rPr lang="ru-RU" dirty="0" err="1">
                <a:latin typeface="Georgia" pitchFamily="18" charset="0"/>
              </a:rPr>
              <a:t>зробив</a:t>
            </a:r>
            <a:r>
              <a:rPr lang="ru-RU" dirty="0">
                <a:latin typeface="Georgia" pitchFamily="18" charset="0"/>
              </a:rPr>
              <a:t> на веслах </a:t>
            </a:r>
            <a:r>
              <a:rPr lang="ru-RU" dirty="0" err="1">
                <a:latin typeface="Georgia" pitchFamily="18" charset="0"/>
              </a:rPr>
              <a:t>ці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написи</a:t>
            </a:r>
            <a:r>
              <a:rPr lang="ru-RU" dirty="0">
                <a:latin typeface="Georg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582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7544" y="1196752"/>
            <a:ext cx="5832648" cy="3744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dirty="0" smtClean="0"/>
              <a:t>      </a:t>
            </a: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Освіта – найвеличніше з усіх земних благ, але тільки тоді, коли вона найвищої якості.</a:t>
            </a:r>
          </a:p>
          <a:p>
            <a:pPr marL="0" indent="0" algn="r">
              <a:buNone/>
            </a:pPr>
            <a:r>
              <a:rPr lang="uk-UA" sz="2800" i="1" dirty="0" smtClean="0"/>
              <a:t> </a:t>
            </a:r>
            <a:r>
              <a:rPr lang="uk-UA" sz="28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Редьярд </a:t>
            </a:r>
            <a:r>
              <a:rPr lang="uk-UA" sz="28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</a:t>
            </a:r>
            <a:r>
              <a:rPr lang="uk-UA" sz="2800" b="1" i="1" dirty="0" smtClean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іплінг</a:t>
            </a:r>
            <a:endParaRPr lang="uk-UA" sz="2800" b="1" i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30" y="1700808"/>
            <a:ext cx="25717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1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46;p27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Font typeface="Arial" pitchFamily="34" charset="0"/>
              <a:buNone/>
            </a:pPr>
            <a:fld id="{B3EEE6AA-7DA7-40B7-B751-2B799893F264}" type="slidenum">
              <a:rPr lang="ru-RU" altLang="uk-UA" sz="1200" smtClean="0">
                <a:solidFill>
                  <a:srgbClr val="FFFFFF"/>
                </a:solidFill>
                <a:latin typeface="Barlow" charset="0"/>
                <a:sym typeface="Barlow" charset="0"/>
              </a:rPr>
              <a:pPr>
                <a:buFont typeface="Arial" pitchFamily="34" charset="0"/>
                <a:buNone/>
              </a:pPr>
              <a:t>7</a:t>
            </a:fld>
            <a:endParaRPr lang="ru-RU" altLang="uk-UA" sz="1200" smtClean="0">
              <a:solidFill>
                <a:srgbClr val="FFFFFF"/>
              </a:solidFill>
              <a:latin typeface="Barlow" charset="0"/>
              <a:sym typeface="Barlow" charset="0"/>
            </a:endParaRPr>
          </a:p>
        </p:txBody>
      </p:sp>
      <p:sp>
        <p:nvSpPr>
          <p:cNvPr id="28675" name="Google Shape;247;p27"/>
          <p:cNvSpPr>
            <a:spLocks noChangeArrowheads="1"/>
          </p:cNvSpPr>
          <p:nvPr/>
        </p:nvSpPr>
        <p:spPr bwMode="auto">
          <a:xfrm>
            <a:off x="1069975" y="812800"/>
            <a:ext cx="374650" cy="499533"/>
          </a:xfrm>
          <a:custGeom>
            <a:avLst/>
            <a:gdLst>
              <a:gd name="T0" fmla="*/ 198550 w 18758"/>
              <a:gd name="T1" fmla="*/ 72206 h 18757"/>
              <a:gd name="T2" fmla="*/ 171726 w 18758"/>
              <a:gd name="T3" fmla="*/ 86347 h 18757"/>
              <a:gd name="T4" fmla="*/ 163418 w 18758"/>
              <a:gd name="T5" fmla="*/ 65374 h 18757"/>
              <a:gd name="T6" fmla="*/ 155628 w 18758"/>
              <a:gd name="T7" fmla="*/ 51712 h 18757"/>
              <a:gd name="T8" fmla="*/ 226831 w 18758"/>
              <a:gd name="T9" fmla="*/ 107819 h 18757"/>
              <a:gd name="T10" fmla="*/ 228789 w 18758"/>
              <a:gd name="T11" fmla="*/ 95136 h 18757"/>
              <a:gd name="T12" fmla="*/ 323420 w 18758"/>
              <a:gd name="T13" fmla="*/ 269288 h 18757"/>
              <a:gd name="T14" fmla="*/ 324398 w 18758"/>
              <a:gd name="T15" fmla="*/ 247337 h 18757"/>
              <a:gd name="T16" fmla="*/ 309279 w 18758"/>
              <a:gd name="T17" fmla="*/ 72685 h 18757"/>
              <a:gd name="T18" fmla="*/ 339038 w 18758"/>
              <a:gd name="T19" fmla="*/ 160011 h 18757"/>
              <a:gd name="T20" fmla="*/ 331229 w 18758"/>
              <a:gd name="T21" fmla="*/ 162448 h 18757"/>
              <a:gd name="T22" fmla="*/ 329771 w 18758"/>
              <a:gd name="T23" fmla="*/ 185857 h 18757"/>
              <a:gd name="T24" fmla="*/ 311716 w 18758"/>
              <a:gd name="T25" fmla="*/ 174632 h 18757"/>
              <a:gd name="T26" fmla="*/ 299033 w 18758"/>
              <a:gd name="T27" fmla="*/ 167821 h 18757"/>
              <a:gd name="T28" fmla="*/ 323919 w 18758"/>
              <a:gd name="T29" fmla="*/ 194146 h 18757"/>
              <a:gd name="T30" fmla="*/ 308780 w 18758"/>
              <a:gd name="T31" fmla="*/ 232196 h 18757"/>
              <a:gd name="T32" fmla="*/ 294160 w 18758"/>
              <a:gd name="T33" fmla="*/ 271725 h 18757"/>
              <a:gd name="T34" fmla="*/ 265379 w 18758"/>
              <a:gd name="T35" fmla="*/ 287324 h 18757"/>
              <a:gd name="T36" fmla="*/ 256111 w 18758"/>
              <a:gd name="T37" fmla="*/ 260979 h 18757"/>
              <a:gd name="T38" fmla="*/ 251218 w 18758"/>
              <a:gd name="T39" fmla="*/ 227323 h 18757"/>
              <a:gd name="T40" fmla="*/ 233183 w 18758"/>
              <a:gd name="T41" fmla="*/ 208308 h 18757"/>
              <a:gd name="T42" fmla="*/ 202944 w 18758"/>
              <a:gd name="T43" fmla="*/ 172195 h 18757"/>
              <a:gd name="T44" fmla="*/ 234161 w 18758"/>
              <a:gd name="T45" fmla="*/ 141475 h 18757"/>
              <a:gd name="T46" fmla="*/ 266837 w 18758"/>
              <a:gd name="T47" fmla="*/ 151222 h 18757"/>
              <a:gd name="T48" fmla="*/ 297575 w 18758"/>
              <a:gd name="T49" fmla="*/ 151222 h 18757"/>
              <a:gd name="T50" fmla="*/ 279999 w 18758"/>
              <a:gd name="T51" fmla="*/ 135623 h 18757"/>
              <a:gd name="T52" fmla="*/ 257090 w 18758"/>
              <a:gd name="T53" fmla="*/ 126834 h 18757"/>
              <a:gd name="T54" fmla="*/ 223416 w 18758"/>
              <a:gd name="T55" fmla="*/ 139997 h 18757"/>
              <a:gd name="T56" fmla="*/ 224894 w 18758"/>
              <a:gd name="T57" fmla="*/ 125376 h 18757"/>
              <a:gd name="T58" fmla="*/ 233183 w 18758"/>
              <a:gd name="T59" fmla="*/ 110735 h 18757"/>
              <a:gd name="T60" fmla="*/ 245865 w 18758"/>
              <a:gd name="T61" fmla="*/ 91720 h 18757"/>
              <a:gd name="T62" fmla="*/ 142446 w 18758"/>
              <a:gd name="T63" fmla="*/ 50734 h 18757"/>
              <a:gd name="T64" fmla="*/ 141467 w 18758"/>
              <a:gd name="T65" fmla="*/ 76100 h 18757"/>
              <a:gd name="T66" fmla="*/ 112687 w 18758"/>
              <a:gd name="T67" fmla="*/ 77559 h 18757"/>
              <a:gd name="T68" fmla="*/ 87321 w 18758"/>
              <a:gd name="T69" fmla="*/ 88305 h 18757"/>
              <a:gd name="T70" fmla="*/ 116601 w 18758"/>
              <a:gd name="T71" fmla="*/ 90242 h 18757"/>
              <a:gd name="T72" fmla="*/ 137573 w 18758"/>
              <a:gd name="T73" fmla="*/ 99030 h 18757"/>
              <a:gd name="T74" fmla="*/ 111728 w 18758"/>
              <a:gd name="T75" fmla="*/ 123419 h 18757"/>
              <a:gd name="T76" fmla="*/ 56603 w 18758"/>
              <a:gd name="T77" fmla="*/ 156096 h 18757"/>
              <a:gd name="T78" fmla="*/ 52209 w 18758"/>
              <a:gd name="T79" fmla="*/ 178546 h 18757"/>
              <a:gd name="T80" fmla="*/ 89758 w 18758"/>
              <a:gd name="T81" fmla="*/ 194645 h 18757"/>
              <a:gd name="T82" fmla="*/ 129284 w 18758"/>
              <a:gd name="T83" fmla="*/ 212202 h 18757"/>
              <a:gd name="T84" fmla="*/ 158544 w 18758"/>
              <a:gd name="T85" fmla="*/ 226843 h 18757"/>
              <a:gd name="T86" fmla="*/ 156107 w 18758"/>
              <a:gd name="T87" fmla="*/ 253189 h 18757"/>
              <a:gd name="T88" fmla="*/ 126847 w 18758"/>
              <a:gd name="T89" fmla="*/ 294655 h 18757"/>
              <a:gd name="T90" fmla="*/ 118059 w 18758"/>
              <a:gd name="T91" fmla="*/ 323916 h 18757"/>
              <a:gd name="T92" fmla="*/ 101961 w 18758"/>
              <a:gd name="T93" fmla="*/ 309276 h 18757"/>
              <a:gd name="T94" fmla="*/ 89758 w 18758"/>
              <a:gd name="T95" fmla="*/ 258062 h 18757"/>
              <a:gd name="T96" fmla="*/ 73180 w 18758"/>
              <a:gd name="T97" fmla="*/ 221470 h 18757"/>
              <a:gd name="T98" fmla="*/ 63913 w 18758"/>
              <a:gd name="T99" fmla="*/ 199519 h 18757"/>
              <a:gd name="T100" fmla="*/ 23907 w 18758"/>
              <a:gd name="T101" fmla="*/ 149265 h 18757"/>
              <a:gd name="T102" fmla="*/ 85863 w 18758"/>
              <a:gd name="T103" fmla="*/ 65854 h 18757"/>
              <a:gd name="T104" fmla="*/ 118539 w 18758"/>
              <a:gd name="T105" fmla="*/ 57085 h 18757"/>
              <a:gd name="T106" fmla="*/ 106355 w 18758"/>
              <a:gd name="T107" fmla="*/ 18536 h 18757"/>
              <a:gd name="T108" fmla="*/ 18555 w 18758"/>
              <a:gd name="T109" fmla="*/ 106341 h 18757"/>
              <a:gd name="T110" fmla="*/ 5872 w 18758"/>
              <a:gd name="T111" fmla="*/ 234154 h 18757"/>
              <a:gd name="T112" fmla="*/ 75138 w 18758"/>
              <a:gd name="T113" fmla="*/ 337079 h 18757"/>
              <a:gd name="T114" fmla="*/ 197092 w 18758"/>
              <a:gd name="T115" fmla="*/ 374171 h 18757"/>
              <a:gd name="T116" fmla="*/ 313174 w 18758"/>
              <a:gd name="T117" fmla="*/ 325874 h 18757"/>
              <a:gd name="T118" fmla="*/ 372193 w 18758"/>
              <a:gd name="T119" fmla="*/ 215618 h 18757"/>
              <a:gd name="T120" fmla="*/ 347327 w 18758"/>
              <a:gd name="T121" fmla="*/ 90242 h 18757"/>
              <a:gd name="T122" fmla="*/ 251717 w 18758"/>
              <a:gd name="T123" fmla="*/ 11705 h 187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758"/>
              <a:gd name="T187" fmla="*/ 0 h 18757"/>
              <a:gd name="T188" fmla="*/ 18758 w 18758"/>
              <a:gd name="T189" fmla="*/ 18757 h 187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lnTo>
                  <a:pt x="10039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uk-UA"/>
          </a:p>
        </p:txBody>
      </p:sp>
      <p:cxnSp>
        <p:nvCxnSpPr>
          <p:cNvPr id="28676" name="Google Shape;248;p27"/>
          <p:cNvCxnSpPr>
            <a:cxnSpLocks noChangeShapeType="1"/>
          </p:cNvCxnSpPr>
          <p:nvPr/>
        </p:nvCxnSpPr>
        <p:spPr bwMode="auto">
          <a:xfrm>
            <a:off x="2305050" y="27770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7" name="Google Shape;249;p27"/>
          <p:cNvCxnSpPr>
            <a:cxnSpLocks noChangeShapeType="1"/>
          </p:cNvCxnSpPr>
          <p:nvPr/>
        </p:nvCxnSpPr>
        <p:spPr bwMode="auto">
          <a:xfrm rot="10800000" flipV="1">
            <a:off x="3786188" y="4000500"/>
            <a:ext cx="285750" cy="95251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Google Shape;250;p27"/>
          <p:cNvCxnSpPr>
            <a:cxnSpLocks noChangeShapeType="1"/>
          </p:cNvCxnSpPr>
          <p:nvPr/>
        </p:nvCxnSpPr>
        <p:spPr bwMode="auto">
          <a:xfrm>
            <a:off x="4792663" y="2552700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Google Shape;251;p27"/>
          <p:cNvCxnSpPr>
            <a:cxnSpLocks noChangeShapeType="1"/>
          </p:cNvCxnSpPr>
          <p:nvPr/>
        </p:nvCxnSpPr>
        <p:spPr bwMode="auto">
          <a:xfrm>
            <a:off x="5448300" y="5147734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Google Shape;252;p27"/>
          <p:cNvCxnSpPr>
            <a:cxnSpLocks noChangeShapeType="1"/>
          </p:cNvCxnSpPr>
          <p:nvPr/>
        </p:nvCxnSpPr>
        <p:spPr bwMode="auto">
          <a:xfrm>
            <a:off x="7340600" y="3124201"/>
            <a:ext cx="0" cy="345017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1" name="Google Shape;253;p27"/>
          <p:cNvCxnSpPr>
            <a:cxnSpLocks noChangeShapeType="1"/>
          </p:cNvCxnSpPr>
          <p:nvPr/>
        </p:nvCxnSpPr>
        <p:spPr bwMode="auto">
          <a:xfrm>
            <a:off x="8034338" y="5278967"/>
            <a:ext cx="0" cy="347133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2" name="Google Shape;253;p27"/>
          <p:cNvCxnSpPr>
            <a:cxnSpLocks noChangeShapeType="1"/>
          </p:cNvCxnSpPr>
          <p:nvPr/>
        </p:nvCxnSpPr>
        <p:spPr bwMode="auto">
          <a:xfrm rot="10800000" flipV="1">
            <a:off x="2357438" y="6191251"/>
            <a:ext cx="285750" cy="285749"/>
          </a:xfrm>
          <a:prstGeom prst="straightConnector1">
            <a:avLst/>
          </a:prstGeom>
          <a:noFill/>
          <a:ln w="9525">
            <a:solidFill>
              <a:srgbClr val="FFB000"/>
            </a:solidFill>
            <a:round/>
            <a:headEnd type="diamond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3" name="Google Shape;244;p27"/>
          <p:cNvSpPr txBox="1">
            <a:spLocks/>
          </p:cNvSpPr>
          <p:nvPr/>
        </p:nvSpPr>
        <p:spPr bwMode="auto">
          <a:xfrm>
            <a:off x="2987676" y="740834"/>
            <a:ext cx="5832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Clr>
                <a:srgbClr val="FFFFFF"/>
              </a:buClr>
              <a:buSzPts val="2400"/>
              <a:buFont typeface="Barlow" charset="0"/>
              <a:buNone/>
            </a:pPr>
            <a:r>
              <a:rPr lang="uk-UA" altLang="uk-UA" sz="4400" b="1">
                <a:solidFill>
                  <a:srgbClr val="FFC000"/>
                </a:solidFill>
                <a:latin typeface="Bookman Old Style" pitchFamily="18" charset="0"/>
              </a:rPr>
              <a:t>Фінська освіта…</a:t>
            </a:r>
            <a:endParaRPr lang="ru-RU" altLang="uk-UA" sz="4400" b="1">
              <a:solidFill>
                <a:srgbClr val="FFC000"/>
              </a:solidFill>
              <a:latin typeface="Barlow" charset="0"/>
              <a:sym typeface="Barlow" charset="0"/>
            </a:endParaRPr>
          </a:p>
        </p:txBody>
      </p:sp>
      <p:pic>
        <p:nvPicPr>
          <p:cNvPr id="28684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1431926"/>
            <a:ext cx="7405687" cy="407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0830" y="5452533"/>
            <a:ext cx="7321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У 2018 році має стартувати міжурядовий українсько-фінський </a:t>
            </a:r>
            <a:r>
              <a:rPr lang="uk-UA" dirty="0" err="1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проєкт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у сфері освіти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.</a:t>
            </a:r>
            <a:endParaRPr lang="uk-UA" dirty="0">
              <a:solidFill>
                <a:schemeClr val="tx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Georgia" pitchFamily="18" charset="0"/>
              </a:rPr>
              <a:t>Фінська освіта давно визнана однією з кращих у світі, у цій країні процвітають культ вчителя і культ книги.</a:t>
            </a:r>
          </a:p>
        </p:txBody>
      </p:sp>
    </p:spTree>
    <p:extLst>
      <p:ext uri="{BB962C8B-B14F-4D97-AF65-F5344CB8AC3E}">
        <p14:creationId xmlns:p14="http://schemas.microsoft.com/office/powerpoint/2010/main" val="11524229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7"/>
          <p:cNvSpPr txBox="1">
            <a:spLocks noChangeArrowheads="1"/>
          </p:cNvSpPr>
          <p:nvPr/>
        </p:nvSpPr>
        <p:spPr bwMode="auto">
          <a:xfrm>
            <a:off x="4427538" y="740833"/>
            <a:ext cx="4170362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eaLnBrk="1" hangingPunct="1"/>
            <a:r>
              <a:rPr lang="ru-RU" altLang="ko-KR" sz="2800" b="1">
                <a:solidFill>
                  <a:srgbClr val="C00000"/>
                </a:solidFill>
                <a:latin typeface="Book Antiqua" pitchFamily="18" charset="0"/>
              </a:rPr>
              <a:t>Основна мета освітньої політики Фінляндії полягає в наданні якісної освіти усім, незалежно від віку, місця проживання, майнового стану, статі або рідної мови.</a:t>
            </a:r>
            <a:endParaRPr lang="en-US" altLang="ko-KR" sz="2800" b="1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2" name="Місце для зображення 1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8" r="17008"/>
          <a:stretch>
            <a:fillRect/>
          </a:stretch>
        </p:blipFill>
        <p:spPr>
          <a:xfrm>
            <a:off x="971600" y="1700808"/>
            <a:ext cx="3240080" cy="3360000"/>
          </a:xfrm>
        </p:spPr>
      </p:pic>
    </p:spTree>
    <p:extLst>
      <p:ext uri="{BB962C8B-B14F-4D97-AF65-F5344CB8AC3E}">
        <p14:creationId xmlns:p14="http://schemas.microsoft.com/office/powerpoint/2010/main" val="28759921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2411414" y="260351"/>
            <a:ext cx="5616575" cy="6337300"/>
          </a:xfrm>
          <a:prstGeom prst="frame">
            <a:avLst>
              <a:gd name="adj1" fmla="val 18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sym typeface="Arial" charset="0"/>
            </a:endParaRPr>
          </a:p>
        </p:txBody>
      </p:sp>
      <p:pic>
        <p:nvPicPr>
          <p:cNvPr id="3174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48218"/>
            <a:ext cx="5137150" cy="576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6701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3440</Words>
  <Application>Microsoft Office PowerPoint</Application>
  <PresentationFormat>Экран (4:3)</PresentationFormat>
  <Paragraphs>598</Paragraphs>
  <Slides>69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0" baseType="lpstr">
      <vt:lpstr>Тема Office</vt:lpstr>
      <vt:lpstr>Немає часу</vt:lpstr>
      <vt:lpstr> Якісна школа – це…</vt:lpstr>
      <vt:lpstr>До чого всi звикли?             Мiфи про якiсну школу</vt:lpstr>
      <vt:lpstr>До чого всi звикли?             Мiфи про якiсну школу</vt:lpstr>
      <vt:lpstr>Але це не так…      </vt:lpstr>
      <vt:lpstr>Якісна школа – це…     </vt:lpstr>
      <vt:lpstr>Презентация PowerPoint</vt:lpstr>
      <vt:lpstr>Презентация PowerPoint</vt:lpstr>
      <vt:lpstr>Презентация PowerPoint</vt:lpstr>
      <vt:lpstr>Загалом у Фінляндії нараховується приблизно 3 тисячі основних шкіл, де навчається 550 тис учнів.</vt:lpstr>
      <vt:lpstr>У початковій школі (нижчий ступінь) викладаються такі предмети:</vt:lpstr>
      <vt:lpstr>Що вивчаємо?</vt:lpstr>
      <vt:lpstr>Початкова школа</vt:lpstr>
      <vt:lpstr>3-6 клас</vt:lpstr>
      <vt:lpstr>Презентация PowerPoint</vt:lpstr>
      <vt:lpstr>На верхньому ступені (13-16 років) додаються :</vt:lpstr>
      <vt:lpstr>Презентация PowerPoint</vt:lpstr>
      <vt:lpstr>Кому потрібні оцінки?</vt:lpstr>
      <vt:lpstr>Система оцінювання:</vt:lpstr>
      <vt:lpstr>Кому потрібні оцінки?</vt:lpstr>
      <vt:lpstr>Приємні дрібниці фінської школи</vt:lpstr>
      <vt:lpstr>Приємні дрібниці фінської школи</vt:lpstr>
      <vt:lpstr>Приємні дрібниці фінської школи</vt:lpstr>
      <vt:lpstr>Організація навчального процесу</vt:lpstr>
      <vt:lpstr>Предмети фінської школи</vt:lpstr>
      <vt:lpstr>Презентация PowerPoint</vt:lpstr>
      <vt:lpstr>Презентация PowerPoint</vt:lpstr>
      <vt:lpstr>Учителі фінської школи</vt:lpstr>
      <vt:lpstr>Презентация PowerPoint</vt:lpstr>
      <vt:lpstr>Презентация PowerPoint</vt:lpstr>
      <vt:lpstr>Презентация PowerPoint</vt:lpstr>
      <vt:lpstr>Приємні дрібниці фінської школи</vt:lpstr>
      <vt:lpstr>Презентация PowerPoint</vt:lpstr>
      <vt:lpstr>Презентация PowerPoint</vt:lpstr>
      <vt:lpstr>Презентация PowerPoint</vt:lpstr>
      <vt:lpstr>… </vt:lpstr>
      <vt:lpstr>… </vt:lpstr>
      <vt:lpstr>… </vt:lpstr>
      <vt:lpstr>… </vt:lpstr>
      <vt:lpstr>… </vt:lpstr>
      <vt:lpstr>… </vt:lpstr>
      <vt:lpstr>… </vt:lpstr>
      <vt:lpstr>… </vt:lpstr>
      <vt:lpstr>… </vt:lpstr>
      <vt:lpstr> Що школа може зробити зараз, щоб стати кращою?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Якісна школа – це…</dc:title>
  <dc:creator>Bogdan</dc:creator>
  <cp:lastModifiedBy>Bogdan</cp:lastModifiedBy>
  <cp:revision>32</cp:revision>
  <dcterms:created xsi:type="dcterms:W3CDTF">2023-08-29T18:03:04Z</dcterms:created>
  <dcterms:modified xsi:type="dcterms:W3CDTF">2023-08-30T05:07:41Z</dcterms:modified>
</cp:coreProperties>
</file>