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7" r:id="rId2"/>
    <p:sldId id="278" r:id="rId3"/>
    <p:sldId id="273" r:id="rId4"/>
    <p:sldId id="264" r:id="rId5"/>
    <p:sldId id="302" r:id="rId6"/>
    <p:sldId id="303" r:id="rId7"/>
    <p:sldId id="282" r:id="rId8"/>
    <p:sldId id="301" r:id="rId9"/>
    <p:sldId id="289" r:id="rId10"/>
    <p:sldId id="296" r:id="rId11"/>
    <p:sldId id="293" r:id="rId12"/>
    <p:sldId id="294" r:id="rId13"/>
    <p:sldId id="285" r:id="rId14"/>
    <p:sldId id="275" r:id="rId15"/>
    <p:sldId id="297" r:id="rId16"/>
    <p:sldId id="298" r:id="rId17"/>
    <p:sldId id="299" r:id="rId18"/>
  </p:sldIdLst>
  <p:sldSz cx="12192000" cy="6858000"/>
  <p:notesSz cx="6735763" cy="9866313"/>
  <p:defaultTextStyle>
    <a:defPPr>
      <a:defRPr lang="uk-UA"/>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B27"/>
    <a:srgbClr val="95D521"/>
    <a:srgbClr val="008000"/>
    <a:srgbClr val="9FDA1C"/>
    <a:srgbClr val="8BC71F"/>
    <a:srgbClr val="A7E13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pPr>
              <a:defRPr/>
            </a:pPr>
            <a:fld id="{27AF2DD5-F8A0-4C5F-BF20-BBBC37DB588A}" type="datetimeFigureOut">
              <a:rPr lang="uk-UA" smtClean="0"/>
              <a:pPr>
                <a:defRPr/>
              </a:pPr>
              <a:t>15.11.2022</a:t>
            </a:fld>
            <a:endParaRPr lang="uk-UA"/>
          </a:p>
        </p:txBody>
      </p:sp>
      <p:sp>
        <p:nvSpPr>
          <p:cNvPr id="5" name="Нижний колонтитул 4"/>
          <p:cNvSpPr>
            <a:spLocks noGrp="1"/>
          </p:cNvSpPr>
          <p:nvPr>
            <p:ph type="ftr" sz="quarter" idx="11"/>
          </p:nvPr>
        </p:nvSpPr>
        <p:spPr/>
        <p:txBody>
          <a:bodyPr/>
          <a:lstStyle/>
          <a:p>
            <a:pPr>
              <a:defRPr/>
            </a:pPr>
            <a:endParaRPr lang="uk-UA"/>
          </a:p>
        </p:txBody>
      </p:sp>
      <p:sp>
        <p:nvSpPr>
          <p:cNvPr id="6" name="Номер слайда 5"/>
          <p:cNvSpPr>
            <a:spLocks noGrp="1"/>
          </p:cNvSpPr>
          <p:nvPr>
            <p:ph type="sldNum" sz="quarter" idx="12"/>
          </p:nvPr>
        </p:nvSpPr>
        <p:spPr/>
        <p:txBody>
          <a:bodyPr/>
          <a:lstStyle/>
          <a:p>
            <a:pPr>
              <a:defRPr/>
            </a:pPr>
            <a:fld id="{F17291EA-F1E5-4AE0-A41C-CB5960286E08}" type="slidenum">
              <a:rPr lang="uk-UA" smtClean="0"/>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pPr>
              <a:defRPr/>
            </a:pPr>
            <a:fld id="{0B7FFE84-E28D-4A2A-AD96-882BDFD53F31}" type="datetimeFigureOut">
              <a:rPr lang="uk-UA" smtClean="0"/>
              <a:pPr>
                <a:defRPr/>
              </a:pPr>
              <a:t>15.11.2022</a:t>
            </a:fld>
            <a:endParaRPr lang="uk-UA"/>
          </a:p>
        </p:txBody>
      </p:sp>
      <p:sp>
        <p:nvSpPr>
          <p:cNvPr id="5" name="Нижний колонтитул 4"/>
          <p:cNvSpPr>
            <a:spLocks noGrp="1"/>
          </p:cNvSpPr>
          <p:nvPr>
            <p:ph type="ftr" sz="quarter" idx="11"/>
          </p:nvPr>
        </p:nvSpPr>
        <p:spPr/>
        <p:txBody>
          <a:bodyPr/>
          <a:lstStyle/>
          <a:p>
            <a:pPr>
              <a:defRPr/>
            </a:pPr>
            <a:endParaRPr lang="uk-UA"/>
          </a:p>
        </p:txBody>
      </p:sp>
      <p:sp>
        <p:nvSpPr>
          <p:cNvPr id="6" name="Номер слайда 5"/>
          <p:cNvSpPr>
            <a:spLocks noGrp="1"/>
          </p:cNvSpPr>
          <p:nvPr>
            <p:ph type="sldNum" sz="quarter" idx="12"/>
          </p:nvPr>
        </p:nvSpPr>
        <p:spPr/>
        <p:txBody>
          <a:bodyPr/>
          <a:lstStyle/>
          <a:p>
            <a:pPr>
              <a:defRPr/>
            </a:pPr>
            <a:fld id="{2806EC8C-81BE-4953-88B5-708CCD7CE662}" type="slidenum">
              <a:rPr lang="uk-UA" smtClean="0"/>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pPr>
              <a:defRPr/>
            </a:pPr>
            <a:fld id="{F9E3C1AD-E98B-47AC-9821-E1F0DAC4A209}" type="datetimeFigureOut">
              <a:rPr lang="uk-UA" smtClean="0"/>
              <a:pPr>
                <a:defRPr/>
              </a:pPr>
              <a:t>15.11.2022</a:t>
            </a:fld>
            <a:endParaRPr lang="uk-UA"/>
          </a:p>
        </p:txBody>
      </p:sp>
      <p:sp>
        <p:nvSpPr>
          <p:cNvPr id="5" name="Нижний колонтитул 4"/>
          <p:cNvSpPr>
            <a:spLocks noGrp="1"/>
          </p:cNvSpPr>
          <p:nvPr>
            <p:ph type="ftr" sz="quarter" idx="11"/>
          </p:nvPr>
        </p:nvSpPr>
        <p:spPr/>
        <p:txBody>
          <a:bodyPr/>
          <a:lstStyle/>
          <a:p>
            <a:pPr>
              <a:defRPr/>
            </a:pPr>
            <a:endParaRPr lang="uk-UA"/>
          </a:p>
        </p:txBody>
      </p:sp>
      <p:sp>
        <p:nvSpPr>
          <p:cNvPr id="6" name="Номер слайда 5"/>
          <p:cNvSpPr>
            <a:spLocks noGrp="1"/>
          </p:cNvSpPr>
          <p:nvPr>
            <p:ph type="sldNum" sz="quarter" idx="12"/>
          </p:nvPr>
        </p:nvSpPr>
        <p:spPr/>
        <p:txBody>
          <a:bodyPr/>
          <a:lstStyle/>
          <a:p>
            <a:pPr>
              <a:defRPr/>
            </a:pPr>
            <a:fld id="{DDAF6A13-B7B0-4B69-A270-9429850C1723}" type="slidenum">
              <a:rPr lang="uk-UA" smtClean="0"/>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pPr>
              <a:defRPr/>
            </a:pPr>
            <a:fld id="{F21631FB-1C0A-46FC-BCE5-EE6B45B50010}" type="datetimeFigureOut">
              <a:rPr lang="uk-UA" smtClean="0"/>
              <a:pPr>
                <a:defRPr/>
              </a:pPr>
              <a:t>15.11.2022</a:t>
            </a:fld>
            <a:endParaRPr lang="uk-UA"/>
          </a:p>
        </p:txBody>
      </p:sp>
      <p:sp>
        <p:nvSpPr>
          <p:cNvPr id="5" name="Нижний колонтитул 4"/>
          <p:cNvSpPr>
            <a:spLocks noGrp="1"/>
          </p:cNvSpPr>
          <p:nvPr>
            <p:ph type="ftr" sz="quarter" idx="11"/>
          </p:nvPr>
        </p:nvSpPr>
        <p:spPr/>
        <p:txBody>
          <a:bodyPr/>
          <a:lstStyle/>
          <a:p>
            <a:pPr>
              <a:defRPr/>
            </a:pPr>
            <a:endParaRPr lang="uk-UA"/>
          </a:p>
        </p:txBody>
      </p:sp>
      <p:sp>
        <p:nvSpPr>
          <p:cNvPr id="6" name="Номер слайда 5"/>
          <p:cNvSpPr>
            <a:spLocks noGrp="1"/>
          </p:cNvSpPr>
          <p:nvPr>
            <p:ph type="sldNum" sz="quarter" idx="12"/>
          </p:nvPr>
        </p:nvSpPr>
        <p:spPr/>
        <p:txBody>
          <a:bodyPr/>
          <a:lstStyle/>
          <a:p>
            <a:pPr>
              <a:defRPr/>
            </a:pPr>
            <a:fld id="{6C4F2E06-18A5-414E-AEF5-A5C0EF4A31B5}" type="slidenum">
              <a:rPr lang="uk-UA" smtClean="0"/>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328D0648-B804-459A-943F-341472E5B5E3}" type="datetimeFigureOut">
              <a:rPr lang="uk-UA" smtClean="0"/>
              <a:pPr>
                <a:defRPr/>
              </a:pPr>
              <a:t>15.11.2022</a:t>
            </a:fld>
            <a:endParaRPr lang="uk-UA"/>
          </a:p>
        </p:txBody>
      </p:sp>
      <p:sp>
        <p:nvSpPr>
          <p:cNvPr id="5" name="Нижний колонтитул 4"/>
          <p:cNvSpPr>
            <a:spLocks noGrp="1"/>
          </p:cNvSpPr>
          <p:nvPr>
            <p:ph type="ftr" sz="quarter" idx="11"/>
          </p:nvPr>
        </p:nvSpPr>
        <p:spPr/>
        <p:txBody>
          <a:bodyPr/>
          <a:lstStyle/>
          <a:p>
            <a:pPr>
              <a:defRPr/>
            </a:pPr>
            <a:endParaRPr lang="uk-UA"/>
          </a:p>
        </p:txBody>
      </p:sp>
      <p:sp>
        <p:nvSpPr>
          <p:cNvPr id="6" name="Номер слайда 5"/>
          <p:cNvSpPr>
            <a:spLocks noGrp="1"/>
          </p:cNvSpPr>
          <p:nvPr>
            <p:ph type="sldNum" sz="quarter" idx="12"/>
          </p:nvPr>
        </p:nvSpPr>
        <p:spPr/>
        <p:txBody>
          <a:bodyPr/>
          <a:lstStyle/>
          <a:p>
            <a:pPr>
              <a:defRPr/>
            </a:pPr>
            <a:fld id="{509E5F8E-37D0-49D7-8EFC-5630966447FA}" type="slidenum">
              <a:rPr lang="uk-UA" smtClean="0"/>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pPr>
              <a:defRPr/>
            </a:pPr>
            <a:fld id="{22BF7D84-B87F-45AC-923F-27FDCF1D2A0A}" type="datetimeFigureOut">
              <a:rPr lang="uk-UA" smtClean="0"/>
              <a:pPr>
                <a:defRPr/>
              </a:pPr>
              <a:t>15.11.2022</a:t>
            </a:fld>
            <a:endParaRPr lang="uk-UA"/>
          </a:p>
        </p:txBody>
      </p:sp>
      <p:sp>
        <p:nvSpPr>
          <p:cNvPr id="6" name="Нижний колонтитул 5"/>
          <p:cNvSpPr>
            <a:spLocks noGrp="1"/>
          </p:cNvSpPr>
          <p:nvPr>
            <p:ph type="ftr" sz="quarter" idx="11"/>
          </p:nvPr>
        </p:nvSpPr>
        <p:spPr/>
        <p:txBody>
          <a:bodyPr/>
          <a:lstStyle/>
          <a:p>
            <a:pPr>
              <a:defRPr/>
            </a:pPr>
            <a:endParaRPr lang="uk-UA"/>
          </a:p>
        </p:txBody>
      </p:sp>
      <p:sp>
        <p:nvSpPr>
          <p:cNvPr id="7" name="Номер слайда 6"/>
          <p:cNvSpPr>
            <a:spLocks noGrp="1"/>
          </p:cNvSpPr>
          <p:nvPr>
            <p:ph type="sldNum" sz="quarter" idx="12"/>
          </p:nvPr>
        </p:nvSpPr>
        <p:spPr/>
        <p:txBody>
          <a:bodyPr/>
          <a:lstStyle/>
          <a:p>
            <a:pPr>
              <a:defRPr/>
            </a:pPr>
            <a:fld id="{3E77F593-904F-4F52-B58F-1BA1ED7A847B}" type="slidenum">
              <a:rPr lang="uk-UA" smtClean="0"/>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pPr>
              <a:defRPr/>
            </a:pPr>
            <a:fld id="{64F6C914-6E9D-4739-8408-8EB5E6586323}" type="datetimeFigureOut">
              <a:rPr lang="uk-UA" smtClean="0"/>
              <a:pPr>
                <a:defRPr/>
              </a:pPr>
              <a:t>15.11.2022</a:t>
            </a:fld>
            <a:endParaRPr lang="uk-UA"/>
          </a:p>
        </p:txBody>
      </p:sp>
      <p:sp>
        <p:nvSpPr>
          <p:cNvPr id="8" name="Нижний колонтитул 7"/>
          <p:cNvSpPr>
            <a:spLocks noGrp="1"/>
          </p:cNvSpPr>
          <p:nvPr>
            <p:ph type="ftr" sz="quarter" idx="11"/>
          </p:nvPr>
        </p:nvSpPr>
        <p:spPr/>
        <p:txBody>
          <a:bodyPr/>
          <a:lstStyle/>
          <a:p>
            <a:pPr>
              <a:defRPr/>
            </a:pPr>
            <a:endParaRPr lang="uk-UA"/>
          </a:p>
        </p:txBody>
      </p:sp>
      <p:sp>
        <p:nvSpPr>
          <p:cNvPr id="9" name="Номер слайда 8"/>
          <p:cNvSpPr>
            <a:spLocks noGrp="1"/>
          </p:cNvSpPr>
          <p:nvPr>
            <p:ph type="sldNum" sz="quarter" idx="12"/>
          </p:nvPr>
        </p:nvSpPr>
        <p:spPr/>
        <p:txBody>
          <a:bodyPr/>
          <a:lstStyle/>
          <a:p>
            <a:pPr>
              <a:defRPr/>
            </a:pPr>
            <a:fld id="{ADA4A6A4-C43E-4693-A19C-30C1297B976F}" type="slidenum">
              <a:rPr lang="uk-UA" smtClean="0"/>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pPr>
              <a:defRPr/>
            </a:pPr>
            <a:fld id="{9A3EE49C-8A2A-43A6-A1CB-DB91F836CA81}" type="datetimeFigureOut">
              <a:rPr lang="uk-UA" smtClean="0"/>
              <a:pPr>
                <a:defRPr/>
              </a:pPr>
              <a:t>15.11.2022</a:t>
            </a:fld>
            <a:endParaRPr lang="uk-UA"/>
          </a:p>
        </p:txBody>
      </p:sp>
      <p:sp>
        <p:nvSpPr>
          <p:cNvPr id="4" name="Нижний колонтитул 3"/>
          <p:cNvSpPr>
            <a:spLocks noGrp="1"/>
          </p:cNvSpPr>
          <p:nvPr>
            <p:ph type="ftr" sz="quarter" idx="11"/>
          </p:nvPr>
        </p:nvSpPr>
        <p:spPr/>
        <p:txBody>
          <a:bodyPr/>
          <a:lstStyle/>
          <a:p>
            <a:pPr>
              <a:defRPr/>
            </a:pPr>
            <a:endParaRPr lang="uk-UA"/>
          </a:p>
        </p:txBody>
      </p:sp>
      <p:sp>
        <p:nvSpPr>
          <p:cNvPr id="5" name="Номер слайда 4"/>
          <p:cNvSpPr>
            <a:spLocks noGrp="1"/>
          </p:cNvSpPr>
          <p:nvPr>
            <p:ph type="sldNum" sz="quarter" idx="12"/>
          </p:nvPr>
        </p:nvSpPr>
        <p:spPr/>
        <p:txBody>
          <a:bodyPr/>
          <a:lstStyle/>
          <a:p>
            <a:pPr>
              <a:defRPr/>
            </a:pPr>
            <a:fld id="{587AFD70-B041-4D67-87B1-232E18879FED}" type="slidenum">
              <a:rPr lang="uk-UA" smtClean="0"/>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92CD941-DE64-4C8F-BFA4-B70DC4C1B56C}" type="datetimeFigureOut">
              <a:rPr lang="uk-UA" smtClean="0"/>
              <a:pPr>
                <a:defRPr/>
              </a:pPr>
              <a:t>15.11.2022</a:t>
            </a:fld>
            <a:endParaRPr lang="uk-UA"/>
          </a:p>
        </p:txBody>
      </p:sp>
      <p:sp>
        <p:nvSpPr>
          <p:cNvPr id="3" name="Нижний колонтитул 2"/>
          <p:cNvSpPr>
            <a:spLocks noGrp="1"/>
          </p:cNvSpPr>
          <p:nvPr>
            <p:ph type="ftr" sz="quarter" idx="11"/>
          </p:nvPr>
        </p:nvSpPr>
        <p:spPr/>
        <p:txBody>
          <a:bodyPr/>
          <a:lstStyle/>
          <a:p>
            <a:pPr>
              <a:defRPr/>
            </a:pPr>
            <a:endParaRPr lang="uk-UA"/>
          </a:p>
        </p:txBody>
      </p:sp>
      <p:sp>
        <p:nvSpPr>
          <p:cNvPr id="4" name="Номер слайда 3"/>
          <p:cNvSpPr>
            <a:spLocks noGrp="1"/>
          </p:cNvSpPr>
          <p:nvPr>
            <p:ph type="sldNum" sz="quarter" idx="12"/>
          </p:nvPr>
        </p:nvSpPr>
        <p:spPr/>
        <p:txBody>
          <a:bodyPr/>
          <a:lstStyle/>
          <a:p>
            <a:pPr>
              <a:defRPr/>
            </a:pPr>
            <a:fld id="{0AFCD9CF-1077-4B81-A204-9A4CB5ADABE9}" type="slidenum">
              <a:rPr lang="uk-UA" smtClean="0"/>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ED078362-AAAE-4758-808E-E1C5DDD41534}" type="datetimeFigureOut">
              <a:rPr lang="uk-UA" smtClean="0"/>
              <a:pPr>
                <a:defRPr/>
              </a:pPr>
              <a:t>15.11.2022</a:t>
            </a:fld>
            <a:endParaRPr lang="uk-UA"/>
          </a:p>
        </p:txBody>
      </p:sp>
      <p:sp>
        <p:nvSpPr>
          <p:cNvPr id="6" name="Нижний колонтитул 5"/>
          <p:cNvSpPr>
            <a:spLocks noGrp="1"/>
          </p:cNvSpPr>
          <p:nvPr>
            <p:ph type="ftr" sz="quarter" idx="11"/>
          </p:nvPr>
        </p:nvSpPr>
        <p:spPr/>
        <p:txBody>
          <a:bodyPr/>
          <a:lstStyle/>
          <a:p>
            <a:pPr>
              <a:defRPr/>
            </a:pPr>
            <a:endParaRPr lang="uk-UA"/>
          </a:p>
        </p:txBody>
      </p:sp>
      <p:sp>
        <p:nvSpPr>
          <p:cNvPr id="7" name="Номер слайда 6"/>
          <p:cNvSpPr>
            <a:spLocks noGrp="1"/>
          </p:cNvSpPr>
          <p:nvPr>
            <p:ph type="sldNum" sz="quarter" idx="12"/>
          </p:nvPr>
        </p:nvSpPr>
        <p:spPr/>
        <p:txBody>
          <a:bodyPr/>
          <a:lstStyle/>
          <a:p>
            <a:pPr>
              <a:defRPr/>
            </a:pPr>
            <a:fld id="{410CE102-E4C9-4C2E-AB37-6B82ECD3F52D}" type="slidenum">
              <a:rPr lang="uk-UA" smtClean="0"/>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B949A57E-FA88-404E-90FD-3ED3DCEBE26D}" type="datetimeFigureOut">
              <a:rPr lang="uk-UA" smtClean="0"/>
              <a:pPr>
                <a:defRPr/>
              </a:pPr>
              <a:t>15.11.2022</a:t>
            </a:fld>
            <a:endParaRPr lang="uk-UA"/>
          </a:p>
        </p:txBody>
      </p:sp>
      <p:sp>
        <p:nvSpPr>
          <p:cNvPr id="6" name="Нижний колонтитул 5"/>
          <p:cNvSpPr>
            <a:spLocks noGrp="1"/>
          </p:cNvSpPr>
          <p:nvPr>
            <p:ph type="ftr" sz="quarter" idx="11"/>
          </p:nvPr>
        </p:nvSpPr>
        <p:spPr/>
        <p:txBody>
          <a:bodyPr/>
          <a:lstStyle/>
          <a:p>
            <a:pPr>
              <a:defRPr/>
            </a:pPr>
            <a:endParaRPr lang="uk-UA"/>
          </a:p>
        </p:txBody>
      </p:sp>
      <p:sp>
        <p:nvSpPr>
          <p:cNvPr id="7" name="Номер слайда 6"/>
          <p:cNvSpPr>
            <a:spLocks noGrp="1"/>
          </p:cNvSpPr>
          <p:nvPr>
            <p:ph type="sldNum" sz="quarter" idx="12"/>
          </p:nvPr>
        </p:nvSpPr>
        <p:spPr/>
        <p:txBody>
          <a:bodyPr/>
          <a:lstStyle/>
          <a:p>
            <a:pPr>
              <a:defRPr/>
            </a:pPr>
            <a:fld id="{C0FE0242-EB9E-45C3-AC09-D12D2EE1DE1A}" type="slidenum">
              <a:rPr lang="uk-UA" smtClean="0"/>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BBD984C-EC34-4D5B-BCDE-E546F6257A6E}" type="datetimeFigureOut">
              <a:rPr lang="uk-UA" smtClean="0"/>
              <a:pPr>
                <a:defRPr/>
              </a:pPr>
              <a:t>15.11.2022</a:t>
            </a:fld>
            <a:endParaRPr lang="uk-UA"/>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uk-UA"/>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EB4A82-548E-4C2C-9FBC-FFB7C7DD41B6}" type="slidenum">
              <a:rPr lang="uk-UA" smtClean="0"/>
              <a:pPr>
                <a:defRPr/>
              </a:pPr>
              <a:t>‹#›</a:t>
            </a:fld>
            <a:endParaRPr lang="uk-UA"/>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zakon.rada.gov.ua/laws/show/866-2008-%D0%BF" TargetMode="Externa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660599149_9-kartinkin-net-p-krasivii-zhelto-sinii-fon-krasivo-9.jpg"/>
          <p:cNvPicPr>
            <a:picLocks noChangeAspect="1"/>
          </p:cNvPicPr>
          <p:nvPr/>
        </p:nvPicPr>
        <p:blipFill>
          <a:blip r:embed="rId2">
            <a:lum/>
          </a:blip>
          <a:srcRect b="2564"/>
          <a:stretch>
            <a:fillRect/>
          </a:stretch>
        </p:blipFill>
        <p:spPr>
          <a:xfrm>
            <a:off x="-1" y="-1"/>
            <a:ext cx="12192001" cy="6858001"/>
          </a:xfrm>
          <a:prstGeom prst="rect">
            <a:avLst/>
          </a:prstGeom>
        </p:spPr>
      </p:pic>
      <p:sp>
        <p:nvSpPr>
          <p:cNvPr id="3" name="Прямоугольник 2"/>
          <p:cNvSpPr/>
          <p:nvPr/>
        </p:nvSpPr>
        <p:spPr>
          <a:xfrm>
            <a:off x="590843" y="0"/>
            <a:ext cx="10546080" cy="240065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uk-UA" sz="5000" b="1" i="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Times New Roman" panose="02020603050405020304" pitchFamily="18" charset="0"/>
              </a:rPr>
              <a:t>Порядок </a:t>
            </a:r>
            <a:endParaRPr lang="uk-UA" sz="50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Times New Roman" panose="02020603050405020304" pitchFamily="18" charset="0"/>
            </a:endParaRPr>
          </a:p>
          <a:p>
            <a:pPr algn="ctr" fontAlgn="auto">
              <a:spcBef>
                <a:spcPts val="0"/>
              </a:spcBef>
              <a:spcAft>
                <a:spcPts val="0"/>
              </a:spcAft>
              <a:defRPr/>
            </a:pPr>
            <a:r>
              <a:rPr lang="uk-UA" sz="50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Times New Roman" panose="02020603050405020304" pitchFamily="18" charset="0"/>
              </a:rPr>
              <a:t>встановлення </a:t>
            </a:r>
            <a:r>
              <a:rPr lang="uk-UA" sz="5000" b="1" i="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Times New Roman" panose="02020603050405020304" pitchFamily="18" charset="0"/>
              </a:rPr>
              <a:t>опіки </a:t>
            </a:r>
            <a:r>
              <a:rPr lang="uk-UA" sz="50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Times New Roman" panose="02020603050405020304" pitchFamily="18" charset="0"/>
              </a:rPr>
              <a:t>/піклування</a:t>
            </a:r>
            <a:r>
              <a:rPr lang="uk-UA" sz="5000" b="1" i="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Times New Roman" panose="02020603050405020304" pitchFamily="18" charset="0"/>
              </a:rPr>
              <a:t/>
            </a:r>
            <a:br>
              <a:rPr lang="uk-UA" sz="5000" b="1" i="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Times New Roman" panose="02020603050405020304" pitchFamily="18" charset="0"/>
              </a:rPr>
            </a:br>
            <a:r>
              <a:rPr lang="uk-UA" sz="5000" b="1" i="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Times New Roman" panose="02020603050405020304" pitchFamily="18" charset="0"/>
              </a:rPr>
              <a:t>в умовах </a:t>
            </a:r>
            <a:r>
              <a:rPr lang="uk-UA" sz="50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Times New Roman" panose="02020603050405020304" pitchFamily="18" charset="0"/>
              </a:rPr>
              <a:t> воєнного  стану </a:t>
            </a:r>
            <a:endParaRPr lang="uk-UA" sz="5000" b="1" i="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endParaRPr>
          </a:p>
        </p:txBody>
      </p:sp>
      <p:pic>
        <p:nvPicPr>
          <p:cNvPr id="5" name="Содержимое 4" descr="1641188751_4-abrakadabra-fun-p-prezentatsiya-dlya-detei-semya-8.pn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rot="21346411">
            <a:off x="647856" y="2912011"/>
            <a:ext cx="4377992" cy="3365149"/>
          </a:xfrm>
          <a:prstGeom prst="rect">
            <a:avLst/>
          </a:prstGeom>
          <a:solidFill>
            <a:srgbClr val="FFFFFF">
              <a:shade val="85000"/>
            </a:srgbClr>
          </a:solidFill>
          <a:ln w="190500"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descr="Coat_of_Arms_Chortkiv.PNG"/>
          <p:cNvPicPr>
            <a:picLocks noChangeAspect="1"/>
          </p:cNvPicPr>
          <p:nvPr/>
        </p:nvPicPr>
        <p:blipFill>
          <a:blip r:embed="rId4"/>
          <a:stretch>
            <a:fillRect/>
          </a:stretch>
        </p:blipFill>
        <p:spPr>
          <a:xfrm>
            <a:off x="191035" y="0"/>
            <a:ext cx="869224" cy="1069145"/>
          </a:xfrm>
          <a:prstGeom prst="rect">
            <a:avLst/>
          </a:prstGeom>
        </p:spPr>
      </p:pic>
      <p:sp>
        <p:nvSpPr>
          <p:cNvPr id="8" name="Горизонтальный свиток 7"/>
          <p:cNvSpPr/>
          <p:nvPr/>
        </p:nvSpPr>
        <p:spPr>
          <a:xfrm>
            <a:off x="8731348" y="5936566"/>
            <a:ext cx="3460652" cy="921434"/>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latin typeface="Monotype Corsiva" pitchFamily="66" charset="0"/>
              </a:rPr>
              <a:t>Служба у справах дітей </a:t>
            </a:r>
            <a:r>
              <a:rPr lang="uk-UA" sz="2400" b="1" dirty="0" err="1" smtClean="0">
                <a:solidFill>
                  <a:schemeClr val="tx1"/>
                </a:solidFill>
                <a:latin typeface="Monotype Corsiva" pitchFamily="66" charset="0"/>
              </a:rPr>
              <a:t>Чортківської</a:t>
            </a:r>
            <a:r>
              <a:rPr lang="uk-UA" sz="2400" b="1" dirty="0" smtClean="0">
                <a:solidFill>
                  <a:schemeClr val="tx1"/>
                </a:solidFill>
                <a:latin typeface="Monotype Corsiva" pitchFamily="66" charset="0"/>
              </a:rPr>
              <a:t> міської ради</a:t>
            </a:r>
            <a:endParaRPr lang="uk-UA" sz="2400" b="1" dirty="0">
              <a:solidFill>
                <a:schemeClr val="tx1"/>
              </a:solidFill>
              <a:latin typeface="Monotype Corsiva" pitchFamily="66" charset="0"/>
            </a:endParaRPr>
          </a:p>
        </p:txBody>
      </p:sp>
      <p:pic>
        <p:nvPicPr>
          <p:cNvPr id="9" name="Рисунок 7"/>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032088" y="2449856"/>
            <a:ext cx="4076700"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645019762_41-krot-info-p-vesennie-foni-dlya-prezentatsii-43.jpg"/>
          <p:cNvPicPr>
            <a:picLocks noChangeAspect="1"/>
          </p:cNvPicPr>
          <p:nvPr/>
        </p:nvPicPr>
        <p:blipFill>
          <a:blip r:embed="rId2">
            <a:lum bright="20000"/>
          </a:blip>
          <a:stretch>
            <a:fillRect/>
          </a:stretch>
        </p:blipFill>
        <p:spPr>
          <a:xfrm>
            <a:off x="0" y="0"/>
            <a:ext cx="12192000" cy="6858000"/>
          </a:xfrm>
          <a:prstGeom prst="rect">
            <a:avLst/>
          </a:prstGeom>
        </p:spPr>
      </p:pic>
      <p:pic>
        <p:nvPicPr>
          <p:cNvPr id="4" name="Рисунок 3" descr="Coat_of_Arms_Chortkiv.PNG"/>
          <p:cNvPicPr>
            <a:picLocks noChangeAspect="1"/>
          </p:cNvPicPr>
          <p:nvPr/>
        </p:nvPicPr>
        <p:blipFill>
          <a:blip r:embed="rId3"/>
          <a:stretch>
            <a:fillRect/>
          </a:stretch>
        </p:blipFill>
        <p:spPr>
          <a:xfrm>
            <a:off x="0" y="0"/>
            <a:ext cx="869224" cy="1069145"/>
          </a:xfrm>
          <a:prstGeom prst="rect">
            <a:avLst/>
          </a:prstGeom>
        </p:spPr>
      </p:pic>
      <p:pic>
        <p:nvPicPr>
          <p:cNvPr id="6" name="Рисунок 5" descr="1.jpg"/>
          <p:cNvPicPr>
            <a:picLocks noChangeAspect="1"/>
          </p:cNvPicPr>
          <p:nvPr/>
        </p:nvPicPr>
        <p:blipFill>
          <a:blip r:embed="rId4"/>
          <a:stretch>
            <a:fillRect/>
          </a:stretch>
        </p:blipFill>
        <p:spPr>
          <a:xfrm rot="370694">
            <a:off x="6451809" y="2796155"/>
            <a:ext cx="4864782" cy="3453995"/>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pic>
        <p:nvPicPr>
          <p:cNvPr id="5" name="Рисунок 4" descr="image_5aa556ca954bc7.46656732.jpg"/>
          <p:cNvPicPr>
            <a:picLocks noChangeAspect="1"/>
          </p:cNvPicPr>
          <p:nvPr/>
        </p:nvPicPr>
        <p:blipFill>
          <a:blip r:embed="rId5"/>
          <a:srcRect l="43000"/>
          <a:stretch>
            <a:fillRect/>
          </a:stretch>
        </p:blipFill>
        <p:spPr>
          <a:xfrm rot="21291939">
            <a:off x="637450" y="2626875"/>
            <a:ext cx="3912943" cy="38614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4818" name="Прямоугольник 1"/>
          <p:cNvSpPr>
            <a:spLocks noChangeArrowheads="1"/>
          </p:cNvSpPr>
          <p:nvPr/>
        </p:nvSpPr>
        <p:spPr bwMode="auto">
          <a:xfrm>
            <a:off x="2039815" y="530030"/>
            <a:ext cx="9200271"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just"/>
            <a:r>
              <a:rPr lang="uk-UA" altLang="uk-UA" sz="2200" b="1" dirty="0" smtClean="0">
                <a:latin typeface="Times New Roman" pitchFamily="18" charset="0"/>
                <a:cs typeface="Times New Roman" pitchFamily="18" charset="0"/>
              </a:rPr>
              <a:t>	Служба </a:t>
            </a:r>
            <a:r>
              <a:rPr lang="uk-UA" altLang="uk-UA" sz="2200" b="1" dirty="0">
                <a:latin typeface="Times New Roman" pitchFamily="18" charset="0"/>
                <a:cs typeface="Times New Roman" pitchFamily="18" charset="0"/>
              </a:rPr>
              <a:t>у справах дітей із залученням працівників органів освіти та охорони здоров'я за місцем проживання дитини здійснює контроль за умовами утримання, навчання, виховання дитини, над якою встановлено опіку, піклування. Періодичність відвідувань установлюється окремим графіком, але не рідше ніж один раз на рік, крім першої перевірки, яка проводиться через три місяці після встановлення опіки, піклування.</a:t>
            </a: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663865032_8-damion-club-p-fon-dlya-prezentatsii-pravo-instagram-8.jpg"/>
          <p:cNvPicPr>
            <a:picLocks noChangeAspect="1"/>
          </p:cNvPicPr>
          <p:nvPr/>
        </p:nvPicPr>
        <p:blipFill>
          <a:blip r:embed="rId2">
            <a:lum bright="10000" contrast="10000"/>
          </a:blip>
          <a:srcRect l="-13194" t="6154" r="7645" b="-6154"/>
          <a:stretch>
            <a:fillRect/>
          </a:stretch>
        </p:blipFill>
        <p:spPr>
          <a:xfrm>
            <a:off x="0" y="0"/>
            <a:ext cx="12192000" cy="6858000"/>
          </a:xfrm>
          <a:prstGeom prst="rect">
            <a:avLst/>
          </a:prstGeom>
        </p:spPr>
      </p:pic>
      <p:sp>
        <p:nvSpPr>
          <p:cNvPr id="35842" name="Прямоугольник 1"/>
          <p:cNvSpPr>
            <a:spLocks noChangeArrowheads="1"/>
          </p:cNvSpPr>
          <p:nvPr/>
        </p:nvSpPr>
        <p:spPr bwMode="auto">
          <a:xfrm>
            <a:off x="1139483" y="917912"/>
            <a:ext cx="8824058" cy="59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just"/>
            <a:r>
              <a:rPr lang="uk-UA" altLang="uk-UA" sz="2000" b="1" dirty="0">
                <a:latin typeface="Times New Roman" pitchFamily="18" charset="0"/>
                <a:cs typeface="Times New Roman" pitchFamily="18" charset="0"/>
              </a:rPr>
              <a:t>Орган опіки та піклування за заявою особи звільняє її від повноважень опікуна або піклувальника. </a:t>
            </a:r>
          </a:p>
          <a:p>
            <a:pPr algn="just"/>
            <a:endParaRPr lang="uk-UA" altLang="uk-UA" sz="2000" b="1" dirty="0">
              <a:latin typeface="Times New Roman" pitchFamily="18" charset="0"/>
              <a:cs typeface="Times New Roman" pitchFamily="18" charset="0"/>
            </a:endParaRPr>
          </a:p>
          <a:p>
            <a:pPr algn="just"/>
            <a:r>
              <a:rPr lang="uk-UA" altLang="uk-UA" sz="2000" b="1" dirty="0">
                <a:latin typeface="Times New Roman" pitchFamily="18" charset="0"/>
                <a:cs typeface="Times New Roman" pitchFamily="18" charset="0"/>
              </a:rPr>
              <a:t>Ця заява розглядається органом опіки та піклування протягом одного місяця. Особа виконує повноваження опікуна або піклувальника до винесення рішення про звільнення її від повноважень опікуна або піклувальника чи до закінчення місячного строку від дня подання заяви, якщо вона не була розглянута протягом цього строку.</a:t>
            </a:r>
          </a:p>
          <a:p>
            <a:pPr algn="just"/>
            <a:endParaRPr lang="uk-UA" altLang="uk-UA" sz="2000" b="1" dirty="0">
              <a:latin typeface="Times New Roman" pitchFamily="18" charset="0"/>
              <a:cs typeface="Times New Roman" pitchFamily="18" charset="0"/>
            </a:endParaRPr>
          </a:p>
          <a:p>
            <a:pPr algn="just"/>
            <a:r>
              <a:rPr lang="uk-UA" altLang="uk-UA" sz="2000" b="1" dirty="0">
                <a:latin typeface="Times New Roman" pitchFamily="18" charset="0"/>
                <a:cs typeface="Times New Roman" pitchFamily="18" charset="0"/>
              </a:rPr>
              <a:t>За заявою органу опіки та піклування суд може звільнити особу від повноважень опікуна або піклувальника у разі невиконання нею своїх обов'язків, порушення прав підопічного, а також у разі поміщення підопічного до </a:t>
            </a:r>
            <a:r>
              <a:rPr lang="uk-UA" altLang="uk-UA" sz="2000" b="1" dirty="0" smtClean="0">
                <a:latin typeface="Times New Roman" pitchFamily="18" charset="0"/>
                <a:cs typeface="Times New Roman" pitchFamily="18" charset="0"/>
              </a:rPr>
              <a:t>закладу охорони здоров'я, навчального закладу або </a:t>
            </a:r>
            <a:r>
              <a:rPr lang="uk-UA" altLang="uk-UA" sz="2000" b="1" dirty="0">
                <a:latin typeface="Times New Roman" pitchFamily="18" charset="0"/>
                <a:cs typeface="Times New Roman" pitchFamily="18" charset="0"/>
              </a:rPr>
              <a:t>закладу соціального захисту.</a:t>
            </a:r>
          </a:p>
          <a:p>
            <a:pPr algn="just"/>
            <a:endParaRPr lang="uk-UA" altLang="uk-UA" sz="2000" b="1" dirty="0">
              <a:latin typeface="Times New Roman" pitchFamily="18" charset="0"/>
              <a:cs typeface="Times New Roman" pitchFamily="18" charset="0"/>
            </a:endParaRPr>
          </a:p>
          <a:p>
            <a:pPr algn="just"/>
            <a:r>
              <a:rPr lang="uk-UA" altLang="uk-UA" sz="2000" b="1" dirty="0">
                <a:latin typeface="Times New Roman" pitchFamily="18" charset="0"/>
                <a:cs typeface="Times New Roman" pitchFamily="18" charset="0"/>
              </a:rPr>
              <a:t>Крім того, звільнення від обов'язків опікуна та піклувальника дитини може бути тоді, коли між опікуном, піклувальником та дитиною склалися стосунки, які перешкоджають здійсненню ними опіки, піклування.</a:t>
            </a:r>
          </a:p>
          <a:p>
            <a:endParaRPr lang="uk-UA" altLang="uk-UA" sz="2000" dirty="0">
              <a:latin typeface="Times New Roman" pitchFamily="18" charset="0"/>
              <a:cs typeface="Times New Roman" pitchFamily="18" charset="0"/>
            </a:endParaRPr>
          </a:p>
        </p:txBody>
      </p:sp>
      <p:sp>
        <p:nvSpPr>
          <p:cNvPr id="4" name="TextBox 3"/>
          <p:cNvSpPr txBox="1"/>
          <p:nvPr/>
        </p:nvSpPr>
        <p:spPr>
          <a:xfrm>
            <a:off x="1743930" y="0"/>
            <a:ext cx="8697912"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Особа може бути звільнена від обов'язків опікуна або піклувальника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дитини</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18372">
            <a:off x="10530808" y="168812"/>
            <a:ext cx="1450176" cy="2546252"/>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7" name="Стрелка вправо с вырезом 6"/>
          <p:cNvSpPr/>
          <p:nvPr/>
        </p:nvSpPr>
        <p:spPr>
          <a:xfrm>
            <a:off x="527539" y="1019906"/>
            <a:ext cx="485335" cy="26025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8" name="Стрелка вправо с вырезом 7"/>
          <p:cNvSpPr/>
          <p:nvPr/>
        </p:nvSpPr>
        <p:spPr>
          <a:xfrm>
            <a:off x="525194" y="1917893"/>
            <a:ext cx="485335" cy="26025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9" name="Стрелка вправо с вырезом 8"/>
          <p:cNvSpPr/>
          <p:nvPr/>
        </p:nvSpPr>
        <p:spPr>
          <a:xfrm>
            <a:off x="553330" y="3746694"/>
            <a:ext cx="485335" cy="26025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10" name="Стрелка вправо с вырезом 9"/>
          <p:cNvSpPr/>
          <p:nvPr/>
        </p:nvSpPr>
        <p:spPr>
          <a:xfrm>
            <a:off x="581465" y="5561426"/>
            <a:ext cx="485335" cy="26025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pic>
        <p:nvPicPr>
          <p:cNvPr id="11" name="Рисунок 10" descr="Coat_of_Arms_Chortkiv.PNG"/>
          <p:cNvPicPr>
            <a:picLocks noChangeAspect="1"/>
          </p:cNvPicPr>
          <p:nvPr/>
        </p:nvPicPr>
        <p:blipFill>
          <a:blip r:embed="rId4"/>
          <a:stretch>
            <a:fillRect/>
          </a:stretch>
        </p:blipFill>
        <p:spPr>
          <a:xfrm>
            <a:off x="0" y="0"/>
            <a:ext cx="869224" cy="1069145"/>
          </a:xfrm>
          <a:prstGeom prst="rect">
            <a:avLst/>
          </a:prstGeom>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Рисунок 2"/>
          <p:cNvPicPr>
            <a:picLocks noChangeAspect="1"/>
          </p:cNvPicPr>
          <p:nvPr/>
        </p:nvPicPr>
        <p:blipFill>
          <a:blip r:embed="rId2">
            <a:lum bright="10000"/>
            <a:extLst>
              <a:ext uri="{28A0092B-C50C-407E-A947-70E740481C1C}">
                <a14:useLocalDpi xmlns="" xmlns:a14="http://schemas.microsoft.com/office/drawing/2010/main" val="0"/>
              </a:ext>
            </a:extLst>
          </a:blip>
          <a:srcRect b="12988"/>
          <a:stretch>
            <a:fillRect/>
          </a:stretch>
        </p:blipFill>
        <p:spPr bwMode="auto">
          <a:xfrm rot="21137523">
            <a:off x="3249738" y="2078315"/>
            <a:ext cx="6310604" cy="437625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4" descr="Coat_of_Arms_Chortkiv.PNG"/>
          <p:cNvPicPr>
            <a:picLocks noChangeAspect="1"/>
          </p:cNvPicPr>
          <p:nvPr/>
        </p:nvPicPr>
        <p:blipFill>
          <a:blip r:embed="rId3"/>
          <a:stretch>
            <a:fillRect/>
          </a:stretch>
        </p:blipFill>
        <p:spPr>
          <a:xfrm>
            <a:off x="0" y="0"/>
            <a:ext cx="869224" cy="1069145"/>
          </a:xfrm>
          <a:prstGeom prst="rect">
            <a:avLst/>
          </a:prstGeom>
        </p:spPr>
      </p:pic>
      <p:sp>
        <p:nvSpPr>
          <p:cNvPr id="6" name="Прямоугольник 5"/>
          <p:cNvSpPr/>
          <p:nvPr/>
        </p:nvSpPr>
        <p:spPr>
          <a:xfrm>
            <a:off x="1547447" y="219782"/>
            <a:ext cx="3995224"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Опіка</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піклування</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припиняється</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якщо</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Объект 2"/>
          <p:cNvSpPr txBox="1">
            <a:spLocks/>
          </p:cNvSpPr>
          <p:nvPr/>
        </p:nvSpPr>
        <p:spPr>
          <a:xfrm>
            <a:off x="323557" y="1195753"/>
            <a:ext cx="5894363" cy="4754881"/>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altLang="uk-UA"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uk-UA" altLang="uk-UA"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передано дитину батькам (</a:t>
            </a:r>
            <a:r>
              <a:rPr kumimoji="0" lang="uk-UA" altLang="uk-UA" sz="2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усиновлювачам</a:t>
            </a:r>
            <a:r>
              <a:rPr kumimoji="0" lang="uk-UA" altLang="uk-UA"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altLang="uk-UA"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зареєстровано шлюб;</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altLang="uk-UA"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надано дитині повну цивільну дієздатність;</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altLang="uk-UA"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відмови від обов'язкової евакуації у разі загрози виникнення або виникнення надзвичайної ситуації, під час дії на території України або в окремих її місцевостях надзвичайного або воєнного стану;</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altLang="uk-UA"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смерті опікуна, піклувальника або    підопічного.</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uk-UA" altLang="uk-UA"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Стрелка вправо с вырезом 7"/>
          <p:cNvSpPr/>
          <p:nvPr/>
        </p:nvSpPr>
        <p:spPr>
          <a:xfrm>
            <a:off x="203982" y="1301260"/>
            <a:ext cx="485335" cy="26025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9" name="Стрелка вправо с вырезом 8"/>
          <p:cNvSpPr/>
          <p:nvPr/>
        </p:nvSpPr>
        <p:spPr>
          <a:xfrm>
            <a:off x="189915" y="1709223"/>
            <a:ext cx="485335" cy="26025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10" name="Стрелка вправо с вырезом 9"/>
          <p:cNvSpPr/>
          <p:nvPr/>
        </p:nvSpPr>
        <p:spPr>
          <a:xfrm>
            <a:off x="189915" y="2131254"/>
            <a:ext cx="485335" cy="26025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11" name="Стрелка вправо с вырезом 10"/>
          <p:cNvSpPr/>
          <p:nvPr/>
        </p:nvSpPr>
        <p:spPr>
          <a:xfrm>
            <a:off x="189914" y="2525149"/>
            <a:ext cx="485335" cy="26025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12" name="Стрелка вправо с вырезом 11"/>
          <p:cNvSpPr/>
          <p:nvPr/>
        </p:nvSpPr>
        <p:spPr>
          <a:xfrm>
            <a:off x="175847" y="4593100"/>
            <a:ext cx="485335" cy="26025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pic>
        <p:nvPicPr>
          <p:cNvPr id="13" name="Рисунок 1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rot="391040">
            <a:off x="10957402" y="5037408"/>
            <a:ext cx="875221" cy="1536734"/>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36866" name="Прямоугольник 1"/>
          <p:cNvSpPr>
            <a:spLocks noChangeArrowheads="1"/>
          </p:cNvSpPr>
          <p:nvPr/>
        </p:nvSpPr>
        <p:spPr bwMode="auto">
          <a:xfrm>
            <a:off x="6714540" y="309271"/>
            <a:ext cx="5210175" cy="5170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just"/>
            <a:r>
              <a:rPr lang="uk-UA" altLang="uk-UA" sz="2200" dirty="0" smtClean="0">
                <a:latin typeface="Times New Roman" pitchFamily="18" charset="0"/>
                <a:cs typeface="Times New Roman" pitchFamily="18" charset="0"/>
              </a:rPr>
              <a:t>	У </a:t>
            </a:r>
            <a:r>
              <a:rPr lang="uk-UA" altLang="uk-UA" sz="2200" dirty="0">
                <a:latin typeface="Times New Roman" pitchFamily="18" charset="0"/>
                <a:cs typeface="Times New Roman" pitchFamily="18" charset="0"/>
              </a:rPr>
              <a:t>разі загрози для життя або здоров'я дитини </a:t>
            </a:r>
            <a:r>
              <a:rPr lang="uk-UA" altLang="uk-UA" sz="2200" dirty="0" smtClean="0">
                <a:latin typeface="Times New Roman" pitchFamily="18" charset="0"/>
                <a:cs typeface="Times New Roman" pitchFamily="18" charset="0"/>
              </a:rPr>
              <a:t>служба у справах дітей може </a:t>
            </a:r>
            <a:r>
              <a:rPr lang="uk-UA" altLang="uk-UA" sz="2200" dirty="0">
                <a:latin typeface="Times New Roman" pitchFamily="18" charset="0"/>
                <a:cs typeface="Times New Roman" pitchFamily="18" charset="0"/>
              </a:rPr>
              <a:t>прийняти рішення про негайне відібрання дитини в опікуна, піклувальника.</a:t>
            </a:r>
          </a:p>
          <a:p>
            <a:pPr algn="just"/>
            <a:endParaRPr lang="uk-UA" altLang="uk-UA" sz="2200" dirty="0">
              <a:latin typeface="Times New Roman" pitchFamily="18" charset="0"/>
              <a:cs typeface="Times New Roman" pitchFamily="18" charset="0"/>
            </a:endParaRPr>
          </a:p>
          <a:p>
            <a:pPr algn="just"/>
            <a:r>
              <a:rPr lang="uk-UA" altLang="uk-UA" sz="2200" dirty="0" smtClean="0">
                <a:latin typeface="Times New Roman" pitchFamily="18" charset="0"/>
                <a:cs typeface="Times New Roman" pitchFamily="18" charset="0"/>
              </a:rPr>
              <a:t>	Якщо </a:t>
            </a:r>
            <a:r>
              <a:rPr lang="uk-UA" altLang="uk-UA" sz="2200" dirty="0">
                <a:latin typeface="Times New Roman" pitchFamily="18" charset="0"/>
                <a:cs typeface="Times New Roman" pitchFamily="18" charset="0"/>
              </a:rPr>
              <a:t>дитина відібрана в опікуна, піклувальника, служба у справах дітей за місцем проживання дитини забезпечує її тимчасове влаштування та протягом семи днів подає клопотання </a:t>
            </a:r>
            <a:r>
              <a:rPr lang="uk-UA" altLang="uk-UA" sz="2200" dirty="0" smtClean="0">
                <a:latin typeface="Times New Roman" pitchFamily="18" charset="0"/>
                <a:cs typeface="Times New Roman" pitchFamily="18" charset="0"/>
              </a:rPr>
              <a:t>виконавчому комітету міської ради про </a:t>
            </a:r>
            <a:r>
              <a:rPr lang="uk-UA" altLang="uk-UA" sz="2200" dirty="0">
                <a:latin typeface="Times New Roman" pitchFamily="18" charset="0"/>
                <a:cs typeface="Times New Roman" pitchFamily="18" charset="0"/>
              </a:rPr>
              <a:t>припинення опіки, піклування, який протягом десяти днів розглядає клопотання та приймає відповідне рішення.</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maxresdefault (1).jpg"/>
          <p:cNvPicPr>
            <a:picLocks noChangeAspect="1"/>
          </p:cNvPicPr>
          <p:nvPr/>
        </p:nvPicPr>
        <p:blipFill>
          <a:blip r:embed="rId2">
            <a:lum bright="40000" contrast="-20000"/>
          </a:blip>
          <a:srcRect l="7115" b="10154"/>
          <a:stretch>
            <a:fillRect/>
          </a:stretch>
        </p:blipFill>
        <p:spPr>
          <a:xfrm flipH="1">
            <a:off x="0" y="0"/>
            <a:ext cx="12192000" cy="6858000"/>
          </a:xfrm>
          <a:prstGeom prst="rect">
            <a:avLst/>
          </a:prstGeom>
        </p:spPr>
      </p:pic>
      <p:sp>
        <p:nvSpPr>
          <p:cNvPr id="2" name="Прямоугольник 1"/>
          <p:cNvSpPr/>
          <p:nvPr/>
        </p:nvSpPr>
        <p:spPr>
          <a:xfrm>
            <a:off x="1322363" y="1609848"/>
            <a:ext cx="10465044" cy="47089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uk-UA" dirty="0">
                <a:effectLst>
                  <a:outerShdw blurRad="38100" dist="38100" dir="2700000" algn="tl">
                    <a:srgbClr val="000000">
                      <a:alpha val="43137"/>
                    </a:srgbClr>
                  </a:outerShdw>
                </a:effectLst>
              </a:rPr>
              <a:t> </a:t>
            </a:r>
            <a:r>
              <a:rPr lang="uk-UA"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79. Під час дії на території України надзвичайного або воєнного стану особа, яка перебуває у сімейних, родинних відносинах (у тому числі хрещені батьки) з дитиною-сиротою або дитиною, позбавленою батьківського піклування, виявила бажання взяти її під опіку, піклування подає службі у справах дітей за місцем свого проживання або за місцем виявлення дитини такі документи:</a:t>
            </a:r>
          </a:p>
          <a:p>
            <a:pPr fontAlgn="auto">
              <a:spcBef>
                <a:spcPts val="0"/>
              </a:spcBef>
              <a:spcAft>
                <a:spcPts val="0"/>
              </a:spcAft>
              <a:defRPr/>
            </a:pPr>
            <a:endParaRPr lang="uk-UA"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uk-UA" sz="2000" b="1" dirty="0">
                <a:latin typeface="Times New Roman" panose="02020603050405020304" pitchFamily="18" charset="0"/>
                <a:cs typeface="Times New Roman" panose="02020603050405020304" pitchFamily="18" charset="0"/>
              </a:rPr>
              <a:t>заяву;</a:t>
            </a:r>
          </a:p>
          <a:p>
            <a:pPr fontAlgn="auto">
              <a:spcBef>
                <a:spcPts val="0"/>
              </a:spcBef>
              <a:spcAft>
                <a:spcPts val="0"/>
              </a:spcAft>
              <a:defRPr/>
            </a:pPr>
            <a:r>
              <a:rPr lang="uk-UA" sz="2000" b="1" dirty="0">
                <a:latin typeface="Times New Roman" panose="02020603050405020304" pitchFamily="18" charset="0"/>
                <a:cs typeface="Times New Roman" panose="02020603050405020304" pitchFamily="18" charset="0"/>
              </a:rPr>
              <a:t>копію паспорта громадянина України;</a:t>
            </a:r>
          </a:p>
          <a:p>
            <a:pPr fontAlgn="auto">
              <a:spcBef>
                <a:spcPts val="0"/>
              </a:spcBef>
              <a:spcAft>
                <a:spcPts val="0"/>
              </a:spcAft>
              <a:defRPr/>
            </a:pPr>
            <a:r>
              <a:rPr lang="uk-UA" sz="2000" b="1" dirty="0">
                <a:latin typeface="Times New Roman" panose="02020603050405020304" pitchFamily="18" charset="0"/>
                <a:cs typeface="Times New Roman" panose="02020603050405020304" pitchFamily="18" charset="0"/>
              </a:rPr>
              <a:t>документи, що підтверджують сімейні, родинні зв’язки особи з дитиною;</a:t>
            </a:r>
          </a:p>
          <a:p>
            <a:pPr fontAlgn="auto">
              <a:spcBef>
                <a:spcPts val="0"/>
              </a:spcBef>
              <a:spcAft>
                <a:spcPts val="0"/>
              </a:spcAft>
              <a:defRPr/>
            </a:pPr>
            <a:r>
              <a:rPr lang="uk-UA" sz="2000" b="1" dirty="0">
                <a:latin typeface="Times New Roman" panose="02020603050405020304" pitchFamily="18" charset="0"/>
                <a:cs typeface="Times New Roman" panose="02020603050405020304" pitchFamily="18" charset="0"/>
              </a:rPr>
              <a:t>довідку від нарколога та психіатра про відсутність перебування на обліку;</a:t>
            </a:r>
          </a:p>
          <a:p>
            <a:pPr fontAlgn="auto">
              <a:spcBef>
                <a:spcPts val="0"/>
              </a:spcBef>
              <a:spcAft>
                <a:spcPts val="0"/>
              </a:spcAft>
              <a:defRPr/>
            </a:pPr>
            <a:r>
              <a:rPr lang="uk-UA" sz="2000" b="1" dirty="0">
                <a:latin typeface="Times New Roman" panose="02020603050405020304" pitchFamily="18" charset="0"/>
                <a:cs typeface="Times New Roman" panose="02020603050405020304" pitchFamily="18" charset="0"/>
              </a:rPr>
              <a:t>довідку про наявність чи відсутність судимості, видану територіальним центром з надання сервісних послуг МВС за місцем проживання заявника або через Портал </a:t>
            </a:r>
            <a:r>
              <a:rPr lang="uk-UA" sz="2000" b="1" dirty="0" err="1">
                <a:latin typeface="Times New Roman" panose="02020603050405020304" pitchFamily="18" charset="0"/>
                <a:cs typeface="Times New Roman" panose="02020603050405020304" pitchFamily="18" charset="0"/>
              </a:rPr>
              <a:t>“Дія”</a:t>
            </a:r>
            <a:r>
              <a:rPr lang="uk-UA" sz="2000" b="1" dirty="0">
                <a:latin typeface="Times New Roman" panose="02020603050405020304" pitchFamily="18" charset="0"/>
                <a:cs typeface="Times New Roman" panose="02020603050405020304" pitchFamily="18" charset="0"/>
              </a:rPr>
              <a:t>. </a:t>
            </a:r>
          </a:p>
          <a:p>
            <a:pPr fontAlgn="auto">
              <a:spcBef>
                <a:spcPts val="0"/>
              </a:spcBef>
              <a:spcAft>
                <a:spcPts val="0"/>
              </a:spcAft>
              <a:defRPr/>
            </a:pPr>
            <a:endParaRPr lang="uk-UA"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разі</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виявлення</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факту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подання</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недостовірної</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інформації</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опіку</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піклування</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може</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бути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скасовано</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протягом</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місяця</a:t>
            </a:r>
            <a:r>
              <a:rPr lang="ru-RU"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uk-UA"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61515" y="359053"/>
            <a:ext cx="8591107" cy="110799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uk-UA" sz="2200" b="1" dirty="0">
                <a:ln w="11430">
                  <a:solidFill>
                    <a:srgbClr val="FFC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Особливості провадження органами опіки та піклування діяльності, пов’язаної із захистом прав дитини під час дії на території України надзвичайного або воєнного стану</a:t>
            </a:r>
          </a:p>
        </p:txBody>
      </p:sp>
      <p:sp>
        <p:nvSpPr>
          <p:cNvPr id="4" name="Стрелка вправо с вырезом 3"/>
          <p:cNvSpPr/>
          <p:nvPr/>
        </p:nvSpPr>
        <p:spPr>
          <a:xfrm>
            <a:off x="778413" y="3535678"/>
            <a:ext cx="485335" cy="260254"/>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sp>
        <p:nvSpPr>
          <p:cNvPr id="6" name="Стрелка вправо с вырезом 5"/>
          <p:cNvSpPr/>
          <p:nvPr/>
        </p:nvSpPr>
        <p:spPr>
          <a:xfrm>
            <a:off x="790136" y="3842822"/>
            <a:ext cx="485335" cy="260254"/>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sp>
        <p:nvSpPr>
          <p:cNvPr id="7" name="Стрелка вправо с вырезом 6"/>
          <p:cNvSpPr/>
          <p:nvPr/>
        </p:nvSpPr>
        <p:spPr>
          <a:xfrm>
            <a:off x="790136" y="4152312"/>
            <a:ext cx="485335" cy="260254"/>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sp>
        <p:nvSpPr>
          <p:cNvPr id="8" name="Стрелка вправо с вырезом 7"/>
          <p:cNvSpPr/>
          <p:nvPr/>
        </p:nvSpPr>
        <p:spPr>
          <a:xfrm>
            <a:off x="776068" y="4475868"/>
            <a:ext cx="485335" cy="260254"/>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sp>
        <p:nvSpPr>
          <p:cNvPr id="9" name="Стрелка вправо с вырезом 8"/>
          <p:cNvSpPr/>
          <p:nvPr/>
        </p:nvSpPr>
        <p:spPr>
          <a:xfrm>
            <a:off x="776068" y="4771291"/>
            <a:ext cx="485335" cy="260254"/>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pic>
        <p:nvPicPr>
          <p:cNvPr id="10" name="Рисунок 9" descr="Coat_of_Arms_Chortkiv.PNG"/>
          <p:cNvPicPr>
            <a:picLocks noChangeAspect="1"/>
          </p:cNvPicPr>
          <p:nvPr/>
        </p:nvPicPr>
        <p:blipFill>
          <a:blip r:embed="rId3"/>
          <a:stretch>
            <a:fillRect/>
          </a:stretch>
        </p:blipFill>
        <p:spPr>
          <a:xfrm>
            <a:off x="0" y="0"/>
            <a:ext cx="869224" cy="1069145"/>
          </a:xfrm>
          <a:prstGeom prst="rect">
            <a:avLst/>
          </a:prstGeom>
        </p:spPr>
      </p:pic>
      <p:pic>
        <p:nvPicPr>
          <p:cNvPr id="12" name="Рисунок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3895" y="1427385"/>
            <a:ext cx="998807" cy="799045"/>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axresdefault (1).jpg"/>
          <p:cNvPicPr>
            <a:picLocks noChangeAspect="1"/>
          </p:cNvPicPr>
          <p:nvPr/>
        </p:nvPicPr>
        <p:blipFill>
          <a:blip r:embed="rId2">
            <a:lum bright="40000" contrast="-20000"/>
          </a:blip>
          <a:srcRect l="7115" b="10154"/>
          <a:stretch>
            <a:fillRect/>
          </a:stretch>
        </p:blipFill>
        <p:spPr>
          <a:xfrm flipH="1">
            <a:off x="0" y="0"/>
            <a:ext cx="12192000" cy="6858000"/>
          </a:xfrm>
          <a:prstGeom prst="rect">
            <a:avLst/>
          </a:prstGeom>
        </p:spPr>
      </p:pic>
      <p:sp>
        <p:nvSpPr>
          <p:cNvPr id="39939" name="TextBox 6"/>
          <p:cNvSpPr txBox="1">
            <a:spLocks noChangeArrowheads="1"/>
          </p:cNvSpPr>
          <p:nvPr/>
        </p:nvSpPr>
        <p:spPr bwMode="auto">
          <a:xfrm>
            <a:off x="2551113" y="436563"/>
            <a:ext cx="87931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uk-UA" altLang="uk-UA"/>
              <a:t/>
            </a:r>
            <a:br>
              <a:rPr lang="uk-UA" altLang="uk-UA"/>
            </a:br>
            <a:endParaRPr lang="uk-UA" altLang="uk-UA"/>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69985" y="0"/>
            <a:ext cx="1195753" cy="956602"/>
          </a:xfrm>
          <a:prstGeom prst="rect">
            <a:avLst/>
          </a:prstGeom>
          <a:ln>
            <a:noFill/>
          </a:ln>
          <a:effectLst>
            <a:softEdge rad="112500"/>
          </a:effectLst>
        </p:spPr>
      </p:pic>
      <p:sp>
        <p:nvSpPr>
          <p:cNvPr id="39938" name="Прямоугольник 5"/>
          <p:cNvSpPr>
            <a:spLocks noChangeArrowheads="1"/>
          </p:cNvSpPr>
          <p:nvPr/>
        </p:nvSpPr>
        <p:spPr bwMode="auto">
          <a:xfrm>
            <a:off x="1994584" y="351156"/>
            <a:ext cx="8598388" cy="618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just"/>
            <a:r>
              <a:rPr lang="uk-UA" altLang="uk-UA" sz="2200" dirty="0">
                <a:effectLst>
                  <a:outerShdw blurRad="38100" dist="38100" dir="2700000" algn="tl">
                    <a:srgbClr val="000000">
                      <a:alpha val="43137"/>
                    </a:srgbClr>
                  </a:outerShdw>
                </a:effectLst>
                <a:latin typeface="Times New Roman" pitchFamily="18" charset="0"/>
                <a:cs typeface="Times New Roman" pitchFamily="18" charset="0"/>
              </a:rPr>
              <a:t>79-1. Під час дії на території України надзвичайного або воєнного стану рішення про надання статусу дитини-сироти або дитини, позбавленої батьківського піклування, приймається районною військовою адміністрацією або виконавчим органом міської, селищної, сільської ради за місцем проживання (перебування) або виявлення дитини з урахуванням документів, що підтверджують статус дитини.</a:t>
            </a:r>
          </a:p>
          <a:p>
            <a:pPr algn="just"/>
            <a:endParaRPr lang="uk-UA" altLang="uk-UA" sz="2200" dirty="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uk-UA" altLang="uk-UA" sz="2200" dirty="0">
                <a:effectLst>
                  <a:outerShdw blurRad="38100" dist="38100" dir="2700000" algn="tl">
                    <a:srgbClr val="000000">
                      <a:alpha val="43137"/>
                    </a:srgbClr>
                  </a:outerShdw>
                </a:effectLst>
                <a:latin typeface="Times New Roman" pitchFamily="18" charset="0"/>
                <a:cs typeface="Times New Roman" pitchFamily="18" charset="0"/>
              </a:rPr>
              <a:t>У разі коли свідоцтво про смерть або загибель батьків відсутнє або смерть чи загибель батьків не зареєстрована відповідними уповноваженими на те органами, дитині встановлюється статус дитини, позбавленої батьківського піклування, до моменту документального підтвердження смерті або загибелі батьків.</a:t>
            </a:r>
          </a:p>
          <a:p>
            <a:pPr algn="just"/>
            <a:endParaRPr lang="uk-UA" altLang="uk-UA" sz="2200" dirty="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uk-UA" altLang="uk-UA" sz="2200" dirty="0">
                <a:effectLst>
                  <a:outerShdw blurRad="38100" dist="38100" dir="2700000" algn="tl">
                    <a:srgbClr val="000000">
                      <a:alpha val="43137"/>
                    </a:srgbClr>
                  </a:outerShdw>
                </a:effectLst>
                <a:latin typeface="Times New Roman" pitchFamily="18" charset="0"/>
                <a:cs typeface="Times New Roman" pitchFamily="18" charset="0"/>
              </a:rPr>
              <a:t>Після припинення або скасування надзвичайного або воєнного стану статус дитини повинен бути підтвердженим чи спростованим за процедурами та на підставі документів, передбачених законодавством.</a:t>
            </a:r>
          </a:p>
        </p:txBody>
      </p:sp>
      <p:pic>
        <p:nvPicPr>
          <p:cNvPr id="6" name="Рисунок 5" descr="Coat_of_Arms_Chortkiv.PNG"/>
          <p:cNvPicPr>
            <a:picLocks noChangeAspect="1"/>
          </p:cNvPicPr>
          <p:nvPr/>
        </p:nvPicPr>
        <p:blipFill>
          <a:blip r:embed="rId4"/>
          <a:stretch>
            <a:fillRect/>
          </a:stretch>
        </p:blipFill>
        <p:spPr>
          <a:xfrm>
            <a:off x="0" y="0"/>
            <a:ext cx="869224" cy="1069145"/>
          </a:xfrm>
          <a:prstGeom prst="rect">
            <a:avLst/>
          </a:prstGeom>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axresdefault (1).jpg"/>
          <p:cNvPicPr>
            <a:picLocks noChangeAspect="1"/>
          </p:cNvPicPr>
          <p:nvPr/>
        </p:nvPicPr>
        <p:blipFill>
          <a:blip r:embed="rId2">
            <a:lum bright="40000" contrast="-20000"/>
          </a:blip>
          <a:srcRect l="7115" b="10154"/>
          <a:stretch>
            <a:fillRect/>
          </a:stretch>
        </p:blipFill>
        <p:spPr>
          <a:xfrm flipH="1">
            <a:off x="0" y="0"/>
            <a:ext cx="12192000" cy="6858000"/>
          </a:xfrm>
          <a:prstGeom prst="rect">
            <a:avLst/>
          </a:prstGeom>
        </p:spPr>
      </p:pic>
      <p:sp>
        <p:nvSpPr>
          <p:cNvPr id="40962" name="Прямоугольник 3"/>
          <p:cNvSpPr>
            <a:spLocks noChangeArrowheads="1"/>
          </p:cNvSpPr>
          <p:nvPr/>
        </p:nvSpPr>
        <p:spPr bwMode="auto">
          <a:xfrm>
            <a:off x="2473546" y="581709"/>
            <a:ext cx="8049088" cy="5170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just"/>
            <a:r>
              <a:rPr lang="uk-UA" altLang="uk-UA" sz="2200" dirty="0">
                <a:effectLst>
                  <a:outerShdw blurRad="38100" dist="38100" dir="2700000" algn="tl">
                    <a:srgbClr val="000000">
                      <a:alpha val="43137"/>
                    </a:srgbClr>
                  </a:outerShdw>
                </a:effectLst>
                <a:latin typeface="Times New Roman" pitchFamily="18" charset="0"/>
                <a:cs typeface="Times New Roman" pitchFamily="18" charset="0"/>
              </a:rPr>
              <a:t>79-2. Під час дії на території України надзвичайного або воєнного стану статус дитини, позбавленої батьківського піклування надається, зокрема, дітям, батьки яких не виконують своїх обов’язків з виховання та утримання дитини з причин, які неможливо з’ясувати у зв’язку з перебуванням батьків на території, де ведуться або велися активні бойові дії, чи на окупованій території, що підтверджується актом, складеним службою у справах дітей за формою згідно з </a:t>
            </a:r>
            <a:r>
              <a:rPr lang="uk-UA" altLang="uk-UA" sz="2200" b="1" u="sng"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додатком </a:t>
            </a:r>
            <a:r>
              <a:rPr lang="uk-UA" altLang="uk-UA" sz="2200" b="1" u="sng"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11 </a:t>
            </a:r>
            <a:r>
              <a:rPr lang="uk-UA"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постанови КМУ від 24.09.2008 р. № 866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Питання</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діяльності</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органів</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опіки</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піклування</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пов'язаної</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із</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захистом</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прав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дитини</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altLang="uk-UA" sz="2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uk-UA" altLang="uk-UA" sz="2200" dirty="0">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uk-UA" altLang="uk-UA" sz="2200" dirty="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uk-UA" altLang="uk-UA" sz="2200" dirty="0">
                <a:effectLst>
                  <a:outerShdw blurRad="38100" dist="38100" dir="2700000" algn="tl">
                    <a:srgbClr val="000000">
                      <a:alpha val="43137"/>
                    </a:srgbClr>
                  </a:outerShdw>
                </a:effectLst>
                <a:latin typeface="Times New Roman" pitchFamily="18" charset="0"/>
                <a:cs typeface="Times New Roman" pitchFamily="18" charset="0"/>
              </a:rPr>
              <a:t>Після припинення або скасування надзвичайного або воєнного стану статус дитини повинен бути підтвердженим чи спростованим на підставі документів, передбачених законодавством.</a:t>
            </a:r>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08745" y="192940"/>
            <a:ext cx="1435982" cy="1148786"/>
          </a:xfrm>
          <a:prstGeom prst="rect">
            <a:avLst/>
          </a:prstGeom>
          <a:ln>
            <a:noFill/>
          </a:ln>
          <a:effectLst>
            <a:softEdge rad="112500"/>
          </a:effectLst>
        </p:spPr>
      </p:pic>
      <p:pic>
        <p:nvPicPr>
          <p:cNvPr id="6" name="Рисунок 5" descr="Coat_of_Arms_Chortkiv.PNG"/>
          <p:cNvPicPr>
            <a:picLocks noChangeAspect="1"/>
          </p:cNvPicPr>
          <p:nvPr/>
        </p:nvPicPr>
        <p:blipFill>
          <a:blip r:embed="rId4"/>
          <a:stretch>
            <a:fillRect/>
          </a:stretch>
        </p:blipFill>
        <p:spPr>
          <a:xfrm>
            <a:off x="0" y="0"/>
            <a:ext cx="869224" cy="1069145"/>
          </a:xfrm>
          <a:prstGeom prst="rect">
            <a:avLst/>
          </a:prstGeom>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60599149_9-kartinkin-net-p-krasivii-zhelto-sinii-fon-krasivo-9.jpg"/>
          <p:cNvPicPr>
            <a:picLocks noChangeAspect="1"/>
          </p:cNvPicPr>
          <p:nvPr/>
        </p:nvPicPr>
        <p:blipFill>
          <a:blip r:embed="rId2">
            <a:lum bright="10000"/>
          </a:blip>
          <a:srcRect b="3385"/>
          <a:stretch>
            <a:fillRect/>
          </a:stretch>
        </p:blipFill>
        <p:spPr>
          <a:xfrm>
            <a:off x="0" y="0"/>
            <a:ext cx="12192000" cy="6858000"/>
          </a:xfrm>
          <a:prstGeom prst="rect">
            <a:avLst/>
          </a:prstGeom>
        </p:spPr>
      </p:pic>
      <p:pic>
        <p:nvPicPr>
          <p:cNvPr id="41986" name="Объект 3" descr="f272713n1003 (защищенный просмотр) - Microsoft Word (Сбой активации продукта)"/>
          <p:cNvPicPr>
            <a:picLocks noGrp="1" noChangeAspect="1"/>
          </p:cNvPicPr>
          <p:nvPr>
            <p:ph idx="1"/>
          </p:nvPr>
        </p:nvPicPr>
        <p:blipFill>
          <a:blip r:embed="rId3">
            <a:extLst>
              <a:ext uri="{28A0092B-C50C-407E-A947-70E740481C1C}">
                <a14:useLocalDpi xmlns="" xmlns:a14="http://schemas.microsoft.com/office/drawing/2010/main" val="0"/>
              </a:ext>
            </a:extLst>
          </a:blip>
          <a:srcRect l="19182" t="15289" r="17577" b="7602"/>
          <a:stretch>
            <a:fillRect/>
          </a:stretch>
        </p:blipFill>
        <p:spPr>
          <a:xfrm>
            <a:off x="1647825" y="180975"/>
            <a:ext cx="9463088" cy="6570663"/>
          </a:xfrm>
          <a:prstGeom prst="rect">
            <a:avLst/>
          </a:prstGeom>
          <a:ln w="38100" cap="sq">
            <a:solidFill>
              <a:schemeClr val="accent6">
                <a:lumMod val="20000"/>
                <a:lumOff val="80000"/>
              </a:schemeClr>
            </a:solidFill>
            <a:prstDash val="solid"/>
            <a:miter lim="800000"/>
          </a:ln>
          <a:effectLst>
            <a:outerShdw blurRad="50800" dist="38100" dir="2700000" algn="tl" rotWithShape="0">
              <a:srgbClr val="000000">
                <a:alpha val="43000"/>
              </a:srgbClr>
            </a:outerShdw>
          </a:effectLst>
        </p:spPr>
      </p:pic>
      <p:pic>
        <p:nvPicPr>
          <p:cNvPr id="5" name="Рисунок 4" descr="Coat_of_Arms_Chortkiv.PNG"/>
          <p:cNvPicPr>
            <a:picLocks noChangeAspect="1"/>
          </p:cNvPicPr>
          <p:nvPr/>
        </p:nvPicPr>
        <p:blipFill>
          <a:blip r:embed="rId4"/>
          <a:stretch>
            <a:fillRect/>
          </a:stretch>
        </p:blipFill>
        <p:spPr>
          <a:xfrm>
            <a:off x="0" y="0"/>
            <a:ext cx="869224" cy="1069145"/>
          </a:xfrm>
          <a:prstGeom prst="rect">
            <a:avLst/>
          </a:prstGeom>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axresdefault (1).jpg"/>
          <p:cNvPicPr>
            <a:picLocks noChangeAspect="1"/>
          </p:cNvPicPr>
          <p:nvPr/>
        </p:nvPicPr>
        <p:blipFill>
          <a:blip r:embed="rId2">
            <a:lum bright="40000" contrast="-20000"/>
          </a:blip>
          <a:srcRect l="7115" b="10154"/>
          <a:stretch>
            <a:fillRect/>
          </a:stretch>
        </p:blipFill>
        <p:spPr>
          <a:xfrm flipH="1">
            <a:off x="0" y="0"/>
            <a:ext cx="12192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85516" y="301938"/>
            <a:ext cx="994177" cy="795341"/>
          </a:xfrm>
          <a:prstGeom prst="rect">
            <a:avLst/>
          </a:prstGeom>
          <a:ln>
            <a:noFill/>
          </a:ln>
          <a:effectLst>
            <a:softEdge rad="112500"/>
          </a:effectLst>
        </p:spPr>
      </p:pic>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2834" y="4238548"/>
            <a:ext cx="1001900" cy="801520"/>
          </a:xfrm>
          <a:prstGeom prst="rect">
            <a:avLst/>
          </a:prstGeom>
          <a:ln>
            <a:noFill/>
          </a:ln>
          <a:effectLst>
            <a:softEdge rad="112500"/>
          </a:effectLst>
        </p:spPr>
      </p:pic>
      <p:sp>
        <p:nvSpPr>
          <p:cNvPr id="43010" name="Прямоугольник 3"/>
          <p:cNvSpPr>
            <a:spLocks noChangeArrowheads="1"/>
          </p:cNvSpPr>
          <p:nvPr/>
        </p:nvSpPr>
        <p:spPr bwMode="auto">
          <a:xfrm>
            <a:off x="1561515" y="538750"/>
            <a:ext cx="9608234"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just"/>
            <a:r>
              <a:rPr lang="uk-UA" altLang="uk-UA" sz="2000" dirty="0" smtClean="0">
                <a:effectLst>
                  <a:outerShdw blurRad="38100" dist="38100" dir="2700000" algn="tl">
                    <a:srgbClr val="000000">
                      <a:alpha val="43137"/>
                    </a:srgbClr>
                  </a:outerShdw>
                </a:effectLst>
                <a:latin typeface="Times New Roman" pitchFamily="18" charset="0"/>
                <a:cs typeface="Times New Roman" pitchFamily="18" charset="0"/>
              </a:rPr>
              <a:t>79</a:t>
            </a:r>
            <a:r>
              <a:rPr lang="uk-UA" altLang="uk-UA" sz="2000" b="1" baseline="30000" dirty="0" smtClean="0">
                <a:effectLst>
                  <a:outerShdw blurRad="38100" dist="38100" dir="2700000" algn="tl">
                    <a:srgbClr val="000000">
                      <a:alpha val="43137"/>
                    </a:srgbClr>
                  </a:outerShdw>
                </a:effectLst>
                <a:latin typeface="Times New Roman" pitchFamily="18" charset="0"/>
                <a:cs typeface="Times New Roman" pitchFamily="18" charset="0"/>
              </a:rPr>
              <a:t>-3</a:t>
            </a:r>
            <a:r>
              <a:rPr lang="uk-UA" altLang="uk-UA" sz="2000" dirty="0" smtClean="0">
                <a:effectLst>
                  <a:outerShdw blurRad="38100" dist="38100" dir="2700000" algn="tl">
                    <a:srgbClr val="000000">
                      <a:alpha val="43137"/>
                    </a:srgbClr>
                  </a:outerShdw>
                </a:effectLst>
                <a:latin typeface="Times New Roman" pitchFamily="18" charset="0"/>
                <a:cs typeface="Times New Roman" pitchFamily="18" charset="0"/>
              </a:rPr>
              <a:t>. У разі наявності інформації про підстави для надання дитині статусу дитини-сироти або дитини, позбавленої батьківського піклування, щодо дитини, яка перебуває на тимчасово окупованій території або за межами України, надання такій дитині відповідного статусу та встановлення над нею опіки або піклування особою, яка перебуває у сімейних, родинних відносинах (у тому числі хрещеними батьками) може здійснюватися відповідно до </a:t>
            </a:r>
            <a:r>
              <a:rPr lang="uk-UA" altLang="uk-UA" sz="2000" u="sng" dirty="0" smtClean="0">
                <a:effectLst>
                  <a:outerShdw blurRad="38100" dist="38100" dir="2700000" algn="tl">
                    <a:srgbClr val="000000">
                      <a:alpha val="43137"/>
                    </a:srgbClr>
                  </a:outerShdw>
                </a:effectLst>
                <a:latin typeface="Times New Roman" pitchFamily="18" charset="0"/>
                <a:cs typeface="Times New Roman" pitchFamily="18" charset="0"/>
                <a:hlinkClick r:id="rId5"/>
              </a:rPr>
              <a:t>пунктів 79</a:t>
            </a:r>
            <a:r>
              <a:rPr lang="uk-UA" altLang="uk-UA" sz="2000" dirty="0" smtClean="0">
                <a:effectLst>
                  <a:outerShdw blurRad="38100" dist="38100" dir="2700000" algn="tl">
                    <a:srgbClr val="000000">
                      <a:alpha val="43137"/>
                    </a:srgbClr>
                  </a:outerShdw>
                </a:effectLst>
                <a:latin typeface="Times New Roman" pitchFamily="18" charset="0"/>
                <a:cs typeface="Times New Roman" pitchFamily="18" charset="0"/>
              </a:rPr>
              <a:t> і </a:t>
            </a:r>
            <a:r>
              <a:rPr lang="uk-UA" altLang="uk-UA" sz="2000" u="sng" dirty="0" smtClean="0">
                <a:effectLst>
                  <a:outerShdw blurRad="38100" dist="38100" dir="2700000" algn="tl">
                    <a:srgbClr val="000000">
                      <a:alpha val="43137"/>
                    </a:srgbClr>
                  </a:outerShdw>
                </a:effectLst>
                <a:latin typeface="Times New Roman" pitchFamily="18" charset="0"/>
                <a:cs typeface="Times New Roman" pitchFamily="18" charset="0"/>
                <a:hlinkClick r:id="rId5"/>
              </a:rPr>
              <a:t>79</a:t>
            </a:r>
            <a:r>
              <a:rPr lang="uk-UA" altLang="uk-UA" sz="2000" b="1" u="sng" baseline="30000" dirty="0" smtClean="0">
                <a:effectLst>
                  <a:outerShdw blurRad="38100" dist="38100" dir="2700000" algn="tl">
                    <a:srgbClr val="000000">
                      <a:alpha val="43137"/>
                    </a:srgbClr>
                  </a:outerShdw>
                </a:effectLst>
                <a:latin typeface="Times New Roman" pitchFamily="18" charset="0"/>
                <a:cs typeface="Times New Roman" pitchFamily="18" charset="0"/>
                <a:hlinkClick r:id="rId5"/>
              </a:rPr>
              <a:t>-2</a:t>
            </a:r>
            <a:r>
              <a:rPr lang="uk-UA" altLang="uk-UA" sz="2000" dirty="0" smtClean="0">
                <a:effectLst>
                  <a:outerShdw blurRad="38100" dist="38100" dir="2700000" algn="tl">
                    <a:srgbClr val="000000">
                      <a:alpha val="43137"/>
                    </a:srgbClr>
                  </a:outerShdw>
                </a:effectLst>
                <a:latin typeface="Times New Roman" pitchFamily="18" charset="0"/>
                <a:cs typeface="Times New Roman" pitchFamily="18" charset="0"/>
              </a:rPr>
              <a:t> цього Порядку за місцем проживання (перебування) опікуна, піклувальника.</a:t>
            </a:r>
          </a:p>
          <a:p>
            <a:pPr algn="just"/>
            <a:endParaRPr lang="uk-UA" altLang="uk-UA"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uk-UA" altLang="uk-UA" sz="2000" dirty="0" smtClean="0">
                <a:effectLst>
                  <a:outerShdw blurRad="38100" dist="38100" dir="2700000" algn="tl">
                    <a:srgbClr val="000000">
                      <a:alpha val="43137"/>
                    </a:srgbClr>
                  </a:outerShdw>
                </a:effectLst>
                <a:latin typeface="Times New Roman" pitchFamily="18" charset="0"/>
                <a:cs typeface="Times New Roman" pitchFamily="18" charset="0"/>
              </a:rPr>
              <a:t>Під час прийняття рішення про встановлення опіки, піклування за місцем проживання (перебування) опікуна, піклувальника щодо дитини, зазначеної в абзаці першому цього пункту згода дитини не вимагається.</a:t>
            </a:r>
          </a:p>
          <a:p>
            <a:pPr algn="just"/>
            <a:endParaRPr lang="uk-UA" altLang="uk-UA"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uk-UA" altLang="uk-UA"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uk-UA" altLang="uk-UA" sz="2000" dirty="0" smtClean="0">
                <a:effectLst>
                  <a:outerShdw blurRad="38100" dist="38100" dir="2700000" algn="tl">
                    <a:srgbClr val="000000">
                      <a:alpha val="43137"/>
                    </a:srgbClr>
                  </a:outerShdw>
                </a:effectLst>
                <a:latin typeface="Times New Roman" pitchFamily="18" charset="0"/>
                <a:cs typeface="Times New Roman" pitchFamily="18" charset="0"/>
              </a:rPr>
              <a:t>80. Під час дії на території України надзвичайного або воєнного стану проходження особами, які перебувають у сімейних, родинних відносинах, (у тому числі хрещеними батьками) в сім’ї яких влаштовуються діти-сироти та діти, позбавлені батьківського піклування, під опіку, піклування, курсу навчання з виховання таких дітей у центрі соціальних служб не вимагається.</a:t>
            </a:r>
          </a:p>
        </p:txBody>
      </p:sp>
      <p:pic>
        <p:nvPicPr>
          <p:cNvPr id="7" name="Рисунок 6" descr="Coat_of_Arms_Chortkiv.PNG"/>
          <p:cNvPicPr>
            <a:picLocks noChangeAspect="1"/>
          </p:cNvPicPr>
          <p:nvPr/>
        </p:nvPicPr>
        <p:blipFill>
          <a:blip r:embed="rId6"/>
          <a:stretch>
            <a:fillRect/>
          </a:stretch>
        </p:blipFill>
        <p:spPr>
          <a:xfrm>
            <a:off x="0" y="0"/>
            <a:ext cx="869224" cy="1069145"/>
          </a:xfrm>
          <a:prstGeom prst="rect">
            <a:avLst/>
          </a:prstGeom>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Рисунок 50" descr="1653287564_22-celes-club-p-ukrainskii-fon-dlya-prezentatsii-krasivie-24.jpg"/>
          <p:cNvPicPr>
            <a:picLocks noChangeAspect="1"/>
          </p:cNvPicPr>
          <p:nvPr/>
        </p:nvPicPr>
        <p:blipFill>
          <a:blip r:embed="rId2"/>
          <a:stretch>
            <a:fillRect/>
          </a:stretch>
        </p:blipFill>
        <p:spPr>
          <a:xfrm>
            <a:off x="0" y="0"/>
            <a:ext cx="12192000" cy="6858000"/>
          </a:xfrm>
          <a:prstGeom prst="rect">
            <a:avLst/>
          </a:prstGeom>
        </p:spPr>
      </p:pic>
      <p:sp>
        <p:nvSpPr>
          <p:cNvPr id="19458" name="Заголовок 1"/>
          <p:cNvSpPr>
            <a:spLocks noGrp="1"/>
          </p:cNvSpPr>
          <p:nvPr>
            <p:ph type="title"/>
          </p:nvPr>
        </p:nvSpPr>
        <p:spPr>
          <a:xfrm>
            <a:off x="1269536" y="326976"/>
            <a:ext cx="9548519" cy="1281113"/>
          </a:xfrm>
        </p:spPr>
        <p:txBody>
          <a:bodyPr>
            <a:normAutofit fontScale="90000"/>
          </a:bodyPr>
          <a:lstStyle/>
          <a:p>
            <a:pPr algn="ctr"/>
            <a:r>
              <a:rPr lang="uk-UA" alt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6">
                      <a:satMod val="175000"/>
                      <a:alpha val="40000"/>
                    </a:schemeClr>
                  </a:glow>
                </a:effectLst>
                <a:latin typeface="Times New Roman" pitchFamily="18" charset="0"/>
                <a:cs typeface="Times New Roman" pitchFamily="18" charset="0"/>
              </a:rPr>
              <a:t>Форми влаштування </a:t>
            </a:r>
            <a:br>
              <a:rPr lang="uk-UA" alt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6">
                      <a:satMod val="175000"/>
                      <a:alpha val="40000"/>
                    </a:schemeClr>
                  </a:glow>
                </a:effectLst>
                <a:latin typeface="Times New Roman" pitchFamily="18" charset="0"/>
                <a:cs typeface="Times New Roman" pitchFamily="18" charset="0"/>
              </a:rPr>
            </a:br>
            <a:r>
              <a:rPr lang="uk-UA" alt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6">
                      <a:satMod val="175000"/>
                      <a:alpha val="40000"/>
                    </a:schemeClr>
                  </a:glow>
                </a:effectLst>
                <a:latin typeface="Times New Roman" pitchFamily="18" charset="0"/>
                <a:cs typeface="Times New Roman" pitchFamily="18" charset="0"/>
              </a:rPr>
              <a:t>дітей-сиріт, дітей, позбавлених батьківського піклування</a:t>
            </a:r>
            <a:endParaRPr lang="uk-UA" alt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6">
                    <a:satMod val="175000"/>
                    <a:alpha val="40000"/>
                  </a:schemeClr>
                </a:glow>
              </a:effectLst>
            </a:endParaRPr>
          </a:p>
        </p:txBody>
      </p:sp>
      <p:sp>
        <p:nvSpPr>
          <p:cNvPr id="4" name="Скругленный прямоугольник 3"/>
          <p:cNvSpPr/>
          <p:nvPr/>
        </p:nvSpPr>
        <p:spPr>
          <a:xfrm>
            <a:off x="1247411" y="2609996"/>
            <a:ext cx="2410190" cy="11239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800" b="1" dirty="0">
                <a:solidFill>
                  <a:schemeClr val="bg1"/>
                </a:solidFill>
                <a:latin typeface="Times New Roman" panose="02020603050405020304" pitchFamily="18" charset="0"/>
                <a:cs typeface="Times New Roman" panose="02020603050405020304" pitchFamily="18" charset="0"/>
              </a:rPr>
              <a:t>Усиновлення</a:t>
            </a:r>
          </a:p>
        </p:txBody>
      </p:sp>
      <p:sp>
        <p:nvSpPr>
          <p:cNvPr id="5" name="Скругленный прямоугольник 4"/>
          <p:cNvSpPr/>
          <p:nvPr/>
        </p:nvSpPr>
        <p:spPr>
          <a:xfrm>
            <a:off x="4895557" y="2620888"/>
            <a:ext cx="2433710" cy="112553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uk-UA" sz="2800" b="1" dirty="0" smtClean="0">
                <a:solidFill>
                  <a:schemeClr val="tx1"/>
                </a:solidFill>
                <a:latin typeface="Times New Roman" panose="02020603050405020304" pitchFamily="18" charset="0"/>
                <a:cs typeface="Times New Roman" panose="02020603050405020304" pitchFamily="18" charset="0"/>
              </a:rPr>
              <a:t>Опіка/</a:t>
            </a:r>
          </a:p>
          <a:p>
            <a:pPr algn="ctr" fontAlgn="auto">
              <a:spcBef>
                <a:spcPts val="0"/>
              </a:spcBef>
              <a:spcAft>
                <a:spcPts val="0"/>
              </a:spcAft>
              <a:defRPr/>
            </a:pPr>
            <a:r>
              <a:rPr lang="uk-UA" sz="2800" b="1" dirty="0" smtClean="0">
                <a:solidFill>
                  <a:schemeClr val="tx1"/>
                </a:solidFill>
                <a:latin typeface="Times New Roman" panose="02020603050405020304" pitchFamily="18" charset="0"/>
                <a:cs typeface="Times New Roman" panose="02020603050405020304" pitchFamily="18" charset="0"/>
              </a:rPr>
              <a:t>піклування</a:t>
            </a:r>
            <a:endParaRPr lang="uk-UA" sz="28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8439932" y="2649026"/>
            <a:ext cx="2447925" cy="112553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800" b="1">
                <a:latin typeface="Times New Roman" panose="02020603050405020304" pitchFamily="18" charset="0"/>
                <a:cs typeface="Times New Roman" panose="02020603050405020304" pitchFamily="18" charset="0"/>
              </a:rPr>
              <a:t>Патронат</a:t>
            </a:r>
          </a:p>
        </p:txBody>
      </p:sp>
      <p:cxnSp>
        <p:nvCxnSpPr>
          <p:cNvPr id="20" name="Прямая со стрелкой 19"/>
          <p:cNvCxnSpPr/>
          <p:nvPr/>
        </p:nvCxnSpPr>
        <p:spPr>
          <a:xfrm rot="5400000">
            <a:off x="3446590" y="2968286"/>
            <a:ext cx="1772526" cy="5"/>
          </a:xfrm>
          <a:prstGeom prst="straightConnector1">
            <a:avLst/>
          </a:prstGeom>
          <a:ln>
            <a:solidFill>
              <a:srgbClr val="0070C0"/>
            </a:solidFill>
            <a:tailEnd type="triangle"/>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24" name="Прямая со стрелкой 23"/>
          <p:cNvCxnSpPr/>
          <p:nvPr/>
        </p:nvCxnSpPr>
        <p:spPr>
          <a:xfrm rot="5400000">
            <a:off x="9411286" y="2278965"/>
            <a:ext cx="534574" cy="1588"/>
          </a:xfrm>
          <a:prstGeom prst="straightConnector1">
            <a:avLst/>
          </a:prstGeom>
          <a:ln>
            <a:solidFill>
              <a:srgbClr val="0070C0"/>
            </a:solidFill>
            <a:tailEnd type="triangle"/>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25" name="Прямая со стрелкой 24"/>
          <p:cNvCxnSpPr/>
          <p:nvPr/>
        </p:nvCxnSpPr>
        <p:spPr>
          <a:xfrm rot="16200000" flipH="1">
            <a:off x="6954935" y="2931577"/>
            <a:ext cx="1798641" cy="19169"/>
          </a:xfrm>
          <a:prstGeom prst="straightConnector1">
            <a:avLst/>
          </a:prstGeom>
          <a:ln>
            <a:solidFill>
              <a:srgbClr val="0070C0"/>
            </a:solidFill>
            <a:tailEnd type="triangle"/>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pic>
        <p:nvPicPr>
          <p:cNvPr id="26" name="Рисунок 25" descr="Coat_of_Arms_Chortkiv.PNG"/>
          <p:cNvPicPr>
            <a:picLocks noChangeAspect="1"/>
          </p:cNvPicPr>
          <p:nvPr/>
        </p:nvPicPr>
        <p:blipFill>
          <a:blip r:embed="rId3"/>
          <a:stretch>
            <a:fillRect/>
          </a:stretch>
        </p:blipFill>
        <p:spPr>
          <a:xfrm>
            <a:off x="191035" y="0"/>
            <a:ext cx="869224" cy="1069145"/>
          </a:xfrm>
          <a:prstGeom prst="rect">
            <a:avLst/>
          </a:prstGeom>
        </p:spPr>
      </p:pic>
      <p:pic>
        <p:nvPicPr>
          <p:cNvPr id="45" name="Рисунок 44" descr="12fee900950fca8d7557490d0f1f363d--clipart-backgrounds.jpg"/>
          <p:cNvPicPr>
            <a:picLocks noChangeAspect="1"/>
          </p:cNvPicPr>
          <p:nvPr/>
        </p:nvPicPr>
        <p:blipFill>
          <a:blip r:embed="rId4"/>
          <a:srcRect t="64986"/>
          <a:stretch>
            <a:fillRect/>
          </a:stretch>
        </p:blipFill>
        <p:spPr>
          <a:xfrm>
            <a:off x="267286" y="4663442"/>
            <a:ext cx="8764172" cy="19835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Скругленный прямоугольник 5"/>
          <p:cNvSpPr/>
          <p:nvPr/>
        </p:nvSpPr>
        <p:spPr>
          <a:xfrm>
            <a:off x="3162010" y="3901050"/>
            <a:ext cx="2380662" cy="112111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800" b="1" dirty="0">
                <a:latin typeface="Times New Roman" panose="02020603050405020304" pitchFamily="18" charset="0"/>
                <a:cs typeface="Times New Roman" panose="02020603050405020304" pitchFamily="18" charset="0"/>
              </a:rPr>
              <a:t>Прийомна сім</a:t>
            </a:r>
            <a:r>
              <a:rPr lang="en-US" sz="2800" b="1" dirty="0">
                <a:latin typeface="Times New Roman" panose="02020603050405020304" pitchFamily="18" charset="0"/>
                <a:cs typeface="Times New Roman" panose="02020603050405020304" pitchFamily="18" charset="0"/>
              </a:rPr>
              <a:t>’</a:t>
            </a:r>
            <a:r>
              <a:rPr lang="uk-UA" sz="2800" b="1" dirty="0">
                <a:latin typeface="Times New Roman" panose="02020603050405020304" pitchFamily="18" charset="0"/>
                <a:cs typeface="Times New Roman" panose="02020603050405020304" pitchFamily="18" charset="0"/>
              </a:rPr>
              <a:t>я </a:t>
            </a:r>
          </a:p>
        </p:txBody>
      </p:sp>
      <p:pic>
        <p:nvPicPr>
          <p:cNvPr id="46" name="Рисунок 45" descr="img1585125737.jpg"/>
          <p:cNvPicPr>
            <a:picLocks noChangeAspect="1"/>
          </p:cNvPicPr>
          <p:nvPr/>
        </p:nvPicPr>
        <p:blipFill>
          <a:blip r:embed="rId5"/>
          <a:stretch>
            <a:fillRect/>
          </a:stretch>
        </p:blipFill>
        <p:spPr>
          <a:xfrm rot="227937">
            <a:off x="8533731" y="4356924"/>
            <a:ext cx="3583196" cy="23849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Скругленный прямоугольник 18"/>
          <p:cNvSpPr/>
          <p:nvPr/>
        </p:nvSpPr>
        <p:spPr>
          <a:xfrm>
            <a:off x="6648451" y="3912773"/>
            <a:ext cx="2397075" cy="112553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400" b="1" dirty="0" smtClean="0">
                <a:latin typeface="Times New Roman" panose="02020603050405020304" pitchFamily="18" charset="0"/>
                <a:cs typeface="Times New Roman" panose="02020603050405020304" pitchFamily="18" charset="0"/>
              </a:rPr>
              <a:t>Дитячий будинок сімейного типу</a:t>
            </a:r>
            <a:endParaRPr lang="uk-UA" sz="2400" b="1" dirty="0">
              <a:latin typeface="Times New Roman" panose="02020603050405020304" pitchFamily="18" charset="0"/>
              <a:cs typeface="Times New Roman" panose="02020603050405020304" pitchFamily="18" charset="0"/>
            </a:endParaRPr>
          </a:p>
        </p:txBody>
      </p:sp>
      <p:cxnSp>
        <p:nvCxnSpPr>
          <p:cNvPr id="65" name="Прямая со стрелкой 64"/>
          <p:cNvCxnSpPr/>
          <p:nvPr/>
        </p:nvCxnSpPr>
        <p:spPr>
          <a:xfrm rot="5400000">
            <a:off x="2079673" y="2262553"/>
            <a:ext cx="534574" cy="1588"/>
          </a:xfrm>
          <a:prstGeom prst="straightConnector1">
            <a:avLst/>
          </a:prstGeom>
          <a:ln>
            <a:solidFill>
              <a:srgbClr val="0070C0"/>
            </a:solidFill>
            <a:tailEnd type="triangle"/>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67" name="Прямая со стрелкой 66"/>
          <p:cNvCxnSpPr/>
          <p:nvPr/>
        </p:nvCxnSpPr>
        <p:spPr>
          <a:xfrm rot="5400000">
            <a:off x="5903741" y="2288344"/>
            <a:ext cx="534574" cy="1588"/>
          </a:xfrm>
          <a:prstGeom prst="straightConnector1">
            <a:avLst/>
          </a:prstGeom>
          <a:ln>
            <a:solidFill>
              <a:srgbClr val="0070C0"/>
            </a:solidFill>
            <a:tailEnd type="triangle"/>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71" name="Прямая соединительная линия 70"/>
          <p:cNvCxnSpPr/>
          <p:nvPr/>
        </p:nvCxnSpPr>
        <p:spPr>
          <a:xfrm>
            <a:off x="2335237" y="1983545"/>
            <a:ext cx="7343335" cy="1588"/>
          </a:xfrm>
          <a:prstGeom prst="line">
            <a:avLst/>
          </a:prstGeom>
          <a:ln>
            <a:solidFill>
              <a:srgbClr val="0070C0"/>
            </a:solidFill>
          </a:ln>
          <a:effectLst>
            <a:glow rad="63500">
              <a:schemeClr val="accent1">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1645019762_41-krot-info-p-vesennie-foni-dlya-prezentatsii-43.jpg"/>
          <p:cNvPicPr>
            <a:picLocks noChangeAspect="1"/>
          </p:cNvPicPr>
          <p:nvPr/>
        </p:nvPicPr>
        <p:blipFill>
          <a:blip r:embed="rId2">
            <a:lum bright="20000" contrast="20000"/>
          </a:blip>
          <a:srcRect t="9846"/>
          <a:stretch>
            <a:fillRect/>
          </a:stretch>
        </p:blipFill>
        <p:spPr>
          <a:xfrm flipH="1">
            <a:off x="0" y="1"/>
            <a:ext cx="12192000" cy="6858000"/>
          </a:xfrm>
          <a:prstGeom prst="rect">
            <a:avLst/>
          </a:prstGeom>
        </p:spPr>
      </p:pic>
      <p:sp>
        <p:nvSpPr>
          <p:cNvPr id="3" name="Объект 2"/>
          <p:cNvSpPr>
            <a:spLocks noGrp="1"/>
          </p:cNvSpPr>
          <p:nvPr>
            <p:ph idx="1"/>
          </p:nvPr>
        </p:nvSpPr>
        <p:spPr>
          <a:xfrm>
            <a:off x="3393270" y="5209588"/>
            <a:ext cx="8620540" cy="1163076"/>
          </a:xfrm>
        </p:spPr>
        <p:txBody>
          <a:bodyPr rtlCol="0">
            <a:noAutofit/>
          </a:bodyPr>
          <a:lstStyle/>
          <a:p>
            <a:pPr algn="ctr" fontAlgn="auto">
              <a:spcAft>
                <a:spcPts val="0"/>
              </a:spcAft>
              <a:buNone/>
              <a:defRPr/>
            </a:pPr>
            <a:r>
              <a:rPr lang="uk-UA"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Постанова Кабінету Міністрів України від 24.09.2008 р. № 866 </a:t>
            </a:r>
            <a:r>
              <a:rPr lang="uk-UA" sz="2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2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Питання</a:t>
            </a:r>
            <a:r>
              <a:rPr lang="ru-RU"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діяльності</a:t>
            </a:r>
            <a:r>
              <a:rPr lang="ru-RU"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органів</a:t>
            </a:r>
            <a:r>
              <a:rPr lang="ru-RU"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опіки</a:t>
            </a:r>
            <a:r>
              <a:rPr lang="ru-RU"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 </a:t>
            </a:r>
            <a:r>
              <a:rPr lang="ru-RU" sz="22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піклування</a:t>
            </a:r>
            <a:r>
              <a:rPr lang="ru-RU"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пов'язаної</a:t>
            </a:r>
            <a:r>
              <a:rPr lang="ru-RU"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із</a:t>
            </a:r>
            <a:r>
              <a:rPr lang="ru-RU"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захистом</a:t>
            </a:r>
            <a:r>
              <a:rPr lang="ru-RU"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прав </a:t>
            </a:r>
            <a:r>
              <a:rPr lang="ru-RU" sz="22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дитини</a:t>
            </a:r>
            <a:r>
              <a:rPr lang="ru-RU" sz="2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uk-UA"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334043" y="4274031"/>
            <a:ext cx="8857957" cy="10156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uk-UA" sz="3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Нормативно-правовий документ, який регулює </a:t>
            </a:r>
            <a:r>
              <a:rPr lang="uk-UA"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порядок встановлення опіки:</a:t>
            </a:r>
          </a:p>
        </p:txBody>
      </p:sp>
      <p:sp>
        <p:nvSpPr>
          <p:cNvPr id="5" name="Прямоугольник 4"/>
          <p:cNvSpPr/>
          <p:nvPr/>
        </p:nvSpPr>
        <p:spPr>
          <a:xfrm>
            <a:off x="1258029" y="346388"/>
            <a:ext cx="424243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Опіка/піклування</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rPr>
              <a:t> </a:t>
            </a:r>
            <a:endParaRPr lang="uk-UA" sz="2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7" name="Объект 2"/>
          <p:cNvSpPr txBox="1">
            <a:spLocks/>
          </p:cNvSpPr>
          <p:nvPr/>
        </p:nvSpPr>
        <p:spPr>
          <a:xfrm>
            <a:off x="1467728" y="409111"/>
            <a:ext cx="10517946" cy="1546298"/>
          </a:xfrm>
          <a:prstGeom prst="rect">
            <a:avLst/>
          </a:prstGeom>
        </p:spPr>
        <p:txBody>
          <a:bodyPr vert="horz" lIns="91440" tIns="45720" rIns="91440" bIns="45720" rtlCol="0">
            <a:normAutofit fontScale="40000" lnSpcReduction="20000"/>
          </a:bodyPr>
          <a:lstStyle/>
          <a:p>
            <a:pPr marL="342900" marR="0" lvl="0" indent="-342900" algn="just" defTabSz="914400" rtl="0" eaLnBrk="1" fontAlgn="auto" latinLnBrk="0" hangingPunct="1">
              <a:lnSpc>
                <a:spcPct val="120000"/>
              </a:lnSpc>
              <a:spcBef>
                <a:spcPct val="20000"/>
              </a:spcBef>
              <a:spcAft>
                <a:spcPts val="0"/>
              </a:spcAft>
              <a:buClrTx/>
              <a:buSzTx/>
              <a:tabLst/>
              <a:defRPr/>
            </a:pPr>
            <a:r>
              <a:rPr kumimoji="0" lang="uk-UA" altLang="uk-UA"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uk-UA" altLang="uk-UA"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uk-UA" altLang="uk-UA" sz="51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uk-UA" altLang="uk-UA" sz="5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це форма влаштування дітей-сиріт та дітей, позбавлених батьківського піклування, в сім'ї громадян, що переважно перебувають у родинних стосунках з цими дітьми, з метою забезпечення виховання, освіти, розвитку, захисту прав та інтересів дітей.</a:t>
            </a:r>
          </a:p>
        </p:txBody>
      </p:sp>
      <p:sp>
        <p:nvSpPr>
          <p:cNvPr id="8" name="TextBox 1"/>
          <p:cNvSpPr txBox="1">
            <a:spLocks noChangeArrowheads="1"/>
          </p:cNvSpPr>
          <p:nvPr/>
        </p:nvSpPr>
        <p:spPr bwMode="auto">
          <a:xfrm>
            <a:off x="548639" y="1969478"/>
            <a:ext cx="1028966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r>
              <a:rPr lang="ru-RU" altLang="uk-UA" sz="2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Опіка</a:t>
            </a:r>
            <a:r>
              <a:rPr lang="ru-RU" altLang="uk-UA"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ru-RU" altLang="uk-UA"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r>
              <a:rPr lang="ru-RU" altLang="uk-UA" sz="2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піклування</a:t>
            </a:r>
            <a:r>
              <a:rPr lang="ru-RU" altLang="uk-UA"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над </a:t>
            </a:r>
            <a:r>
              <a:rPr lang="ru-RU" altLang="uk-UA" sz="2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дітьми</a:t>
            </a:r>
            <a:r>
              <a:rPr lang="ru-RU" altLang="uk-UA"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ru-RU" altLang="uk-UA" sz="2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встановлюється</a:t>
            </a:r>
            <a:r>
              <a:rPr lang="ru-RU" altLang="uk-UA"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endParaRPr lang="ru-RU" altLang="uk-UA"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a:p>
            <a:pPr algn="ctr"/>
            <a:r>
              <a:rPr lang="ru-RU" altLang="uk-UA" sz="2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якщо</a:t>
            </a:r>
            <a:r>
              <a:rPr lang="ru-RU" altLang="uk-UA"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ru-RU" altLang="uk-UA"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батьки</a:t>
            </a:r>
            <a:r>
              <a:rPr lang="ru-RU" altLang="uk-UA"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endParaRPr lang="uk-UA" altLang="uk-UA"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9" name="Рисунок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988857">
            <a:off x="270997" y="4400406"/>
            <a:ext cx="2066925" cy="2209800"/>
          </a:xfrm>
          <a:prstGeom prst="rect">
            <a:avLst/>
          </a:prstGeom>
          <a:ln>
            <a:noFill/>
          </a:ln>
          <a:effectLst>
            <a:softEdge rad="112500"/>
          </a:effectLst>
        </p:spPr>
      </p:pic>
      <p:pic>
        <p:nvPicPr>
          <p:cNvPr id="10" name="Рисунок 9" descr="Coat_of_Arms_Chortkiv.PNG"/>
          <p:cNvPicPr>
            <a:picLocks noChangeAspect="1"/>
          </p:cNvPicPr>
          <p:nvPr/>
        </p:nvPicPr>
        <p:blipFill>
          <a:blip r:embed="rId4"/>
          <a:stretch>
            <a:fillRect/>
          </a:stretch>
        </p:blipFill>
        <p:spPr>
          <a:xfrm>
            <a:off x="0" y="0"/>
            <a:ext cx="869224" cy="1069145"/>
          </a:xfrm>
          <a:prstGeom prst="rect">
            <a:avLst/>
          </a:prstGeom>
        </p:spPr>
      </p:pic>
      <p:sp>
        <p:nvSpPr>
          <p:cNvPr id="11" name="TextBox 1"/>
          <p:cNvSpPr txBox="1">
            <a:spLocks noChangeArrowheads="1"/>
          </p:cNvSpPr>
          <p:nvPr/>
        </p:nvSpPr>
        <p:spPr bwMode="auto">
          <a:xfrm>
            <a:off x="2455668" y="2458696"/>
            <a:ext cx="8910637" cy="1908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endParaRPr lang="ru-RU" altLang="uk-UA" sz="1200" dirty="0">
              <a:latin typeface="Times New Roman" pitchFamily="18" charset="0"/>
              <a:cs typeface="Times New Roman" pitchFamily="18" charset="0"/>
            </a:endParaRPr>
          </a:p>
          <a:p>
            <a:r>
              <a:rPr lang="ru-RU" altLang="uk-UA" sz="2200" b="1" dirty="0" smtClean="0">
                <a:latin typeface="Times New Roman" pitchFamily="18" charset="0"/>
                <a:cs typeface="Times New Roman" pitchFamily="18" charset="0"/>
              </a:rPr>
              <a:t>     померли;</a:t>
            </a:r>
          </a:p>
          <a:p>
            <a:r>
              <a:rPr lang="ru-RU" altLang="uk-UA" sz="2200" b="1" dirty="0" smtClean="0">
                <a:latin typeface="Times New Roman" pitchFamily="18" charset="0"/>
                <a:cs typeface="Times New Roman" pitchFamily="18" charset="0"/>
              </a:rPr>
              <a:t>     </a:t>
            </a:r>
            <a:r>
              <a:rPr lang="ru-RU" altLang="uk-UA" sz="2200" b="1" dirty="0" err="1" smtClean="0">
                <a:latin typeface="Times New Roman" pitchFamily="18" charset="0"/>
                <a:cs typeface="Times New Roman" pitchFamily="18" charset="0"/>
              </a:rPr>
              <a:t>невідомі</a:t>
            </a:r>
            <a:r>
              <a:rPr lang="ru-RU" altLang="uk-UA" sz="2200" b="1" dirty="0" smtClean="0">
                <a:latin typeface="Times New Roman" pitchFamily="18" charset="0"/>
                <a:cs typeface="Times New Roman" pitchFamily="18" charset="0"/>
              </a:rPr>
              <a:t>;</a:t>
            </a:r>
          </a:p>
          <a:p>
            <a:r>
              <a:rPr lang="ru-RU" altLang="uk-UA" sz="2200" b="1" dirty="0" smtClean="0">
                <a:latin typeface="Times New Roman" pitchFamily="18" charset="0"/>
                <a:cs typeface="Times New Roman" pitchFamily="18" charset="0"/>
              </a:rPr>
              <a:t>     </a:t>
            </a:r>
            <a:r>
              <a:rPr lang="ru-RU" altLang="uk-UA" sz="2200" b="1" dirty="0" err="1" smtClean="0">
                <a:latin typeface="Times New Roman" pitchFamily="18" charset="0"/>
                <a:cs typeface="Times New Roman" pitchFamily="18" charset="0"/>
              </a:rPr>
              <a:t>визнані</a:t>
            </a:r>
            <a:r>
              <a:rPr lang="ru-RU" altLang="uk-UA" sz="2200" b="1" dirty="0" smtClean="0">
                <a:latin typeface="Times New Roman" pitchFamily="18" charset="0"/>
                <a:cs typeface="Times New Roman" pitchFamily="18" charset="0"/>
              </a:rPr>
              <a:t> в судовому порядку </a:t>
            </a:r>
            <a:r>
              <a:rPr lang="ru-RU" altLang="uk-UA" sz="2200" b="1" dirty="0" err="1" smtClean="0">
                <a:latin typeface="Times New Roman" pitchFamily="18" charset="0"/>
                <a:cs typeface="Times New Roman" pitchFamily="18" charset="0"/>
              </a:rPr>
              <a:t>безвісно</a:t>
            </a:r>
            <a:r>
              <a:rPr lang="ru-RU" altLang="uk-UA" sz="2200" b="1" dirty="0" smtClean="0">
                <a:latin typeface="Times New Roman" pitchFamily="18" charset="0"/>
                <a:cs typeface="Times New Roman" pitchFamily="18" charset="0"/>
              </a:rPr>
              <a:t> </a:t>
            </a:r>
            <a:r>
              <a:rPr lang="ru-RU" altLang="uk-UA" sz="2200" b="1" dirty="0" err="1" smtClean="0">
                <a:latin typeface="Times New Roman" pitchFamily="18" charset="0"/>
                <a:cs typeface="Times New Roman" pitchFamily="18" charset="0"/>
              </a:rPr>
              <a:t>відсутніми</a:t>
            </a:r>
            <a:r>
              <a:rPr lang="ru-RU" altLang="uk-UA" sz="2200" b="1" dirty="0" smtClean="0">
                <a:latin typeface="Times New Roman" pitchFamily="18" charset="0"/>
                <a:cs typeface="Times New Roman" pitchFamily="18" charset="0"/>
              </a:rPr>
              <a:t> </a:t>
            </a:r>
            <a:r>
              <a:rPr lang="ru-RU" altLang="uk-UA" sz="2200" b="1" dirty="0" err="1" smtClean="0">
                <a:latin typeface="Times New Roman" pitchFamily="18" charset="0"/>
                <a:cs typeface="Times New Roman" pitchFamily="18" charset="0"/>
              </a:rPr>
              <a:t>або</a:t>
            </a:r>
            <a:r>
              <a:rPr lang="ru-RU" altLang="uk-UA" sz="2200" b="1" dirty="0" smtClean="0">
                <a:latin typeface="Times New Roman" pitchFamily="18" charset="0"/>
                <a:cs typeface="Times New Roman" pitchFamily="18" charset="0"/>
              </a:rPr>
              <a:t> </a:t>
            </a:r>
            <a:r>
              <a:rPr lang="ru-RU" altLang="uk-UA" sz="2200" b="1" dirty="0" err="1" smtClean="0">
                <a:latin typeface="Times New Roman" pitchFamily="18" charset="0"/>
                <a:cs typeface="Times New Roman" pitchFamily="18" charset="0"/>
              </a:rPr>
              <a:t>померлими</a:t>
            </a:r>
            <a:r>
              <a:rPr lang="ru-RU" altLang="uk-UA" sz="2200" b="1" dirty="0" smtClean="0">
                <a:latin typeface="Times New Roman" pitchFamily="18" charset="0"/>
                <a:cs typeface="Times New Roman" pitchFamily="18" charset="0"/>
              </a:rPr>
              <a:t>;</a:t>
            </a:r>
          </a:p>
          <a:p>
            <a:r>
              <a:rPr lang="ru-RU" altLang="uk-UA" sz="2200" b="1" dirty="0" smtClean="0">
                <a:latin typeface="Times New Roman" pitchFamily="18" charset="0"/>
                <a:cs typeface="Times New Roman" pitchFamily="18" charset="0"/>
              </a:rPr>
              <a:t>     батьки, </a:t>
            </a:r>
            <a:r>
              <a:rPr lang="ru-RU" altLang="uk-UA" sz="2200" b="1" dirty="0" err="1" smtClean="0">
                <a:latin typeface="Times New Roman" pitchFamily="18" charset="0"/>
                <a:cs typeface="Times New Roman" pitchFamily="18" charset="0"/>
              </a:rPr>
              <a:t>позбавлені</a:t>
            </a:r>
            <a:r>
              <a:rPr lang="ru-RU" altLang="uk-UA" sz="2200" b="1" dirty="0" smtClean="0">
                <a:latin typeface="Times New Roman" pitchFamily="18" charset="0"/>
                <a:cs typeface="Times New Roman" pitchFamily="18" charset="0"/>
              </a:rPr>
              <a:t> </a:t>
            </a:r>
            <a:r>
              <a:rPr lang="ru-RU" altLang="uk-UA" sz="2200" b="1" dirty="0" err="1" smtClean="0">
                <a:latin typeface="Times New Roman" pitchFamily="18" charset="0"/>
                <a:cs typeface="Times New Roman" pitchFamily="18" charset="0"/>
              </a:rPr>
              <a:t>батьківських</a:t>
            </a:r>
            <a:r>
              <a:rPr lang="ru-RU" altLang="uk-UA" sz="2200" b="1" dirty="0" smtClean="0">
                <a:latin typeface="Times New Roman" pitchFamily="18" charset="0"/>
                <a:cs typeface="Times New Roman" pitchFamily="18" charset="0"/>
              </a:rPr>
              <a:t>  прав.</a:t>
            </a:r>
            <a:endParaRPr lang="uk-UA" altLang="uk-UA" sz="2200" b="1" dirty="0" smtClean="0">
              <a:latin typeface="Times New Roman" pitchFamily="18" charset="0"/>
              <a:cs typeface="Times New Roman" pitchFamily="18" charset="0"/>
            </a:endParaRPr>
          </a:p>
          <a:p>
            <a:endParaRPr lang="uk-UA" altLang="uk-UA" dirty="0"/>
          </a:p>
        </p:txBody>
      </p:sp>
      <p:sp>
        <p:nvSpPr>
          <p:cNvPr id="13" name="Стрелка вправо с вырезом 12"/>
          <p:cNvSpPr/>
          <p:nvPr/>
        </p:nvSpPr>
        <p:spPr>
          <a:xfrm>
            <a:off x="2264899" y="2757268"/>
            <a:ext cx="506437" cy="239151"/>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14" name="Стрелка вправо с вырезом 13"/>
          <p:cNvSpPr/>
          <p:nvPr/>
        </p:nvSpPr>
        <p:spPr>
          <a:xfrm>
            <a:off x="2276622" y="3092548"/>
            <a:ext cx="506437" cy="239151"/>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15" name="Стрелка вправо с вырезом 14"/>
          <p:cNvSpPr/>
          <p:nvPr/>
        </p:nvSpPr>
        <p:spPr>
          <a:xfrm>
            <a:off x="2288345" y="3427828"/>
            <a:ext cx="506437" cy="239151"/>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17" name="Стрелка вправо с вырезом 16"/>
          <p:cNvSpPr/>
          <p:nvPr/>
        </p:nvSpPr>
        <p:spPr>
          <a:xfrm>
            <a:off x="2271933" y="3749040"/>
            <a:ext cx="506437" cy="239151"/>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1653287564_22-celes-club-p-ukrainskii-fon-dlya-prezentatsii-krasivie-24.jpg"/>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4136932" y="170819"/>
            <a:ext cx="3333013" cy="743581"/>
          </a:xfrm>
          <a:prstGeom prst="flowChartAlternateProcess">
            <a:avLst/>
          </a:prstGeom>
          <a:ln w="38100"/>
        </p:spPr>
        <p:style>
          <a:lnRef idx="1">
            <a:schemeClr val="accent6"/>
          </a:lnRef>
          <a:fillRef idx="2">
            <a:schemeClr val="accent6"/>
          </a:fillRef>
          <a:effectRef idx="1">
            <a:schemeClr val="accent6"/>
          </a:effectRef>
          <a:fontRef idx="minor">
            <a:schemeClr val="dk1"/>
          </a:fontRef>
        </p:style>
        <p:txBody>
          <a:bodyPr rtlCol="0">
            <a:noAutofit/>
          </a:bodyPr>
          <a:lstStyle/>
          <a:p>
            <a:pPr fontAlgn="auto">
              <a:spcAft>
                <a:spcPts val="0"/>
              </a:spcAft>
              <a:defRPr/>
            </a:pPr>
            <a:r>
              <a:rPr lang="uk-UA"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Опіка/піклування:</a:t>
            </a:r>
            <a:endParaRPr lang="uk-UA"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531" name="Объект 2"/>
          <p:cNvSpPr>
            <a:spLocks noGrp="1"/>
          </p:cNvSpPr>
          <p:nvPr>
            <p:ph idx="1"/>
          </p:nvPr>
        </p:nvSpPr>
        <p:spPr>
          <a:xfrm>
            <a:off x="1177011" y="1019968"/>
            <a:ext cx="10667986" cy="2440684"/>
          </a:xfrm>
        </p:spPr>
        <p:txBody>
          <a:bodyPr>
            <a:normAutofit/>
          </a:bodyPr>
          <a:lstStyle/>
          <a:p>
            <a:pPr marL="180000">
              <a:buNone/>
            </a:pPr>
            <a:r>
              <a:rPr lang="uk-UA" altLang="uk-UA" sz="2400" dirty="0" smtClean="0">
                <a:latin typeface="Times New Roman" pitchFamily="18" charset="0"/>
                <a:cs typeface="Times New Roman" pitchFamily="18" charset="0"/>
              </a:rPr>
              <a:t>     </a:t>
            </a:r>
            <a:r>
              <a:rPr lang="uk-UA" altLang="uk-UA" sz="2200" b="1" dirty="0" smtClean="0">
                <a:latin typeface="Times New Roman" pitchFamily="18" charset="0"/>
                <a:cs typeface="Times New Roman" pitchFamily="18" charset="0"/>
              </a:rPr>
              <a:t>в</a:t>
            </a:r>
            <a:r>
              <a:rPr lang="uk-UA" altLang="uk-UA" sz="2200" b="1" dirty="0" smtClean="0">
                <a:solidFill>
                  <a:schemeClr val="tx1"/>
                </a:solidFill>
                <a:latin typeface="Times New Roman" pitchFamily="18" charset="0"/>
                <a:cs typeface="Times New Roman" pitchFamily="18" charset="0"/>
              </a:rPr>
              <a:t>становлюється рішенням виконавчого комітету міської ради;</a:t>
            </a:r>
            <a:endParaRPr lang="uk-UA" altLang="uk-UA" sz="2200" b="1" dirty="0" smtClean="0">
              <a:latin typeface="Times New Roman" pitchFamily="18" charset="0"/>
              <a:cs typeface="Times New Roman" pitchFamily="18" charset="0"/>
            </a:endParaRPr>
          </a:p>
          <a:p>
            <a:pPr marL="180000">
              <a:buNone/>
            </a:pPr>
            <a:r>
              <a:rPr lang="uk-UA" altLang="uk-UA" sz="2200" b="1" dirty="0" smtClean="0">
                <a:latin typeface="Times New Roman" pitchFamily="18" charset="0"/>
                <a:cs typeface="Times New Roman" pitchFamily="18" charset="0"/>
              </a:rPr>
              <a:t>      р</a:t>
            </a:r>
            <a:r>
              <a:rPr lang="uk-UA" altLang="uk-UA" sz="2200" b="1" dirty="0" smtClean="0">
                <a:solidFill>
                  <a:schemeClr val="tx1"/>
                </a:solidFill>
                <a:latin typeface="Times New Roman" pitchFamily="18" charset="0"/>
                <a:cs typeface="Times New Roman" pitchFamily="18" charset="0"/>
              </a:rPr>
              <a:t>ішення приймається в місячний строк після подання заяви та документів;</a:t>
            </a:r>
            <a:endParaRPr lang="uk-UA" altLang="uk-UA" sz="2200" b="1" dirty="0" smtClean="0">
              <a:latin typeface="Times New Roman" pitchFamily="18" charset="0"/>
              <a:cs typeface="Times New Roman" pitchFamily="18" charset="0"/>
            </a:endParaRPr>
          </a:p>
          <a:p>
            <a:pPr>
              <a:buNone/>
            </a:pPr>
            <a:r>
              <a:rPr lang="uk-UA" altLang="uk-UA" sz="2200" b="1" dirty="0" smtClean="0">
                <a:latin typeface="Times New Roman" pitchFamily="18" charset="0"/>
                <a:cs typeface="Times New Roman" pitchFamily="18" charset="0"/>
              </a:rPr>
              <a:t>      </a:t>
            </a:r>
            <a:r>
              <a:rPr lang="uk-UA" altLang="uk-UA" sz="2200" b="1" u="sng" dirty="0" smtClean="0">
                <a:latin typeface="Times New Roman" pitchFamily="18" charset="0"/>
                <a:cs typeface="Times New Roman" pitchFamily="18" charset="0"/>
              </a:rPr>
              <a:t>р</a:t>
            </a:r>
            <a:r>
              <a:rPr lang="uk-UA" altLang="uk-UA" sz="2200" b="1" u="sng" dirty="0" smtClean="0">
                <a:solidFill>
                  <a:schemeClr val="tx1"/>
                </a:solidFill>
                <a:latin typeface="Times New Roman" pitchFamily="18" charset="0"/>
                <a:cs typeface="Times New Roman" pitchFamily="18" charset="0"/>
              </a:rPr>
              <a:t>одичі дитини</a:t>
            </a:r>
            <a:r>
              <a:rPr lang="uk-UA" altLang="uk-UA" sz="2200" b="1" dirty="0" smtClean="0">
                <a:solidFill>
                  <a:schemeClr val="tx1"/>
                </a:solidFill>
                <a:latin typeface="Times New Roman" pitchFamily="18" charset="0"/>
                <a:cs typeface="Times New Roman" pitchFamily="18" charset="0"/>
              </a:rPr>
              <a:t>, які мають намір взяти її під опіку/піклування, не зобов’язані проходити курс навчання в Тернопільському обласному центрі соціальних служб</a:t>
            </a:r>
          </a:p>
          <a:p>
            <a:endParaRPr lang="uk-UA" altLang="uk-UA" sz="2000" dirty="0" smtClean="0">
              <a:solidFill>
                <a:schemeClr val="tx1"/>
              </a:solidFill>
              <a:latin typeface="Times New Roman" pitchFamily="18" charset="0"/>
              <a:cs typeface="Times New Roman" pitchFamily="18" charset="0"/>
            </a:endParaRPr>
          </a:p>
        </p:txBody>
      </p:sp>
      <p:pic>
        <p:nvPicPr>
          <p:cNvPr id="5" name="Рисунок 4" descr="Coat_of_Arms_Chortkiv.PNG"/>
          <p:cNvPicPr>
            <a:picLocks noChangeAspect="1"/>
          </p:cNvPicPr>
          <p:nvPr/>
        </p:nvPicPr>
        <p:blipFill>
          <a:blip r:embed="rId3"/>
          <a:stretch>
            <a:fillRect/>
          </a:stretch>
        </p:blipFill>
        <p:spPr>
          <a:xfrm>
            <a:off x="0" y="0"/>
            <a:ext cx="869224" cy="1069145"/>
          </a:xfrm>
          <a:prstGeom prst="rect">
            <a:avLst/>
          </a:prstGeom>
        </p:spPr>
      </p:pic>
      <p:sp>
        <p:nvSpPr>
          <p:cNvPr id="6" name="Стрелка вправо с вырезом 5"/>
          <p:cNvSpPr/>
          <p:nvPr/>
        </p:nvSpPr>
        <p:spPr>
          <a:xfrm>
            <a:off x="886264" y="1111348"/>
            <a:ext cx="618977" cy="309489"/>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7" name="Стрелка вправо с вырезом 6"/>
          <p:cNvSpPr/>
          <p:nvPr/>
        </p:nvSpPr>
        <p:spPr>
          <a:xfrm>
            <a:off x="897991" y="1981203"/>
            <a:ext cx="593185" cy="311831"/>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8" name="Стрелка вправо с вырезом 7"/>
          <p:cNvSpPr/>
          <p:nvPr/>
        </p:nvSpPr>
        <p:spPr>
          <a:xfrm>
            <a:off x="895645" y="1556828"/>
            <a:ext cx="623666" cy="28604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0" name="Прямоугольник 9"/>
          <p:cNvSpPr/>
          <p:nvPr/>
        </p:nvSpPr>
        <p:spPr>
          <a:xfrm>
            <a:off x="379827" y="3046385"/>
            <a:ext cx="10072468" cy="212365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uk-UA" altLang="uk-UA" sz="2000" b="1" dirty="0" smtClean="0">
                <a:latin typeface="Times New Roman" pitchFamily="18" charset="0"/>
                <a:cs typeface="Times New Roman" pitchFamily="18" charset="0"/>
              </a:rPr>
              <a:t>	</a:t>
            </a:r>
            <a:r>
              <a:rPr lang="uk-UA" altLang="uk-UA" sz="2200" b="1" dirty="0" smtClean="0">
                <a:latin typeface="Times New Roman" pitchFamily="18" charset="0"/>
                <a:cs typeface="Times New Roman" pitchFamily="18" charset="0"/>
              </a:rPr>
              <a:t>У разі встановлення опіки, піклування над дитиною, яка перебуває у закладі для дітей-сиріт та дітей, позбавлених батьківського піклування, служба у справах дітей разом з адміністрацією закладу забезпечує передачу дитини на виховання опікуну, піклувальнику і відрахування її із закладу протягом 15 днів після прийняття рішення про встановлення опіки, піклування.</a:t>
            </a:r>
            <a:endParaRPr lang="uk-UA" sz="2200" b="1" dirty="0"/>
          </a:p>
        </p:txBody>
      </p:sp>
      <p:pic>
        <p:nvPicPr>
          <p:cNvPr id="22532" name="Рисунок 3" descr="FITDr.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8260869" y="4670474"/>
            <a:ext cx="3931131" cy="2187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1620885531_13-phonoteka_org-p-fon-dlya-doklada-po-okruzhayushchemu-miru-13.jpg"/>
          <p:cNvPicPr>
            <a:picLocks noChangeAspect="1"/>
          </p:cNvPicPr>
          <p:nvPr/>
        </p:nvPicPr>
        <p:blipFill>
          <a:blip r:embed="rId2">
            <a:lum bright="10000"/>
          </a:blip>
          <a:srcRect t="1593"/>
          <a:stretch>
            <a:fillRect/>
          </a:stretch>
        </p:blipFill>
        <p:spPr>
          <a:xfrm>
            <a:off x="0" y="0"/>
            <a:ext cx="12192000" cy="6858000"/>
          </a:xfrm>
          <a:prstGeom prst="rect">
            <a:avLst/>
          </a:prstGeom>
        </p:spPr>
      </p:pic>
      <p:sp>
        <p:nvSpPr>
          <p:cNvPr id="1025"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Arial" pitchFamily="34" charset="0"/>
                <a:cs typeface="Arial" pitchFamily="34" charset="0"/>
              </a:rPr>
              <a:t/>
            </a:r>
            <a:br>
              <a:rPr kumimoji="0" lang="uk-UA" sz="1800" b="0" i="0" u="none" strike="noStrike" cap="none" normalizeH="0" baseline="0" smtClean="0">
                <a:ln>
                  <a:noFill/>
                </a:ln>
                <a:solidFill>
                  <a:schemeClr val="tx1"/>
                </a:solidFill>
                <a:effectLst/>
                <a:latin typeface="Arial" pitchFamily="34" charset="0"/>
                <a:cs typeface="Arial" pitchFamily="34" charset="0"/>
              </a:rPr>
            </a:b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Рисунок 8" descr="Coat_of_Arms_Chortkiv.PNG"/>
          <p:cNvPicPr>
            <a:picLocks noChangeAspect="1"/>
          </p:cNvPicPr>
          <p:nvPr/>
        </p:nvPicPr>
        <p:blipFill>
          <a:blip r:embed="rId3"/>
          <a:stretch>
            <a:fillRect/>
          </a:stretch>
        </p:blipFill>
        <p:spPr>
          <a:xfrm>
            <a:off x="11322776" y="0"/>
            <a:ext cx="869224" cy="1069145"/>
          </a:xfrm>
          <a:prstGeom prst="rect">
            <a:avLst/>
          </a:prstGeom>
        </p:spPr>
      </p:pic>
      <p:sp>
        <p:nvSpPr>
          <p:cNvPr id="10" name="Прямоугольник 9"/>
          <p:cNvSpPr/>
          <p:nvPr/>
        </p:nvSpPr>
        <p:spPr>
          <a:xfrm>
            <a:off x="5718416" y="196948"/>
            <a:ext cx="4987095" cy="769441"/>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uk-UA" sz="2200" b="1" dirty="0" smtClean="0">
                <a:latin typeface="Times New Roman" panose="02020603050405020304" pitchFamily="18" charset="0"/>
                <a:cs typeface="Times New Roman" panose="02020603050405020304" pitchFamily="18" charset="0"/>
              </a:rPr>
              <a:t>Перелік документів, </a:t>
            </a:r>
          </a:p>
          <a:p>
            <a:pPr algn="ctr"/>
            <a:r>
              <a:rPr lang="uk-UA" sz="2200" b="1" dirty="0" smtClean="0">
                <a:latin typeface="Times New Roman" panose="02020603050405020304" pitchFamily="18" charset="0"/>
                <a:cs typeface="Times New Roman" panose="02020603050405020304" pitchFamily="18" charset="0"/>
              </a:rPr>
              <a:t>необхідних для встановлення опіки:</a:t>
            </a:r>
            <a:endParaRPr lang="uk-UA" sz="2200" b="1" dirty="0"/>
          </a:p>
        </p:txBody>
      </p:sp>
      <p:pic>
        <p:nvPicPr>
          <p:cNvPr id="7" name="Рисунок 6"/>
          <p:cNvPicPr>
            <a:picLocks noChangeAspect="1"/>
          </p:cNvPicPr>
          <p:nvPr/>
        </p:nvPicPr>
        <p:blipFill>
          <a:blip r:embed="rId4">
            <a:lum bright="10000"/>
            <a:extLst>
              <a:ext uri="{28A0092B-C50C-407E-A947-70E740481C1C}">
                <a14:useLocalDpi xmlns="" xmlns:a14="http://schemas.microsoft.com/office/drawing/2010/main" val="0"/>
              </a:ext>
            </a:extLst>
          </a:blip>
          <a:stretch>
            <a:fillRect/>
          </a:stretch>
        </p:blipFill>
        <p:spPr>
          <a:xfrm rot="21291141">
            <a:off x="8700861" y="2181591"/>
            <a:ext cx="3402417" cy="2130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Объект 2"/>
          <p:cNvSpPr>
            <a:spLocks noGrp="1"/>
          </p:cNvSpPr>
          <p:nvPr>
            <p:ph idx="1"/>
          </p:nvPr>
        </p:nvSpPr>
        <p:spPr>
          <a:xfrm>
            <a:off x="211016" y="667165"/>
            <a:ext cx="11784037" cy="6022022"/>
          </a:xfrm>
        </p:spPr>
        <p:txBody>
          <a:bodyPr>
            <a:normAutofit fontScale="92500" lnSpcReduction="10000"/>
          </a:bodyPr>
          <a:lstStyle/>
          <a:p>
            <a:pPr algn="just">
              <a:buNone/>
            </a:pPr>
            <a:r>
              <a:rPr lang="uk-UA" altLang="uk-UA" sz="2000" b="1" dirty="0" smtClean="0">
                <a:solidFill>
                  <a:schemeClr val="tx1"/>
                </a:solidFill>
                <a:latin typeface="Times New Roman" pitchFamily="18" charset="0"/>
                <a:cs typeface="Times New Roman" pitchFamily="18" charset="0"/>
              </a:rPr>
              <a:t>1) копію документа, що посвідчує особу;</a:t>
            </a:r>
          </a:p>
          <a:p>
            <a:pPr algn="just">
              <a:buNone/>
            </a:pPr>
            <a:r>
              <a:rPr lang="uk-UA" altLang="uk-UA" sz="2000" b="1" dirty="0" smtClean="0">
                <a:solidFill>
                  <a:schemeClr val="tx1"/>
                </a:solidFill>
                <a:latin typeface="Times New Roman" pitchFamily="18" charset="0"/>
                <a:cs typeface="Times New Roman" pitchFamily="18" charset="0"/>
              </a:rPr>
              <a:t>2) копію реєстраційного номера облікової картки платника податків;</a:t>
            </a:r>
          </a:p>
          <a:p>
            <a:pPr algn="just">
              <a:buNone/>
            </a:pPr>
            <a:r>
              <a:rPr lang="uk-UA" altLang="uk-UA" sz="2000" b="1" dirty="0" smtClean="0">
                <a:solidFill>
                  <a:schemeClr val="tx1"/>
                </a:solidFill>
                <a:latin typeface="Times New Roman" pitchFamily="18" charset="0"/>
                <a:cs typeface="Times New Roman" pitchFamily="18" charset="0"/>
              </a:rPr>
              <a:t>3) копію документа, де зазначено унікальний номер запису в Єдиному державному демографічному реєстрі (за наявності);</a:t>
            </a:r>
          </a:p>
          <a:p>
            <a:pPr algn="just">
              <a:buNone/>
            </a:pPr>
            <a:r>
              <a:rPr lang="uk-UA" altLang="uk-UA" sz="2000" b="1" dirty="0" smtClean="0">
                <a:solidFill>
                  <a:schemeClr val="tx1"/>
                </a:solidFill>
                <a:latin typeface="Times New Roman" pitchFamily="18" charset="0"/>
                <a:cs typeface="Times New Roman" pitchFamily="18" charset="0"/>
              </a:rPr>
              <a:t>4) довідку про заробітну плату за останніх шість місяців або відомості з Державного реєстру фізичних осіб - платників податків про суми виплачених доходів та утриманих податків або довідка про подану декларацію про майновий стан і доходи за попередній календарний рік;</a:t>
            </a:r>
          </a:p>
          <a:p>
            <a:pPr lvl="0">
              <a:buNone/>
              <a:defRPr/>
            </a:pPr>
            <a:r>
              <a:rPr lang="ru-RU" altLang="uk-UA" sz="2000" b="1" dirty="0" smtClean="0">
                <a:solidFill>
                  <a:schemeClr val="tx1"/>
                </a:solidFill>
                <a:latin typeface="Times New Roman" pitchFamily="18" charset="0"/>
                <a:cs typeface="Times New Roman" pitchFamily="18" charset="0"/>
              </a:rPr>
              <a:t>5) </a:t>
            </a:r>
            <a:r>
              <a:rPr lang="ru-RU" altLang="uk-UA" sz="2000" b="1" dirty="0" err="1" smtClean="0">
                <a:solidFill>
                  <a:schemeClr val="tx1"/>
                </a:solidFill>
                <a:latin typeface="Times New Roman" pitchFamily="18" charset="0"/>
                <a:cs typeface="Times New Roman" pitchFamily="18" charset="0"/>
              </a:rPr>
              <a:t>копію</a:t>
            </a:r>
            <a:r>
              <a:rPr lang="ru-RU" altLang="uk-UA" sz="2000" b="1" dirty="0" smtClean="0">
                <a:solidFill>
                  <a:schemeClr val="tx1"/>
                </a:solidFill>
                <a:latin typeface="Times New Roman" pitchFamily="18" charset="0"/>
                <a:cs typeface="Times New Roman" pitchFamily="18" charset="0"/>
              </a:rPr>
              <a:t> </a:t>
            </a:r>
            <a:r>
              <a:rPr lang="ru-RU" altLang="uk-UA" sz="2000" b="1" dirty="0" err="1" smtClean="0">
                <a:solidFill>
                  <a:schemeClr val="tx1"/>
                </a:solidFill>
                <a:latin typeface="Times New Roman" pitchFamily="18" charset="0"/>
                <a:cs typeface="Times New Roman" pitchFamily="18" charset="0"/>
              </a:rPr>
              <a:t>свідоцтва</a:t>
            </a:r>
            <a:r>
              <a:rPr lang="ru-RU" altLang="uk-UA" sz="2000" b="1" dirty="0" smtClean="0">
                <a:solidFill>
                  <a:schemeClr val="tx1"/>
                </a:solidFill>
                <a:latin typeface="Times New Roman" pitchFamily="18" charset="0"/>
                <a:cs typeface="Times New Roman" pitchFamily="18" charset="0"/>
              </a:rPr>
              <a:t> про </a:t>
            </a:r>
            <a:r>
              <a:rPr lang="ru-RU" altLang="uk-UA" sz="2000" b="1" dirty="0" err="1" smtClean="0">
                <a:solidFill>
                  <a:schemeClr val="tx1"/>
                </a:solidFill>
                <a:latin typeface="Times New Roman" pitchFamily="18" charset="0"/>
                <a:cs typeface="Times New Roman" pitchFamily="18" charset="0"/>
              </a:rPr>
              <a:t>шлюб</a:t>
            </a:r>
            <a:r>
              <a:rPr lang="ru-RU" altLang="uk-UA" sz="2000" b="1" dirty="0" smtClean="0">
                <a:solidFill>
                  <a:schemeClr val="tx1"/>
                </a:solidFill>
                <a:latin typeface="Times New Roman" pitchFamily="18" charset="0"/>
                <a:cs typeface="Times New Roman" pitchFamily="18" charset="0"/>
              </a:rPr>
              <a:t>;</a:t>
            </a:r>
            <a:r>
              <a:rPr lang="ru-RU" altLang="uk-UA" sz="2000" b="1" dirty="0">
                <a:latin typeface="Times New Roman" pitchFamily="18" charset="0"/>
                <a:cs typeface="Times New Roman" pitchFamily="18" charset="0"/>
              </a:rPr>
              <a:t> </a:t>
            </a:r>
            <a:endParaRPr lang="ru-RU" altLang="uk-UA" sz="2000" b="1" dirty="0" smtClean="0">
              <a:latin typeface="Times New Roman" pitchFamily="18" charset="0"/>
              <a:cs typeface="Times New Roman" pitchFamily="18" charset="0"/>
            </a:endParaRPr>
          </a:p>
          <a:p>
            <a:pPr lvl="0">
              <a:buNone/>
              <a:defRPr/>
            </a:pPr>
            <a:r>
              <a:rPr lang="ru-RU" altLang="uk-UA" sz="2000" b="1" dirty="0" smtClean="0">
                <a:latin typeface="Times New Roman" pitchFamily="18" charset="0"/>
                <a:cs typeface="Times New Roman" pitchFamily="18" charset="0"/>
              </a:rPr>
              <a:t>6</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висновок</a:t>
            </a:r>
            <a:r>
              <a:rPr lang="ru-RU" altLang="uk-UA" sz="2000" b="1" dirty="0">
                <a:latin typeface="Times New Roman" pitchFamily="18" charset="0"/>
                <a:cs typeface="Times New Roman" pitchFamily="18" charset="0"/>
              </a:rPr>
              <a:t> про стан </a:t>
            </a:r>
            <a:r>
              <a:rPr lang="ru-RU" altLang="uk-UA" sz="2000" b="1" dirty="0" err="1">
                <a:latin typeface="Times New Roman" pitchFamily="18" charset="0"/>
                <a:cs typeface="Times New Roman" pitchFamily="18" charset="0"/>
              </a:rPr>
              <a:t>здоров’я</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заявника</a:t>
            </a:r>
            <a:r>
              <a:rPr lang="ru-RU" altLang="uk-UA" sz="2000" b="1" dirty="0">
                <a:latin typeface="Times New Roman" pitchFamily="18" charset="0"/>
                <a:cs typeface="Times New Roman" pitchFamily="18" charset="0"/>
              </a:rPr>
              <a:t>;</a:t>
            </a:r>
          </a:p>
          <a:p>
            <a:pPr lvl="0" algn="just">
              <a:buNone/>
              <a:defRPr/>
            </a:pPr>
            <a:r>
              <a:rPr lang="ru-RU" altLang="uk-UA" sz="2000" b="1" dirty="0">
                <a:latin typeface="Times New Roman" pitchFamily="18" charset="0"/>
                <a:cs typeface="Times New Roman" pitchFamily="18" charset="0"/>
              </a:rPr>
              <a:t>7) </a:t>
            </a:r>
            <a:r>
              <a:rPr lang="ru-RU" altLang="uk-UA" sz="2000" b="1" dirty="0" err="1">
                <a:latin typeface="Times New Roman" pitchFamily="18" charset="0"/>
                <a:cs typeface="Times New Roman" pitchFamily="18" charset="0"/>
              </a:rPr>
              <a:t>довідку</a:t>
            </a:r>
            <a:r>
              <a:rPr lang="ru-RU" altLang="uk-UA" sz="2000" b="1" dirty="0">
                <a:latin typeface="Times New Roman" pitchFamily="18" charset="0"/>
                <a:cs typeface="Times New Roman" pitchFamily="18" charset="0"/>
              </a:rPr>
              <a:t> про </a:t>
            </a:r>
            <a:r>
              <a:rPr lang="ru-RU" altLang="uk-UA" sz="2000" b="1" dirty="0" err="1">
                <a:latin typeface="Times New Roman" pitchFamily="18" charset="0"/>
                <a:cs typeface="Times New Roman" pitchFamily="18" charset="0"/>
              </a:rPr>
              <a:t>наявність</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чи</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відсутність</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судимості</a:t>
            </a:r>
            <a:r>
              <a:rPr lang="ru-RU" altLang="uk-UA" sz="2000" b="1" dirty="0">
                <a:latin typeface="Times New Roman" pitchFamily="18" charset="0"/>
                <a:cs typeface="Times New Roman" pitchFamily="18" charset="0"/>
              </a:rPr>
              <a:t> для кожного </a:t>
            </a:r>
            <a:r>
              <a:rPr lang="ru-RU" altLang="uk-UA" sz="2000" b="1" dirty="0" err="1" smtClean="0">
                <a:latin typeface="Times New Roman" pitchFamily="18" charset="0"/>
                <a:cs typeface="Times New Roman" pitchFamily="18" charset="0"/>
              </a:rPr>
              <a:t>заявника</a:t>
            </a:r>
            <a:r>
              <a:rPr lang="ru-RU" altLang="uk-UA" sz="2000" b="1" dirty="0">
                <a:latin typeface="Times New Roman" pitchFamily="18" charset="0"/>
                <a:cs typeface="Times New Roman" pitchFamily="18" charset="0"/>
              </a:rPr>
              <a:t>;</a:t>
            </a:r>
          </a:p>
          <a:p>
            <a:pPr lvl="0">
              <a:buNone/>
              <a:defRPr/>
            </a:pPr>
            <a:r>
              <a:rPr lang="ru-RU" altLang="uk-UA" sz="2000" b="1" dirty="0">
                <a:latin typeface="Times New Roman" pitchFamily="18" charset="0"/>
                <a:cs typeface="Times New Roman" pitchFamily="18" charset="0"/>
              </a:rPr>
              <a:t>8) документ, </a:t>
            </a:r>
            <a:r>
              <a:rPr lang="ru-RU" altLang="uk-UA" sz="2000" b="1" dirty="0" err="1">
                <a:latin typeface="Times New Roman" pitchFamily="18" charset="0"/>
                <a:cs typeface="Times New Roman" pitchFamily="18" charset="0"/>
              </a:rPr>
              <a:t>що</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підтверджує</a:t>
            </a:r>
            <a:r>
              <a:rPr lang="ru-RU" altLang="uk-UA" sz="2000" b="1" dirty="0">
                <a:latin typeface="Times New Roman" pitchFamily="18" charset="0"/>
                <a:cs typeface="Times New Roman" pitchFamily="18" charset="0"/>
              </a:rPr>
              <a:t> право </a:t>
            </a:r>
            <a:r>
              <a:rPr lang="ru-RU" altLang="uk-UA" sz="2000" b="1" dirty="0" err="1">
                <a:latin typeface="Times New Roman" pitchFamily="18" charset="0"/>
                <a:cs typeface="Times New Roman" pitchFamily="18" charset="0"/>
              </a:rPr>
              <a:t>власності</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або</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користування</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житловим</a:t>
            </a:r>
            <a:r>
              <a:rPr lang="ru-RU" altLang="uk-UA" sz="2000" b="1" dirty="0">
                <a:latin typeface="Times New Roman" pitchFamily="18" charset="0"/>
                <a:cs typeface="Times New Roman" pitchFamily="18" charset="0"/>
              </a:rPr>
              <a:t> </a:t>
            </a:r>
            <a:r>
              <a:rPr lang="ru-RU" altLang="uk-UA" sz="2000" b="1" dirty="0" err="1" smtClean="0">
                <a:latin typeface="Times New Roman" pitchFamily="18" charset="0"/>
                <a:cs typeface="Times New Roman" pitchFamily="18" charset="0"/>
              </a:rPr>
              <a:t>приміщенням</a:t>
            </a:r>
            <a:r>
              <a:rPr lang="ru-RU" altLang="uk-UA" sz="2000" b="1" dirty="0" smtClean="0">
                <a:latin typeface="Times New Roman" pitchFamily="18" charset="0"/>
                <a:cs typeface="Times New Roman" pitchFamily="18" charset="0"/>
              </a:rPr>
              <a:t>;</a:t>
            </a:r>
            <a:endParaRPr lang="ru-RU" altLang="uk-UA" sz="2000" b="1" dirty="0">
              <a:latin typeface="Times New Roman" pitchFamily="18" charset="0"/>
              <a:cs typeface="Times New Roman" pitchFamily="18" charset="0"/>
            </a:endParaRPr>
          </a:p>
          <a:p>
            <a:pPr lvl="0">
              <a:buNone/>
              <a:defRPr/>
            </a:pPr>
            <a:r>
              <a:rPr lang="uk-UA" altLang="uk-UA" sz="2000" b="1" dirty="0">
                <a:latin typeface="Times New Roman" pitchFamily="18" charset="0"/>
                <a:cs typeface="Times New Roman" pitchFamily="18" charset="0"/>
              </a:rPr>
              <a:t>9</a:t>
            </a:r>
            <a:r>
              <a:rPr lang="uk-UA" altLang="uk-UA" sz="2000" b="1" dirty="0" smtClean="0">
                <a:latin typeface="Times New Roman" pitchFamily="18" charset="0"/>
                <a:cs typeface="Times New Roman" pitchFamily="18" charset="0"/>
              </a:rPr>
              <a:t>) </a:t>
            </a:r>
            <a:r>
              <a:rPr lang="uk-UA" altLang="uk-UA" sz="2000" b="1" dirty="0">
                <a:latin typeface="Times New Roman" pitchFamily="18" charset="0"/>
                <a:cs typeface="Times New Roman" pitchFamily="18" charset="0"/>
              </a:rPr>
              <a:t>довідку від нарколога та психіатра для осіб, які проживають разом із заявниками;</a:t>
            </a:r>
          </a:p>
          <a:p>
            <a:pPr lvl="0" algn="just">
              <a:buNone/>
              <a:defRPr/>
            </a:pPr>
            <a:r>
              <a:rPr lang="uk-UA" altLang="uk-UA" sz="2000" b="1" dirty="0" smtClean="0">
                <a:latin typeface="Times New Roman" pitchFamily="18" charset="0"/>
                <a:cs typeface="Times New Roman" pitchFamily="18" charset="0"/>
              </a:rPr>
              <a:t>10) </a:t>
            </a:r>
            <a:r>
              <a:rPr lang="uk-UA" altLang="uk-UA" sz="2000" b="1" dirty="0">
                <a:latin typeface="Times New Roman" pitchFamily="18" charset="0"/>
                <a:cs typeface="Times New Roman" pitchFamily="18" charset="0"/>
              </a:rPr>
              <a:t>письмову згоду всіх повнолітніх членів сім’ї, що проживають разом з особою, яка бажає взяти дитину-сироту або дитину, позбавлену батьківського піклування, під </a:t>
            </a:r>
            <a:r>
              <a:rPr lang="uk-UA" altLang="uk-UA" sz="2000" b="1" dirty="0" smtClean="0">
                <a:latin typeface="Times New Roman" pitchFamily="18" charset="0"/>
                <a:cs typeface="Times New Roman" pitchFamily="18" charset="0"/>
              </a:rPr>
              <a:t>опіку/піклування, </a:t>
            </a:r>
            <a:r>
              <a:rPr lang="uk-UA" altLang="uk-UA" sz="2000" b="1" dirty="0">
                <a:latin typeface="Times New Roman" pitchFamily="18" charset="0"/>
                <a:cs typeface="Times New Roman" pitchFamily="18" charset="0"/>
              </a:rPr>
              <a:t>справжність підпису на якій засвідчено нотаріально, або написана власноручно в присутності посадової особи, яка здійснює прийом документів, про що робиться позначка на заяві із зазначенням прізвища, власного імені, по батькові (за наявності), підпису посадової особи та дати;</a:t>
            </a:r>
          </a:p>
          <a:p>
            <a:pPr lvl="0" algn="just">
              <a:buNone/>
              <a:defRPr/>
            </a:pPr>
            <a:r>
              <a:rPr lang="ru-RU" altLang="uk-UA" sz="2000" b="1" dirty="0" smtClean="0">
                <a:latin typeface="Times New Roman" pitchFamily="18" charset="0"/>
                <a:cs typeface="Times New Roman" pitchFamily="18" charset="0"/>
              </a:rPr>
              <a:t>11) </a:t>
            </a:r>
            <a:r>
              <a:rPr lang="ru-RU" altLang="uk-UA" sz="2000" b="1" dirty="0" err="1">
                <a:latin typeface="Times New Roman" pitchFamily="18" charset="0"/>
                <a:cs typeface="Times New Roman" pitchFamily="18" charset="0"/>
              </a:rPr>
              <a:t>згоду</a:t>
            </a:r>
            <a:r>
              <a:rPr lang="ru-RU" altLang="uk-UA" sz="2000" b="1" dirty="0">
                <a:latin typeface="Times New Roman" pitchFamily="18" charset="0"/>
                <a:cs typeface="Times New Roman" pitchFamily="18" charset="0"/>
              </a:rPr>
              <a:t> другого </a:t>
            </a:r>
            <a:r>
              <a:rPr lang="ru-RU" altLang="uk-UA" sz="2000" b="1" dirty="0" err="1">
                <a:latin typeface="Times New Roman" pitchFamily="18" charset="0"/>
                <a:cs typeface="Times New Roman" pitchFamily="18" charset="0"/>
              </a:rPr>
              <a:t>з</a:t>
            </a:r>
            <a:r>
              <a:rPr lang="ru-RU" altLang="uk-UA" sz="2000" b="1" dirty="0">
                <a:latin typeface="Times New Roman" pitchFamily="18" charset="0"/>
                <a:cs typeface="Times New Roman" pitchFamily="18" charset="0"/>
              </a:rPr>
              <a:t> </a:t>
            </a:r>
            <a:r>
              <a:rPr lang="ru-RU" altLang="uk-UA" sz="2000" b="1" dirty="0" err="1">
                <a:latin typeface="Times New Roman" pitchFamily="18" charset="0"/>
                <a:cs typeface="Times New Roman" pitchFamily="18" charset="0"/>
              </a:rPr>
              <a:t>подружжя</a:t>
            </a:r>
            <a:r>
              <a:rPr lang="ru-RU" altLang="uk-UA" sz="2000" b="1" dirty="0">
                <a:latin typeface="Times New Roman" pitchFamily="18" charset="0"/>
                <a:cs typeface="Times New Roman" pitchFamily="18" charset="0"/>
              </a:rPr>
              <a:t> </a:t>
            </a:r>
            <a:r>
              <a:rPr lang="uk-UA" altLang="uk-UA" sz="2000" b="1" dirty="0">
                <a:latin typeface="Times New Roman" pitchFamily="18" charset="0"/>
                <a:cs typeface="Times New Roman" pitchFamily="18" charset="0"/>
              </a:rPr>
              <a:t>(якщо особа, яка бажає взяти дитину-сироту або дитину, позбавлену батьківського піклування, під </a:t>
            </a:r>
            <a:r>
              <a:rPr lang="uk-UA" altLang="uk-UA" sz="2000" b="1" dirty="0" smtClean="0">
                <a:latin typeface="Times New Roman" pitchFamily="18" charset="0"/>
                <a:cs typeface="Times New Roman" pitchFamily="18" charset="0"/>
              </a:rPr>
              <a:t>опіку/піклування</a:t>
            </a:r>
            <a:r>
              <a:rPr lang="uk-UA" altLang="uk-UA" sz="2000" b="1" dirty="0">
                <a:latin typeface="Times New Roman" pitchFamily="18" charset="0"/>
                <a:cs typeface="Times New Roman" pitchFamily="18" charset="0"/>
              </a:rPr>
              <a:t>, перебуває в шлюбі).</a:t>
            </a:r>
          </a:p>
          <a:p>
            <a:pPr algn="just">
              <a:buNone/>
            </a:pPr>
            <a:endParaRPr lang="ru-RU" altLang="uk-UA" sz="2000" dirty="0" smtClean="0">
              <a:solidFill>
                <a:schemeClr val="tx1"/>
              </a:solidFill>
              <a:latin typeface="Times New Roman" pitchFamily="18" charset="0"/>
              <a:cs typeface="Times New Roman" pitchFamily="18" charset="0"/>
            </a:endParaRPr>
          </a:p>
          <a:p>
            <a:pPr algn="just">
              <a:buNone/>
            </a:pPr>
            <a:endParaRPr lang="ru-RU" altLang="uk-UA" sz="2000" dirty="0" smtClean="0">
              <a:solidFill>
                <a:schemeClr val="tx1"/>
              </a:solidFill>
              <a:latin typeface="Times New Roman" pitchFamily="18" charset="0"/>
              <a:cs typeface="Times New Roman" pitchFamily="18" charset="0"/>
            </a:endParaRPr>
          </a:p>
          <a:p>
            <a:pPr algn="just">
              <a:buNone/>
            </a:pPr>
            <a:endParaRPr lang="ru-RU" altLang="uk-UA" sz="2000" dirty="0" smtClean="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03008yb4-18ef-1200x630.jpg"/>
          <p:cNvPicPr>
            <a:picLocks noChangeAspect="1"/>
          </p:cNvPicPr>
          <p:nvPr/>
        </p:nvPicPr>
        <p:blipFill>
          <a:blip r:embed="rId2">
            <a:lum bright="30000"/>
          </a:blip>
          <a:srcRect l="7462"/>
          <a:stretch>
            <a:fillRect/>
          </a:stretch>
        </p:blipFill>
        <p:spPr>
          <a:xfrm flipH="1">
            <a:off x="-1" y="0"/>
            <a:ext cx="12192000" cy="6858000"/>
          </a:xfrm>
          <a:prstGeom prst="rect">
            <a:avLst/>
          </a:prstGeom>
        </p:spPr>
      </p:pic>
      <p:pic>
        <p:nvPicPr>
          <p:cNvPr id="13" name="Рисунок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87661" y="0"/>
            <a:ext cx="1043353" cy="1252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Картинка-моя-семья-для-презентации-18.jpg"/>
          <p:cNvPicPr>
            <a:picLocks noChangeAspect="1"/>
          </p:cNvPicPr>
          <p:nvPr/>
        </p:nvPicPr>
        <p:blipFill>
          <a:blip r:embed="rId4" cstate="print"/>
          <a:stretch>
            <a:fillRect/>
          </a:stretch>
        </p:blipFill>
        <p:spPr>
          <a:xfrm>
            <a:off x="4004791" y="4693966"/>
            <a:ext cx="3017282" cy="2164034"/>
          </a:xfrm>
          <a:prstGeom prst="rect">
            <a:avLst/>
          </a:prstGeom>
          <a:ln>
            <a:noFill/>
          </a:ln>
          <a:effectLst>
            <a:softEdge rad="112500"/>
          </a:effectLst>
        </p:spPr>
      </p:pic>
      <p:sp>
        <p:nvSpPr>
          <p:cNvPr id="4" name="Прямоугольник 3"/>
          <p:cNvSpPr/>
          <p:nvPr/>
        </p:nvSpPr>
        <p:spPr>
          <a:xfrm>
            <a:off x="7568418" y="239151"/>
            <a:ext cx="3995226"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fontAlgn="auto">
              <a:spcBef>
                <a:spcPts val="0"/>
              </a:spcBef>
              <a:spcAft>
                <a:spcPts val="0"/>
              </a:spcAft>
            </a:pPr>
            <a:r>
              <a:rPr lang="ru-RU" sz="2200" b="1" spc="50" dirty="0" err="1"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TimesNewRomanPS-BoldMT"/>
                <a:cs typeface="+mn-cs"/>
              </a:rPr>
              <a:t>Опікуном</a:t>
            </a:r>
            <a:r>
              <a:rPr lang="ru-RU" sz="22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TimesNewRomanPS-BoldMT"/>
                <a:cs typeface="+mn-cs"/>
              </a:rPr>
              <a:t>/</a:t>
            </a:r>
            <a:r>
              <a:rPr lang="ru-RU" sz="2200" b="1" spc="50" dirty="0" err="1"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TimesNewRomanPS-BoldMT"/>
                <a:cs typeface="+mn-cs"/>
              </a:rPr>
              <a:t>піклувальником</a:t>
            </a:r>
            <a:endParaRPr lang="ru-RU" sz="22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TimesNewRomanPS-BoldMT"/>
              <a:cs typeface="+mn-cs"/>
            </a:endParaRPr>
          </a:p>
          <a:p>
            <a:pPr lvl="0" algn="ctr" fontAlgn="auto">
              <a:spcBef>
                <a:spcPts val="0"/>
              </a:spcBef>
              <a:spcAft>
                <a:spcPts val="0"/>
              </a:spcAft>
            </a:pPr>
            <a:r>
              <a:rPr lang="ru-RU" sz="22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TimesNewRomanPS-BoldMT"/>
                <a:cs typeface="+mn-cs"/>
              </a:rPr>
              <a:t> не </a:t>
            </a:r>
            <a:r>
              <a:rPr lang="ru-RU" sz="2200" b="1" spc="50" dirty="0" err="1"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TimesNewRomanPS-BoldMT"/>
                <a:cs typeface="+mn-cs"/>
              </a:rPr>
              <a:t>можуть</a:t>
            </a:r>
            <a:r>
              <a:rPr lang="ru-RU" sz="22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TimesNewRomanPS-BoldMT"/>
                <a:cs typeface="+mn-cs"/>
              </a:rPr>
              <a:t> бути особи:</a:t>
            </a:r>
            <a:endParaRPr lang="ru-RU" sz="22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Calibri"/>
              <a:cs typeface="+mn-cs"/>
            </a:endParaRPr>
          </a:p>
        </p:txBody>
      </p:sp>
      <p:sp>
        <p:nvSpPr>
          <p:cNvPr id="5" name="Прямоугольник 4"/>
          <p:cNvSpPr/>
          <p:nvPr/>
        </p:nvSpPr>
        <p:spPr>
          <a:xfrm>
            <a:off x="7385539" y="921787"/>
            <a:ext cx="4403188" cy="5016758"/>
          </a:xfrm>
          <a:prstGeom prst="rect">
            <a:avLst/>
          </a:prstGeom>
        </p:spPr>
        <p:txBody>
          <a:bodyPr wrap="square">
            <a:spAutoFit/>
          </a:bodyPr>
          <a:lstStyle/>
          <a:p>
            <a:pPr lvl="0" fontAlgn="auto">
              <a:spcBef>
                <a:spcPts val="0"/>
              </a:spcBef>
              <a:spcAft>
                <a:spcPts val="0"/>
              </a:spcAft>
              <a:buFont typeface="Wingdings" pitchFamily="2" charset="2"/>
              <a:buChar char="Ø"/>
            </a:pPr>
            <a:r>
              <a:rPr lang="uk-UA" sz="2000" b="1" dirty="0" smtClean="0">
                <a:solidFill>
                  <a:srgbClr val="202122"/>
                </a:solidFill>
                <a:latin typeface="Times New Roman" pitchFamily="18" charset="0"/>
                <a:cs typeface="Times New Roman" pitchFamily="18" charset="0"/>
              </a:rPr>
              <a:t> не досягли 18 років;</a:t>
            </a:r>
          </a:p>
          <a:p>
            <a:pPr lvl="0" algn="just" fontAlgn="auto">
              <a:spcBef>
                <a:spcPts val="0"/>
              </a:spcBef>
              <a:spcAft>
                <a:spcPts val="0"/>
              </a:spcAft>
              <a:buFont typeface="Wingdings" pitchFamily="2" charset="2"/>
              <a:buChar char="Ø"/>
            </a:pPr>
            <a:r>
              <a:rPr lang="uk-UA" sz="2000" b="1" dirty="0" smtClean="0">
                <a:solidFill>
                  <a:srgbClr val="202122"/>
                </a:solidFill>
                <a:latin typeface="Times New Roman" pitchFamily="18" charset="0"/>
                <a:cs typeface="Times New Roman" pitchFamily="18" charset="0"/>
              </a:rPr>
              <a:t> визнані у встановленому</a:t>
            </a:r>
            <a:br>
              <a:rPr lang="uk-UA" sz="2000" b="1" dirty="0" smtClean="0">
                <a:solidFill>
                  <a:srgbClr val="202122"/>
                </a:solidFill>
                <a:latin typeface="Times New Roman" pitchFamily="18" charset="0"/>
                <a:cs typeface="Times New Roman" pitchFamily="18" charset="0"/>
              </a:rPr>
            </a:br>
            <a:r>
              <a:rPr lang="uk-UA" sz="2000" b="1" dirty="0" smtClean="0">
                <a:solidFill>
                  <a:srgbClr val="202122"/>
                </a:solidFill>
                <a:latin typeface="Times New Roman" pitchFamily="18" charset="0"/>
                <a:cs typeface="Times New Roman" pitchFamily="18" charset="0"/>
              </a:rPr>
              <a:t>порядку недієздатними або</a:t>
            </a:r>
            <a:br>
              <a:rPr lang="uk-UA" sz="2000" b="1" dirty="0" smtClean="0">
                <a:solidFill>
                  <a:srgbClr val="202122"/>
                </a:solidFill>
                <a:latin typeface="Times New Roman" pitchFamily="18" charset="0"/>
                <a:cs typeface="Times New Roman" pitchFamily="18" charset="0"/>
              </a:rPr>
            </a:br>
            <a:r>
              <a:rPr lang="uk-UA" sz="2000" b="1" dirty="0" smtClean="0">
                <a:solidFill>
                  <a:srgbClr val="202122"/>
                </a:solidFill>
                <a:latin typeface="Times New Roman" pitchFamily="18" charset="0"/>
                <a:cs typeface="Times New Roman" pitchFamily="18" charset="0"/>
              </a:rPr>
              <a:t>обмежено дієздатними;  </a:t>
            </a:r>
          </a:p>
          <a:p>
            <a:pPr lvl="0" algn="just" fontAlgn="auto">
              <a:spcBef>
                <a:spcPts val="0"/>
              </a:spcBef>
              <a:spcAft>
                <a:spcPts val="0"/>
              </a:spcAft>
              <a:buFont typeface="Wingdings" pitchFamily="2" charset="2"/>
              <a:buChar char="Ø"/>
            </a:pPr>
            <a:r>
              <a:rPr lang="uk-UA" sz="2000" b="1" dirty="0" smtClean="0">
                <a:solidFill>
                  <a:srgbClr val="202122"/>
                </a:solidFill>
                <a:latin typeface="Times New Roman" pitchFamily="18" charset="0"/>
                <a:cs typeface="Times New Roman" pitchFamily="18" charset="0"/>
              </a:rPr>
              <a:t> перебувають на обліку або</a:t>
            </a:r>
            <a:br>
              <a:rPr lang="uk-UA" sz="2000" b="1" dirty="0" smtClean="0">
                <a:solidFill>
                  <a:srgbClr val="202122"/>
                </a:solidFill>
                <a:latin typeface="Times New Roman" pitchFamily="18" charset="0"/>
                <a:cs typeface="Times New Roman" pitchFamily="18" charset="0"/>
              </a:rPr>
            </a:br>
            <a:r>
              <a:rPr lang="uk-UA" sz="2000" b="1" dirty="0" smtClean="0">
                <a:solidFill>
                  <a:srgbClr val="202122"/>
                </a:solidFill>
                <a:latin typeface="Times New Roman" pitchFamily="18" charset="0"/>
                <a:cs typeface="Times New Roman" pitchFamily="18" charset="0"/>
              </a:rPr>
              <a:t>лікуються в психоневрологічних і</a:t>
            </a:r>
            <a:br>
              <a:rPr lang="uk-UA" sz="2000" b="1" dirty="0" smtClean="0">
                <a:solidFill>
                  <a:srgbClr val="202122"/>
                </a:solidFill>
                <a:latin typeface="Times New Roman" pitchFamily="18" charset="0"/>
                <a:cs typeface="Times New Roman" pitchFamily="18" charset="0"/>
              </a:rPr>
            </a:br>
            <a:r>
              <a:rPr lang="uk-UA" sz="2000" b="1" dirty="0" smtClean="0">
                <a:solidFill>
                  <a:srgbClr val="202122"/>
                </a:solidFill>
                <a:latin typeface="Times New Roman" pitchFamily="18" charset="0"/>
                <a:cs typeface="Times New Roman" pitchFamily="18" charset="0"/>
              </a:rPr>
              <a:t>наркологічних установах;</a:t>
            </a:r>
          </a:p>
          <a:p>
            <a:pPr lvl="0" algn="just" fontAlgn="auto">
              <a:spcBef>
                <a:spcPts val="0"/>
              </a:spcBef>
              <a:spcAft>
                <a:spcPts val="0"/>
              </a:spcAft>
              <a:buFont typeface="Wingdings" pitchFamily="2" charset="2"/>
              <a:buChar char="Ø"/>
            </a:pPr>
            <a:r>
              <a:rPr lang="uk-UA" sz="2000" b="1" dirty="0" smtClean="0">
                <a:solidFill>
                  <a:srgbClr val="202122"/>
                </a:solidFill>
                <a:latin typeface="Times New Roman" pitchFamily="18" charset="0"/>
                <a:cs typeface="Times New Roman" pitchFamily="18" charset="0"/>
              </a:rPr>
              <a:t> раніше були опікунами або</a:t>
            </a:r>
            <a:br>
              <a:rPr lang="uk-UA" sz="2000" b="1" dirty="0" smtClean="0">
                <a:solidFill>
                  <a:srgbClr val="202122"/>
                </a:solidFill>
                <a:latin typeface="Times New Roman" pitchFamily="18" charset="0"/>
                <a:cs typeface="Times New Roman" pitchFamily="18" charset="0"/>
              </a:rPr>
            </a:br>
            <a:r>
              <a:rPr lang="uk-UA" sz="2000" b="1" dirty="0" smtClean="0">
                <a:solidFill>
                  <a:srgbClr val="202122"/>
                </a:solidFill>
                <a:latin typeface="Times New Roman" pitchFamily="18" charset="0"/>
                <a:cs typeface="Times New Roman" pitchFamily="18" charset="0"/>
              </a:rPr>
              <a:t>піклувальниками й з їхньої вини</a:t>
            </a:r>
            <a:br>
              <a:rPr lang="uk-UA" sz="2000" b="1" dirty="0" smtClean="0">
                <a:solidFill>
                  <a:srgbClr val="202122"/>
                </a:solidFill>
                <a:latin typeface="Times New Roman" pitchFamily="18" charset="0"/>
                <a:cs typeface="Times New Roman" pitchFamily="18" charset="0"/>
              </a:rPr>
            </a:br>
            <a:r>
              <a:rPr lang="uk-UA" sz="2000" b="1" dirty="0" smtClean="0">
                <a:solidFill>
                  <a:srgbClr val="202122"/>
                </a:solidFill>
                <a:latin typeface="Times New Roman" pitchFamily="18" charset="0"/>
                <a:cs typeface="Times New Roman" pitchFamily="18" charset="0"/>
              </a:rPr>
              <a:t>опіка (піклування) були припинені;</a:t>
            </a:r>
          </a:p>
          <a:p>
            <a:pPr lvl="0" algn="just" fontAlgn="auto">
              <a:spcBef>
                <a:spcPts val="0"/>
              </a:spcBef>
              <a:spcAft>
                <a:spcPts val="0"/>
              </a:spcAft>
              <a:buFont typeface="Wingdings" pitchFamily="2" charset="2"/>
              <a:buChar char="Ø"/>
            </a:pPr>
            <a:r>
              <a:rPr lang="uk-UA" sz="2000" b="1" dirty="0" smtClean="0">
                <a:solidFill>
                  <a:srgbClr val="202122"/>
                </a:solidFill>
                <a:latin typeface="Times New Roman" pitchFamily="18" charset="0"/>
                <a:cs typeface="Times New Roman" pitchFamily="18" charset="0"/>
              </a:rPr>
              <a:t> позбавлені батьківських прав;</a:t>
            </a:r>
          </a:p>
          <a:p>
            <a:pPr lvl="0" algn="just" fontAlgn="auto">
              <a:spcBef>
                <a:spcPts val="0"/>
              </a:spcBef>
              <a:spcAft>
                <a:spcPts val="0"/>
              </a:spcAft>
              <a:buFont typeface="Wingdings" pitchFamily="2" charset="2"/>
              <a:buChar char="Ø"/>
            </a:pPr>
            <a:r>
              <a:rPr lang="uk-UA" sz="2000" b="1" dirty="0" smtClean="0">
                <a:solidFill>
                  <a:srgbClr val="202122"/>
                </a:solidFill>
                <a:latin typeface="Times New Roman" pitchFamily="18" charset="0"/>
                <a:cs typeface="Times New Roman" pitchFamily="18" charset="0"/>
              </a:rPr>
              <a:t> інтереси яких суперечать</a:t>
            </a:r>
            <a:br>
              <a:rPr lang="uk-UA" sz="2000" b="1" dirty="0" smtClean="0">
                <a:solidFill>
                  <a:srgbClr val="202122"/>
                </a:solidFill>
                <a:latin typeface="Times New Roman" pitchFamily="18" charset="0"/>
                <a:cs typeface="Times New Roman" pitchFamily="18" charset="0"/>
              </a:rPr>
            </a:br>
            <a:r>
              <a:rPr lang="uk-UA" sz="2000" b="1" dirty="0" smtClean="0">
                <a:solidFill>
                  <a:srgbClr val="202122"/>
                </a:solidFill>
                <a:latin typeface="Times New Roman" pitchFamily="18" charset="0"/>
                <a:cs typeface="Times New Roman" pitchFamily="18" charset="0"/>
              </a:rPr>
              <a:t>інтересам осіб, які підлягають</a:t>
            </a:r>
            <a:br>
              <a:rPr lang="uk-UA" sz="2000" b="1" dirty="0" smtClean="0">
                <a:solidFill>
                  <a:srgbClr val="202122"/>
                </a:solidFill>
                <a:latin typeface="Times New Roman" pitchFamily="18" charset="0"/>
                <a:cs typeface="Times New Roman" pitchFamily="18" charset="0"/>
              </a:rPr>
            </a:br>
            <a:r>
              <a:rPr lang="uk-UA" sz="2000" b="1" dirty="0" smtClean="0">
                <a:solidFill>
                  <a:srgbClr val="202122"/>
                </a:solidFill>
                <a:latin typeface="Times New Roman" pitchFamily="18" charset="0"/>
                <a:cs typeface="Times New Roman" pitchFamily="18" charset="0"/>
              </a:rPr>
              <a:t>опіці або піклуванню;</a:t>
            </a:r>
          </a:p>
          <a:p>
            <a:pPr lvl="0" algn="just" fontAlgn="auto">
              <a:spcBef>
                <a:spcPts val="0"/>
              </a:spcBef>
              <a:spcAft>
                <a:spcPts val="0"/>
              </a:spcAft>
              <a:buFont typeface="Wingdings" pitchFamily="2" charset="2"/>
              <a:buChar char="Ø"/>
            </a:pPr>
            <a:r>
              <a:rPr lang="uk-UA" sz="2000" b="1" dirty="0" smtClean="0">
                <a:solidFill>
                  <a:srgbClr val="202122"/>
                </a:solidFill>
                <a:latin typeface="Times New Roman" pitchFamily="18" charset="0"/>
                <a:cs typeface="Times New Roman" pitchFamily="18" charset="0"/>
              </a:rPr>
              <a:t> засуджені за здійснення тяжкого злочину</a:t>
            </a:r>
            <a:endParaRPr lang="uk-UA" sz="3200" b="1" dirty="0">
              <a:solidFill>
                <a:prstClr val="black"/>
              </a:solidFill>
              <a:latin typeface="Times New Roman" pitchFamily="18" charset="0"/>
              <a:cs typeface="Times New Roman" pitchFamily="18" charset="0"/>
            </a:endParaRPr>
          </a:p>
        </p:txBody>
      </p:sp>
      <p:pic>
        <p:nvPicPr>
          <p:cNvPr id="6" name="Рисунок 5" descr="Coat_of_Arms_Chortkiv.PNG"/>
          <p:cNvPicPr>
            <a:picLocks noChangeAspect="1"/>
          </p:cNvPicPr>
          <p:nvPr/>
        </p:nvPicPr>
        <p:blipFill>
          <a:blip r:embed="rId5"/>
          <a:stretch>
            <a:fillRect/>
          </a:stretch>
        </p:blipFill>
        <p:spPr>
          <a:xfrm>
            <a:off x="0" y="0"/>
            <a:ext cx="869224" cy="1069145"/>
          </a:xfrm>
          <a:prstGeom prst="rect">
            <a:avLst/>
          </a:prstGeom>
        </p:spPr>
      </p:pic>
      <p:sp>
        <p:nvSpPr>
          <p:cNvPr id="39937"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Arial" pitchFamily="34" charset="0"/>
                <a:cs typeface="Arial" pitchFamily="34" charset="0"/>
              </a:rPr>
              <a:t/>
            </a:r>
            <a:br>
              <a:rPr kumimoji="0" lang="uk-UA" sz="1800" b="0" i="0" u="none" strike="noStrike" cap="none" normalizeH="0" baseline="0" smtClean="0">
                <a:ln>
                  <a:noFill/>
                </a:ln>
                <a:solidFill>
                  <a:schemeClr val="tx1"/>
                </a:solidFill>
                <a:effectLst/>
                <a:latin typeface="Arial" pitchFamily="34" charset="0"/>
                <a:cs typeface="Arial" pitchFamily="34" charset="0"/>
              </a:rPr>
            </a:b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1195753" y="277192"/>
            <a:ext cx="4600135" cy="769441"/>
          </a:xfrm>
          <a:prstGeom prst="rect">
            <a:avLst/>
          </a:prstGeom>
          <a:noFill/>
          <a:ln w="38100">
            <a:noFill/>
          </a:ln>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fontAlgn="auto">
              <a:spcBef>
                <a:spcPts val="0"/>
              </a:spcBef>
              <a:spcAft>
                <a:spcPts val="0"/>
              </a:spcAft>
            </a:pPr>
            <a:r>
              <a:rPr lang="ru-RU" sz="2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latin typeface="TimesNewRomanPS-BoldMT"/>
                <a:cs typeface="+mn-cs"/>
              </a:rPr>
              <a:t>Опікуном</a:t>
            </a:r>
            <a:r>
              <a:rPr lang="ru-RU"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latin typeface="TimesNewRomanPS-BoldMT"/>
                <a:cs typeface="+mn-cs"/>
              </a:rPr>
              <a:t> /</a:t>
            </a:r>
            <a:r>
              <a:rPr lang="ru-RU" sz="2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latin typeface="TimesNewRomanPS-BoldMT"/>
                <a:cs typeface="+mn-cs"/>
              </a:rPr>
              <a:t>піклувальником</a:t>
            </a:r>
            <a:endParaRPr lang="ru-RU"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latin typeface="TimesNewRomanPS-BoldMT"/>
            </a:endParaRPr>
          </a:p>
          <a:p>
            <a:pPr lvl="0" algn="ctr" fontAlgn="auto">
              <a:spcBef>
                <a:spcPts val="0"/>
              </a:spcBef>
              <a:spcAft>
                <a:spcPts val="0"/>
              </a:spcAft>
            </a:pPr>
            <a:r>
              <a:rPr lang="ru-RU"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latin typeface="TimesNewRomanPS-BoldMT"/>
                <a:cs typeface="+mn-cs"/>
              </a:rPr>
              <a:t> </a:t>
            </a:r>
            <a:r>
              <a:rPr lang="ru-RU" sz="2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latin typeface="TimesNewRomanPS-BoldMT"/>
                <a:cs typeface="+mn-cs"/>
              </a:rPr>
              <a:t>може</a:t>
            </a:r>
            <a:r>
              <a:rPr lang="ru-RU"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latin typeface="TimesNewRomanPS-BoldMT"/>
              </a:rPr>
              <a:t> </a:t>
            </a:r>
            <a:r>
              <a:rPr lang="ru-RU"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latin typeface="TimesNewRomanPS-BoldMT"/>
                <a:cs typeface="+mn-cs"/>
              </a:rPr>
              <a:t>бути особа:</a:t>
            </a:r>
            <a:endParaRPr lang="ru-RU" sz="2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latin typeface="Calibri"/>
              <a:cs typeface="+mn-cs"/>
            </a:endParaRPr>
          </a:p>
        </p:txBody>
      </p:sp>
      <p:sp>
        <p:nvSpPr>
          <p:cNvPr id="10" name="Прямоугольник 9"/>
          <p:cNvSpPr/>
          <p:nvPr/>
        </p:nvSpPr>
        <p:spPr>
          <a:xfrm>
            <a:off x="674320" y="1126393"/>
            <a:ext cx="5473261" cy="4708981"/>
          </a:xfrm>
          <a:prstGeom prst="rect">
            <a:avLst/>
          </a:prstGeom>
        </p:spPr>
        <p:txBody>
          <a:bodyPr wrap="square">
            <a:spAutoFit/>
          </a:bodyPr>
          <a:lstStyle/>
          <a:p>
            <a:pPr lvl="0" algn="just" fontAlgn="auto">
              <a:spcBef>
                <a:spcPts val="0"/>
              </a:spcBef>
              <a:spcAft>
                <a:spcPts val="0"/>
              </a:spcAft>
            </a:pPr>
            <a:r>
              <a:rPr lang="uk-UA" sz="2000" b="1" dirty="0" smtClean="0">
                <a:solidFill>
                  <a:srgbClr val="202122"/>
                </a:solidFill>
                <a:latin typeface="TimesNewRomanPSMT"/>
                <a:cs typeface="+mn-cs"/>
              </a:rPr>
              <a:t>       За згодою дитини повнолітня</a:t>
            </a:r>
            <a:br>
              <a:rPr lang="uk-UA" sz="2000" b="1" dirty="0" smtClean="0">
                <a:solidFill>
                  <a:srgbClr val="202122"/>
                </a:solidFill>
                <a:latin typeface="TimesNewRomanPSMT"/>
                <a:cs typeface="+mn-cs"/>
              </a:rPr>
            </a:br>
            <a:r>
              <a:rPr lang="uk-UA" sz="2000" b="1" dirty="0" smtClean="0">
                <a:solidFill>
                  <a:srgbClr val="202122"/>
                </a:solidFill>
                <a:latin typeface="TimesNewRomanPSMT"/>
                <a:cs typeface="+mn-cs"/>
              </a:rPr>
              <a:t>дієздатна особа.</a:t>
            </a:r>
          </a:p>
          <a:p>
            <a:pPr lvl="0" algn="just" fontAlgn="auto">
              <a:spcBef>
                <a:spcPts val="0"/>
              </a:spcBef>
              <a:spcAft>
                <a:spcPts val="0"/>
              </a:spcAft>
            </a:pPr>
            <a:endParaRPr lang="uk-UA" sz="2000" b="1" dirty="0" smtClean="0">
              <a:solidFill>
                <a:srgbClr val="202122"/>
              </a:solidFill>
              <a:latin typeface="TimesNewRomanPSMT"/>
              <a:cs typeface="+mn-cs"/>
            </a:endParaRPr>
          </a:p>
          <a:p>
            <a:pPr lvl="0" algn="just" fontAlgn="auto">
              <a:spcBef>
                <a:spcPts val="0"/>
              </a:spcBef>
              <a:spcAft>
                <a:spcPts val="0"/>
              </a:spcAft>
            </a:pPr>
            <a:r>
              <a:rPr lang="uk-UA" sz="2000" b="1" dirty="0" smtClean="0">
                <a:solidFill>
                  <a:srgbClr val="202122"/>
                </a:solidFill>
                <a:latin typeface="TimesNewRomanPSMT"/>
                <a:cs typeface="+mn-cs"/>
              </a:rPr>
              <a:t>      Переважне право серед кількох</a:t>
            </a:r>
            <a:br>
              <a:rPr lang="uk-UA" sz="2000" b="1" dirty="0" smtClean="0">
                <a:solidFill>
                  <a:srgbClr val="202122"/>
                </a:solidFill>
                <a:latin typeface="TimesNewRomanPSMT"/>
                <a:cs typeface="+mn-cs"/>
              </a:rPr>
            </a:br>
            <a:r>
              <a:rPr lang="uk-UA" sz="2000" b="1" dirty="0" smtClean="0">
                <a:solidFill>
                  <a:srgbClr val="202122"/>
                </a:solidFill>
                <a:latin typeface="TimesNewRomanPSMT"/>
                <a:cs typeface="+mn-cs"/>
              </a:rPr>
              <a:t>людей, які бажають стати опікунами</a:t>
            </a:r>
            <a:br>
              <a:rPr lang="uk-UA" sz="2000" b="1" dirty="0" smtClean="0">
                <a:solidFill>
                  <a:srgbClr val="202122"/>
                </a:solidFill>
                <a:latin typeface="TimesNewRomanPSMT"/>
                <a:cs typeface="+mn-cs"/>
              </a:rPr>
            </a:br>
            <a:r>
              <a:rPr lang="uk-UA" sz="2000" b="1" dirty="0" smtClean="0">
                <a:solidFill>
                  <a:srgbClr val="202122"/>
                </a:solidFill>
                <a:latin typeface="TimesNewRomanPSMT"/>
                <a:cs typeface="+mn-cs"/>
              </a:rPr>
              <a:t>або піклувальниками над дитиною,</a:t>
            </a:r>
            <a:br>
              <a:rPr lang="uk-UA" sz="2000" b="1" dirty="0" smtClean="0">
                <a:solidFill>
                  <a:srgbClr val="202122"/>
                </a:solidFill>
                <a:latin typeface="TimesNewRomanPSMT"/>
                <a:cs typeface="+mn-cs"/>
              </a:rPr>
            </a:br>
            <a:r>
              <a:rPr lang="uk-UA" sz="2000" b="1" dirty="0" smtClean="0">
                <a:solidFill>
                  <a:srgbClr val="202122"/>
                </a:solidFill>
                <a:latin typeface="TimesNewRomanPSMT"/>
                <a:cs typeface="+mn-cs"/>
              </a:rPr>
              <a:t>надається:</a:t>
            </a:r>
          </a:p>
          <a:p>
            <a:pPr lvl="0" algn="just" fontAlgn="auto">
              <a:spcBef>
                <a:spcPts val="0"/>
              </a:spcBef>
              <a:spcAft>
                <a:spcPts val="0"/>
              </a:spcAft>
            </a:pPr>
            <a:endParaRPr lang="uk-UA" sz="2000" b="1" dirty="0" smtClean="0">
              <a:solidFill>
                <a:srgbClr val="202122"/>
              </a:solidFill>
              <a:latin typeface="TimesNewRomanPSMT"/>
              <a:cs typeface="+mn-cs"/>
            </a:endParaRPr>
          </a:p>
          <a:p>
            <a:pPr lvl="0" algn="just" fontAlgn="auto">
              <a:spcBef>
                <a:spcPts val="0"/>
              </a:spcBef>
              <a:spcAft>
                <a:spcPts val="0"/>
              </a:spcAft>
              <a:buFont typeface="Wingdings" pitchFamily="2" charset="2"/>
              <a:buChar char="Ø"/>
            </a:pPr>
            <a:r>
              <a:rPr lang="uk-UA" sz="2000" b="1" dirty="0" smtClean="0">
                <a:solidFill>
                  <a:srgbClr val="202122"/>
                </a:solidFill>
                <a:latin typeface="TimesNewRomanPSMT"/>
                <a:cs typeface="+mn-cs"/>
              </a:rPr>
              <a:t> родичам дитини незалежно від</a:t>
            </a:r>
            <a:br>
              <a:rPr lang="uk-UA" sz="2000" b="1" dirty="0" smtClean="0">
                <a:solidFill>
                  <a:srgbClr val="202122"/>
                </a:solidFill>
                <a:latin typeface="TimesNewRomanPSMT"/>
                <a:cs typeface="+mn-cs"/>
              </a:rPr>
            </a:br>
            <a:r>
              <a:rPr lang="uk-UA" sz="2000" b="1" dirty="0" smtClean="0">
                <a:solidFill>
                  <a:srgbClr val="202122"/>
                </a:solidFill>
                <a:latin typeface="TimesNewRomanPSMT"/>
                <a:cs typeface="+mn-cs"/>
              </a:rPr>
              <a:t>місця їхнього проживання;</a:t>
            </a:r>
          </a:p>
          <a:p>
            <a:pPr lvl="0" algn="just" fontAlgn="auto">
              <a:spcBef>
                <a:spcPts val="0"/>
              </a:spcBef>
              <a:spcAft>
                <a:spcPts val="0"/>
              </a:spcAft>
            </a:pPr>
            <a:endParaRPr lang="uk-UA" sz="2000" b="1" dirty="0" smtClean="0">
              <a:solidFill>
                <a:srgbClr val="202122"/>
              </a:solidFill>
              <a:latin typeface="TimesNewRomanPSMT"/>
              <a:cs typeface="+mn-cs"/>
            </a:endParaRPr>
          </a:p>
          <a:p>
            <a:pPr lvl="0" algn="just" fontAlgn="auto">
              <a:spcBef>
                <a:spcPts val="0"/>
              </a:spcBef>
              <a:spcAft>
                <a:spcPts val="0"/>
              </a:spcAft>
              <a:buFont typeface="Wingdings" pitchFamily="2" charset="2"/>
              <a:buChar char="Ø"/>
            </a:pPr>
            <a:r>
              <a:rPr lang="uk-UA" sz="2000" b="1" dirty="0" smtClean="0">
                <a:solidFill>
                  <a:srgbClr val="202122"/>
                </a:solidFill>
                <a:latin typeface="TimesNewRomanPSMT"/>
                <a:cs typeface="+mn-cs"/>
              </a:rPr>
              <a:t> особам, у сім’ї яких проживає</a:t>
            </a:r>
            <a:br>
              <a:rPr lang="uk-UA" sz="2000" b="1" dirty="0" smtClean="0">
                <a:solidFill>
                  <a:srgbClr val="202122"/>
                </a:solidFill>
                <a:latin typeface="TimesNewRomanPSMT"/>
                <a:cs typeface="+mn-cs"/>
              </a:rPr>
            </a:br>
            <a:r>
              <a:rPr lang="uk-UA" sz="2000" b="1" dirty="0" smtClean="0">
                <a:solidFill>
                  <a:srgbClr val="202122"/>
                </a:solidFill>
                <a:latin typeface="TimesNewRomanPSMT"/>
                <a:cs typeface="+mn-cs"/>
              </a:rPr>
              <a:t>дитина під час виникнення підстав</a:t>
            </a:r>
            <a:br>
              <a:rPr lang="uk-UA" sz="2000" b="1" dirty="0" smtClean="0">
                <a:solidFill>
                  <a:srgbClr val="202122"/>
                </a:solidFill>
                <a:latin typeface="TimesNewRomanPSMT"/>
                <a:cs typeface="+mn-cs"/>
              </a:rPr>
            </a:br>
            <a:r>
              <a:rPr lang="uk-UA" sz="2000" b="1" dirty="0" smtClean="0">
                <a:solidFill>
                  <a:srgbClr val="202122"/>
                </a:solidFill>
                <a:latin typeface="TimesNewRomanPSMT"/>
                <a:cs typeface="+mn-cs"/>
              </a:rPr>
              <a:t>щодо встановлення опіки або</a:t>
            </a:r>
            <a:br>
              <a:rPr lang="uk-UA" sz="2000" b="1" dirty="0" smtClean="0">
                <a:solidFill>
                  <a:srgbClr val="202122"/>
                </a:solidFill>
                <a:latin typeface="TimesNewRomanPSMT"/>
                <a:cs typeface="+mn-cs"/>
              </a:rPr>
            </a:br>
            <a:r>
              <a:rPr lang="uk-UA" sz="2000" b="1" dirty="0" smtClean="0">
                <a:solidFill>
                  <a:srgbClr val="202122"/>
                </a:solidFill>
                <a:latin typeface="TimesNewRomanPSMT"/>
                <a:cs typeface="+mn-cs"/>
              </a:rPr>
              <a:t>піклування</a:t>
            </a:r>
            <a:endParaRPr lang="uk-UA" sz="3200" b="1" dirty="0">
              <a:solidFill>
                <a:prstClr val="black"/>
              </a:solidFill>
              <a:latin typeface="Calibri"/>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03008y5b-f7c8-1200x630.jpg"/>
          <p:cNvPicPr>
            <a:picLocks noChangeAspect="1"/>
          </p:cNvPicPr>
          <p:nvPr/>
        </p:nvPicPr>
        <p:blipFill>
          <a:blip r:embed="rId2">
            <a:lum bright="10000"/>
          </a:blip>
          <a:srcRect l="4899" r="568" b="3590"/>
          <a:stretch>
            <a:fillRect/>
          </a:stretch>
        </p:blipFill>
        <p:spPr>
          <a:xfrm flipH="1">
            <a:off x="-3" y="0"/>
            <a:ext cx="12192001" cy="6858000"/>
          </a:xfrm>
          <a:prstGeom prst="rect">
            <a:avLst/>
          </a:prstGeom>
        </p:spPr>
      </p:pic>
      <p:sp>
        <p:nvSpPr>
          <p:cNvPr id="23554" name="Заголовок 1"/>
          <p:cNvSpPr>
            <a:spLocks noGrp="1"/>
          </p:cNvSpPr>
          <p:nvPr>
            <p:ph type="title"/>
          </p:nvPr>
        </p:nvSpPr>
        <p:spPr>
          <a:xfrm>
            <a:off x="703894" y="253218"/>
            <a:ext cx="3868105" cy="1167619"/>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alt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Опікун/піклувальник</a:t>
            </a:r>
            <a:r>
              <a:rPr lang="ru-RU" alt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endParaRPr lang="uk-UA" altLang="uk-UA"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440211">
            <a:off x="8296275" y="976532"/>
            <a:ext cx="2066925" cy="2209800"/>
          </a:xfrm>
          <a:prstGeom prst="rect">
            <a:avLst/>
          </a:prstGeom>
          <a:ln>
            <a:noFill/>
          </a:ln>
          <a:effectLst>
            <a:softEdge rad="112500"/>
          </a:effectLst>
        </p:spPr>
      </p:pic>
      <p:pic>
        <p:nvPicPr>
          <p:cNvPr id="1026" name="Picture 2" descr="13229"/>
          <p:cNvPicPr>
            <a:picLocks noChangeAspect="1" noChangeArrowheads="1"/>
          </p:cNvPicPr>
          <p:nvPr/>
        </p:nvPicPr>
        <p:blipFill>
          <a:blip r:embed="rId4"/>
          <a:srcRect/>
          <a:stretch>
            <a:fillRect/>
          </a:stretch>
        </p:blipFill>
        <p:spPr bwMode="auto">
          <a:xfrm rot="-735480">
            <a:off x="496956" y="1725607"/>
            <a:ext cx="3918816" cy="2943262"/>
          </a:xfrm>
          <a:prstGeom prst="roundRect">
            <a:avLst>
              <a:gd name="adj" fmla="val 4167"/>
            </a:avLst>
          </a:prstGeom>
          <a:solidFill>
            <a:srgbClr val="FFFFFF"/>
          </a:solidFill>
          <a:ln w="76200" cap="sq">
            <a:solidFill>
              <a:srgbClr val="FFFF00"/>
            </a:solidFill>
            <a:miter lim="800000"/>
          </a:ln>
          <a:effectLst>
            <a:glow rad="139700">
              <a:schemeClr val="accent5">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Прямоугольник 5"/>
          <p:cNvSpPr/>
          <p:nvPr/>
        </p:nvSpPr>
        <p:spPr>
          <a:xfrm>
            <a:off x="4482905" y="627912"/>
            <a:ext cx="6714978" cy="6186309"/>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uk-UA" altLang="uk-UA" sz="2200" b="1" dirty="0" smtClean="0">
                <a:ln w="12700">
                  <a:noFill/>
                  <a:prstDash val="solid"/>
                </a:ln>
                <a:latin typeface="Times New Roman" pitchFamily="18" charset="0"/>
                <a:cs typeface="Times New Roman" pitchFamily="18" charset="0"/>
              </a:rPr>
              <a:t>є законним представником інтересів дитини і відповідальним за її життя, здоров'я, фізичний і психічний розвиток.</a:t>
            </a:r>
          </a:p>
          <a:p>
            <a:pPr algn="just"/>
            <a:r>
              <a:rPr lang="ru-RU" altLang="uk-UA" sz="2200" b="1" dirty="0" smtClean="0">
                <a:ln w="12700">
                  <a:noFill/>
                  <a:prstDash val="solid"/>
                </a:ln>
                <a:latin typeface="Times New Roman" pitchFamily="18" charset="0"/>
                <a:cs typeface="Times New Roman" pitchFamily="18" charset="0"/>
              </a:rPr>
              <a:t> </a:t>
            </a:r>
            <a:br>
              <a:rPr lang="ru-RU" altLang="uk-UA" sz="2200" b="1" dirty="0" smtClean="0">
                <a:ln w="12700">
                  <a:noFill/>
                  <a:prstDash val="solid"/>
                </a:ln>
                <a:latin typeface="Times New Roman" pitchFamily="18" charset="0"/>
                <a:cs typeface="Times New Roman" pitchFamily="18" charset="0"/>
              </a:rPr>
            </a:br>
            <a:r>
              <a:rPr lang="uk-UA" altLang="uk-UA" sz="2200" b="1" dirty="0" smtClean="0">
                <a:ln w="12700">
                  <a:noFill/>
                  <a:prstDash val="solid"/>
                </a:ln>
                <a:latin typeface="Times New Roman" pitchFamily="18" charset="0"/>
                <a:cs typeface="Times New Roman" pitchFamily="18" charset="0"/>
              </a:rPr>
              <a:t/>
            </a:r>
            <a:br>
              <a:rPr lang="uk-UA" altLang="uk-UA" sz="2200" b="1" dirty="0" smtClean="0">
                <a:ln w="12700">
                  <a:noFill/>
                  <a:prstDash val="solid"/>
                </a:ln>
                <a:latin typeface="Times New Roman" pitchFamily="18" charset="0"/>
                <a:cs typeface="Times New Roman" pitchFamily="18" charset="0"/>
              </a:rPr>
            </a:br>
            <a:r>
              <a:rPr lang="uk-UA" altLang="uk-UA" sz="2200" b="1" dirty="0" smtClean="0">
                <a:ln w="12700">
                  <a:noFill/>
                  <a:prstDash val="solid"/>
                </a:ln>
                <a:latin typeface="Times New Roman" pitchFamily="18" charset="0"/>
                <a:cs typeface="Times New Roman" pitchFamily="18" charset="0"/>
              </a:rPr>
              <a:t>	</a:t>
            </a:r>
          </a:p>
          <a:p>
            <a:pPr algn="just"/>
            <a:r>
              <a:rPr lang="uk-UA" altLang="uk-UA" sz="2200" b="1" dirty="0" smtClean="0">
                <a:ln w="12700">
                  <a:noFill/>
                  <a:prstDash val="solid"/>
                </a:ln>
                <a:latin typeface="Times New Roman" pitchFamily="18" charset="0"/>
                <a:cs typeface="Times New Roman" pitchFamily="18" charset="0"/>
              </a:rPr>
              <a:t>	У разі призначення опікуна/піклувальника враховується бажання дитини-сироти та дитини, позбавленої батьківського піклування. </a:t>
            </a:r>
          </a:p>
          <a:p>
            <a:pPr algn="just"/>
            <a:r>
              <a:rPr lang="uk-UA" altLang="uk-UA" sz="2200" b="1" dirty="0" smtClean="0">
                <a:ln w="12700">
                  <a:noFill/>
                  <a:prstDash val="solid"/>
                </a:ln>
                <a:latin typeface="Times New Roman" pitchFamily="18" charset="0"/>
                <a:cs typeface="Times New Roman" pitchFamily="18" charset="0"/>
              </a:rPr>
              <a:t>	Бесіда з дитиною проводиться працівником служби у справах дітей з урахуванням її віку, обставин, за яких вона втратила батьківське піклування, не принижуючи гідність дитини та осіб, які виявили бажання взяти її під опіку, піклування. За результатами бесіди складається довідка.</a:t>
            </a:r>
          </a:p>
          <a:p>
            <a:pPr algn="just"/>
            <a:r>
              <a:rPr lang="uk-UA" altLang="uk-UA" sz="2200" b="1" dirty="0" smtClean="0">
                <a:ln w="12700">
                  <a:noFill/>
                  <a:prstDash val="solid"/>
                </a:ln>
                <a:latin typeface="Times New Roman" pitchFamily="18" charset="0"/>
                <a:cs typeface="Times New Roman" pitchFamily="18" charset="0"/>
              </a:rPr>
              <a:t/>
            </a:r>
            <a:br>
              <a:rPr lang="uk-UA" altLang="uk-UA" sz="2200" b="1" dirty="0" smtClean="0">
                <a:ln w="12700">
                  <a:noFill/>
                  <a:prstDash val="solid"/>
                </a:ln>
                <a:latin typeface="Times New Roman" pitchFamily="18" charset="0"/>
                <a:cs typeface="Times New Roman" pitchFamily="18" charset="0"/>
              </a:rPr>
            </a:br>
            <a:endParaRPr lang="uk-UA" sz="2200" b="1" cap="all" dirty="0">
              <a:ln w="12700">
                <a:noFill/>
                <a:prstDash val="solid"/>
              </a:ln>
              <a:latin typeface="Times New Roman" pitchFamily="18" charset="0"/>
              <a:cs typeface="Times New Roman" pitchFamily="18" charset="0"/>
            </a:endParaRPr>
          </a:p>
        </p:txBody>
      </p:sp>
      <p:pic>
        <p:nvPicPr>
          <p:cNvPr id="7" name="Рисунок 6" descr="Coat_of_Arms_Chortkiv.PNG"/>
          <p:cNvPicPr>
            <a:picLocks noChangeAspect="1"/>
          </p:cNvPicPr>
          <p:nvPr/>
        </p:nvPicPr>
        <p:blipFill>
          <a:blip r:embed="rId5"/>
          <a:stretch>
            <a:fillRect/>
          </a:stretch>
        </p:blipFill>
        <p:spPr>
          <a:xfrm>
            <a:off x="0" y="0"/>
            <a:ext cx="869224" cy="1069145"/>
          </a:xfrm>
          <a:prstGeom prst="rect">
            <a:avLst/>
          </a:prstGeom>
        </p:spPr>
      </p:pic>
      <p:sp>
        <p:nvSpPr>
          <p:cNvPr id="8" name="Солнце 7"/>
          <p:cNvSpPr/>
          <p:nvPr/>
        </p:nvSpPr>
        <p:spPr>
          <a:xfrm>
            <a:off x="295421" y="5233182"/>
            <a:ext cx="829993" cy="829994"/>
          </a:xfrm>
          <a:prstGeom prst="sun">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олнце 8"/>
          <p:cNvSpPr/>
          <p:nvPr/>
        </p:nvSpPr>
        <p:spPr>
          <a:xfrm>
            <a:off x="2965940" y="5315244"/>
            <a:ext cx="663526" cy="649458"/>
          </a:xfrm>
          <a:prstGeom prst="sun">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олнце 9"/>
          <p:cNvSpPr/>
          <p:nvPr/>
        </p:nvSpPr>
        <p:spPr>
          <a:xfrm rot="20938656">
            <a:off x="3751384" y="3751385"/>
            <a:ext cx="829993" cy="829994"/>
          </a:xfrm>
          <a:prstGeom prst="sun">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620885531_13-phonoteka_org-p-fon-dlya-doklada-po-okruzhayushchemu-miru-13.jpg"/>
          <p:cNvPicPr>
            <a:picLocks noChangeAspect="1"/>
          </p:cNvPicPr>
          <p:nvPr/>
        </p:nvPicPr>
        <p:blipFill>
          <a:blip r:embed="rId2">
            <a:lum bright="10000"/>
          </a:blip>
          <a:srcRect t="2462"/>
          <a:stretch>
            <a:fillRect/>
          </a:stretch>
        </p:blipFill>
        <p:spPr>
          <a:xfrm>
            <a:off x="0" y="0"/>
            <a:ext cx="12192000" cy="6858000"/>
          </a:xfrm>
          <a:prstGeom prst="rect">
            <a:avLst/>
          </a:prstGeom>
        </p:spPr>
      </p:pic>
      <p:sp>
        <p:nvSpPr>
          <p:cNvPr id="3" name="Объект 2"/>
          <p:cNvSpPr>
            <a:spLocks noGrp="1"/>
          </p:cNvSpPr>
          <p:nvPr>
            <p:ph idx="1"/>
          </p:nvPr>
        </p:nvSpPr>
        <p:spPr>
          <a:xfrm>
            <a:off x="422031" y="182880"/>
            <a:ext cx="11591778" cy="1113252"/>
          </a:xfrm>
        </p:spPr>
        <p:txBody>
          <a:bodyPr rtlCol="0">
            <a:normAutofit fontScale="62500" lnSpcReduction="20000"/>
          </a:bodyPr>
          <a:lstStyle/>
          <a:p>
            <a:pPr marL="0" indent="0" algn="ctr" fontAlgn="auto">
              <a:lnSpc>
                <a:spcPct val="120000"/>
              </a:lnSpc>
              <a:spcBef>
                <a:spcPts val="1200"/>
              </a:spcBef>
              <a:spcAft>
                <a:spcPts val="0"/>
              </a:spcAft>
              <a:buFont typeface="Wingdings 3" charset="2"/>
              <a:buNone/>
              <a:defRPr/>
            </a:pPr>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	За </a:t>
            </a:r>
            <a:r>
              <a:rPr lang="uk-UA" b="1" dirty="0">
                <a:solidFill>
                  <a:schemeClr val="tx1">
                    <a:lumMod val="75000"/>
                    <a:lumOff val="25000"/>
                  </a:schemeClr>
                </a:solidFill>
                <a:latin typeface="Times New Roman" panose="02020603050405020304" pitchFamily="18" charset="0"/>
                <a:cs typeface="Times New Roman" panose="02020603050405020304" pitchFamily="18" charset="0"/>
              </a:rPr>
              <a:t>результатами перевірки документів, проходження курсу підготовки з питань </a:t>
            </a:r>
            <a:r>
              <a:rPr lang="uk-UA" b="1" dirty="0">
                <a:solidFill>
                  <a:schemeClr val="tx1"/>
                </a:solidFill>
                <a:latin typeface="Times New Roman" panose="02020603050405020304" pitchFamily="18" charset="0"/>
                <a:cs typeface="Times New Roman" panose="02020603050405020304" pitchFamily="18" charset="0"/>
              </a:rPr>
              <a:t>виховання</a:t>
            </a:r>
            <a:r>
              <a:rPr lang="uk-UA" b="1" dirty="0">
                <a:solidFill>
                  <a:schemeClr val="tx1">
                    <a:lumMod val="75000"/>
                    <a:lumOff val="25000"/>
                  </a:schemeClr>
                </a:solidFill>
                <a:latin typeface="Times New Roman" panose="02020603050405020304" pitchFamily="18" charset="0"/>
                <a:cs typeface="Times New Roman" panose="02020603050405020304" pitchFamily="18" charset="0"/>
              </a:rPr>
              <a:t> дітей-сиріт та дітей, позбавлених батьківського піклування, </a:t>
            </a:r>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та </a:t>
            </a:r>
            <a:r>
              <a:rPr lang="uk-UA" b="1" dirty="0">
                <a:solidFill>
                  <a:schemeClr val="tx1">
                    <a:lumMod val="75000"/>
                    <a:lumOff val="25000"/>
                  </a:schemeClr>
                </a:solidFill>
                <a:latin typeface="Times New Roman" panose="02020603050405020304" pitchFamily="18" charset="0"/>
                <a:cs typeface="Times New Roman" panose="02020603050405020304" pitchFamily="18" charset="0"/>
              </a:rPr>
              <a:t>обстеження умов проживання заявника або заявників </a:t>
            </a:r>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служба </a:t>
            </a:r>
            <a:r>
              <a:rPr lang="uk-UA" b="1" dirty="0">
                <a:solidFill>
                  <a:schemeClr val="tx1">
                    <a:lumMod val="75000"/>
                    <a:lumOff val="25000"/>
                  </a:schemeClr>
                </a:solidFill>
                <a:latin typeface="Times New Roman" panose="02020603050405020304" pitchFamily="18" charset="0"/>
                <a:cs typeface="Times New Roman" panose="02020603050405020304" pitchFamily="18" charset="0"/>
              </a:rPr>
              <a:t>у справах дітей протягом п’яти робочих днів</a:t>
            </a:r>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uk-UA"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8675" name="Рисунок 3" descr="Питання діяльності органів опіки... | від 24.09.2008 № 866 - Google Chrome"/>
          <p:cNvPicPr>
            <a:picLocks noChangeAspect="1"/>
          </p:cNvPicPr>
          <p:nvPr/>
        </p:nvPicPr>
        <p:blipFill>
          <a:blip r:embed="rId3">
            <a:extLst>
              <a:ext uri="{28A0092B-C50C-407E-A947-70E740481C1C}">
                <a14:useLocalDpi xmlns="" xmlns:a14="http://schemas.microsoft.com/office/drawing/2010/main" val="0"/>
              </a:ext>
            </a:extLst>
          </a:blip>
          <a:srcRect l="31918" t="26418" r="22122" b="23380"/>
          <a:stretch>
            <a:fillRect/>
          </a:stretch>
        </p:blipFill>
        <p:spPr bwMode="auto">
          <a:xfrm>
            <a:off x="4957152" y="2835177"/>
            <a:ext cx="6911975" cy="38258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Стрелка вправо с вырезом 3"/>
          <p:cNvSpPr/>
          <p:nvPr/>
        </p:nvSpPr>
        <p:spPr>
          <a:xfrm>
            <a:off x="548641" y="1322362"/>
            <a:ext cx="506437" cy="239151"/>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5" name="Стрелка вправо с вырезом 4"/>
          <p:cNvSpPr/>
          <p:nvPr/>
        </p:nvSpPr>
        <p:spPr>
          <a:xfrm>
            <a:off x="548639" y="2574388"/>
            <a:ext cx="506437" cy="239151"/>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6" name="Прямоугольник 5"/>
          <p:cNvSpPr/>
          <p:nvPr/>
        </p:nvSpPr>
        <p:spPr>
          <a:xfrm>
            <a:off x="703384" y="1231653"/>
            <a:ext cx="10761784" cy="1938992"/>
          </a:xfrm>
          <a:prstGeom prst="rect">
            <a:avLst/>
          </a:prstGeom>
        </p:spPr>
        <p:txBody>
          <a:bodyPr wrap="square">
            <a:spAutoFit/>
          </a:bodyPr>
          <a:lstStyle/>
          <a:p>
            <a:pPr algn="just" fontAlgn="auto">
              <a:spcAft>
                <a:spcPts val="0"/>
              </a:spcAft>
              <a:defRPr/>
            </a:pPr>
            <a:r>
              <a:rPr lang="uk-UA"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реєструє осіб у журналі обліку потенційних опікунів, піклувальників, прийомних батьків,батьків-вихователів, що ведеться за формою згідно з </a:t>
            </a:r>
            <a:r>
              <a:rPr lang="uk-UA" sz="2000" b="1" u="sng"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додатком 6</a:t>
            </a:r>
            <a:r>
              <a:rPr lang="uk-UA" sz="20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постанови КМУ від 24.09.2008 р. № 866 «</a:t>
            </a:r>
            <a:r>
              <a:rPr lang="ru-RU" sz="2000" dirty="0" err="1" smtClean="0">
                <a:latin typeface="Times New Roman" panose="02020603050405020304" pitchFamily="18" charset="0"/>
                <a:cs typeface="Times New Roman" panose="02020603050405020304" pitchFamily="18" charset="0"/>
              </a:rPr>
              <a:t>Питання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діяльності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органів</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опіки</a:t>
            </a:r>
            <a:r>
              <a:rPr lang="ru-RU" sz="2000" dirty="0" smtClean="0">
                <a:latin typeface="Times New Roman" panose="02020603050405020304" pitchFamily="18" charset="0"/>
                <a:cs typeface="Times New Roman" panose="02020603050405020304" pitchFamily="18" charset="0"/>
              </a:rPr>
              <a:t> та </a:t>
            </a:r>
            <a:r>
              <a:rPr lang="ru-RU" sz="2000" dirty="0" err="1" smtClean="0">
                <a:latin typeface="Times New Roman" panose="02020603050405020304" pitchFamily="18" charset="0"/>
                <a:cs typeface="Times New Roman" panose="02020603050405020304" pitchFamily="18" charset="0"/>
              </a:rPr>
              <a:t>піклування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пов'язаної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захистом</a:t>
            </a:r>
            <a:r>
              <a:rPr lang="ru-RU" sz="2000" dirty="0" smtClean="0">
                <a:latin typeface="Times New Roman" panose="02020603050405020304" pitchFamily="18" charset="0"/>
                <a:cs typeface="Times New Roman" panose="02020603050405020304" pitchFamily="18" charset="0"/>
              </a:rPr>
              <a:t> прав </a:t>
            </a:r>
            <a:r>
              <a:rPr lang="ru-RU" sz="2000" dirty="0" err="1" smtClean="0">
                <a:latin typeface="Times New Roman" panose="02020603050405020304" pitchFamily="18" charset="0"/>
                <a:cs typeface="Times New Roman" panose="02020603050405020304" pitchFamily="18" charset="0"/>
              </a:rPr>
              <a:t>дитини</a:t>
            </a:r>
            <a:r>
              <a:rPr lang="ru-RU"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a:t>
            </a:r>
          </a:p>
          <a:p>
            <a:pPr algn="just" fontAlgn="auto">
              <a:spcAft>
                <a:spcPts val="0"/>
              </a:spcAft>
              <a:buNone/>
              <a:defRPr/>
            </a:pPr>
            <a:r>
              <a:rPr lang="uk-UA" sz="20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готує висновок про доцільність (недоцільність) встановлення опіки, піклування та відповідність її/його інтересам дитини.</a:t>
            </a:r>
            <a:endParaRPr lang="uk-UA" sz="2000" dirty="0">
              <a:latin typeface="Times New Roman" panose="02020603050405020304" pitchFamily="18" charset="0"/>
              <a:cs typeface="Times New Roman" panose="02020603050405020304" pitchFamily="18" charset="0"/>
            </a:endParaRPr>
          </a:p>
        </p:txBody>
      </p:sp>
      <p:pic>
        <p:nvPicPr>
          <p:cNvPr id="7" name="Рисунок 6" descr="Coat_of_Arms_Chortkiv.PNG"/>
          <p:cNvPicPr>
            <a:picLocks noChangeAspect="1"/>
          </p:cNvPicPr>
          <p:nvPr/>
        </p:nvPicPr>
        <p:blipFill>
          <a:blip r:embed="rId4"/>
          <a:stretch>
            <a:fillRect/>
          </a:stretch>
        </p:blipFill>
        <p:spPr>
          <a:xfrm>
            <a:off x="0" y="0"/>
            <a:ext cx="869224" cy="1069145"/>
          </a:xfrm>
          <a:prstGeom prst="rect">
            <a:avLst/>
          </a:prstGeom>
        </p:spPr>
      </p:pic>
      <p:pic>
        <p:nvPicPr>
          <p:cNvPr id="9" name="Рисунок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638901">
            <a:off x="136686" y="4820824"/>
            <a:ext cx="3087319" cy="1767152"/>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ad4bcff3f04f62fdbc5151da7e76ee82.jpg"/>
          <p:cNvPicPr>
            <a:picLocks noChangeAspect="1"/>
          </p:cNvPicPr>
          <p:nvPr/>
        </p:nvPicPr>
        <p:blipFill>
          <a:blip r:embed="rId2"/>
          <a:srcRect l="4123" t="2461" r="62192" b="3385"/>
          <a:stretch>
            <a:fillRect/>
          </a:stretch>
        </p:blipFill>
        <p:spPr>
          <a:xfrm flipH="1">
            <a:off x="9758286" y="0"/>
            <a:ext cx="2433714" cy="6858000"/>
          </a:xfrm>
          <a:prstGeom prst="rect">
            <a:avLst/>
          </a:prstGeom>
        </p:spPr>
      </p:pic>
      <p:sp>
        <p:nvSpPr>
          <p:cNvPr id="7" name="Заголовок 1"/>
          <p:cNvSpPr>
            <a:spLocks noGrp="1"/>
          </p:cNvSpPr>
          <p:nvPr>
            <p:ph type="title"/>
          </p:nvPr>
        </p:nvSpPr>
        <p:spPr>
          <a:xfrm>
            <a:off x="5641143" y="168812"/>
            <a:ext cx="5627078" cy="756456"/>
          </a:xfrm>
          <a:noFill/>
          <a:ln>
            <a:noFill/>
          </a:ln>
        </p:spPr>
        <p:style>
          <a:lnRef idx="1">
            <a:schemeClr val="accent6"/>
          </a:lnRef>
          <a:fillRef idx="3">
            <a:schemeClr val="accent6"/>
          </a:fillRef>
          <a:effectRef idx="2">
            <a:schemeClr val="accent6"/>
          </a:effectRef>
          <a:fontRef idx="minor">
            <a:schemeClr val="lt1"/>
          </a:fontRef>
        </p:style>
        <p:txBody>
          <a:bodyPr rtlCol="0">
            <a:no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Aft>
                <a:spcPts val="0"/>
              </a:spcAft>
              <a:defRPr/>
            </a:pP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Дитина</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над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якою</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встановлено</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r>
            <a:b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br>
            <a:r>
              <a:rPr lang="ru-RU"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опіку</a:t>
            </a: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або</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піклування</a:t>
            </a: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має</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право:</a:t>
            </a:r>
          </a:p>
        </p:txBody>
      </p:sp>
      <p:pic>
        <p:nvPicPr>
          <p:cNvPr id="8" name="Рисунок 7" descr="Coat_of_Arms_Chortkiv.PNG"/>
          <p:cNvPicPr>
            <a:picLocks noChangeAspect="1"/>
          </p:cNvPicPr>
          <p:nvPr/>
        </p:nvPicPr>
        <p:blipFill>
          <a:blip r:embed="rId3"/>
          <a:stretch>
            <a:fillRect/>
          </a:stretch>
        </p:blipFill>
        <p:spPr>
          <a:xfrm>
            <a:off x="0" y="0"/>
            <a:ext cx="869224" cy="1069145"/>
          </a:xfrm>
          <a:prstGeom prst="rect">
            <a:avLst/>
          </a:prstGeom>
        </p:spPr>
      </p:pic>
      <p:sp>
        <p:nvSpPr>
          <p:cNvPr id="10" name="Стрелка вправо с вырезом 9"/>
          <p:cNvSpPr/>
          <p:nvPr/>
        </p:nvSpPr>
        <p:spPr>
          <a:xfrm>
            <a:off x="5934222" y="5455919"/>
            <a:ext cx="424375" cy="24149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17" name="Прямоугольник 16"/>
          <p:cNvSpPr/>
          <p:nvPr/>
        </p:nvSpPr>
        <p:spPr>
          <a:xfrm>
            <a:off x="6246054" y="984739"/>
            <a:ext cx="4670475" cy="5170646"/>
          </a:xfrm>
          <a:prstGeom prst="rect">
            <a:avLst/>
          </a:prstGeom>
        </p:spPr>
        <p:txBody>
          <a:bodyPr wrap="square">
            <a:spAutoFit/>
          </a:bodyPr>
          <a:lstStyle/>
          <a:p>
            <a:pPr algn="just">
              <a:buNone/>
            </a:pPr>
            <a:r>
              <a:rPr lang="ru-RU" altLang="uk-UA" sz="2200" dirty="0" smtClean="0">
                <a:latin typeface="Times New Roman" pitchFamily="18" charset="0"/>
                <a:cs typeface="Times New Roman" pitchFamily="18" charset="0"/>
              </a:rPr>
              <a:t>на </a:t>
            </a:r>
            <a:r>
              <a:rPr lang="ru-RU" altLang="uk-UA" sz="2200" dirty="0" err="1" smtClean="0">
                <a:latin typeface="Times New Roman" pitchFamily="18" charset="0"/>
                <a:cs typeface="Times New Roman" pitchFamily="18" charset="0"/>
              </a:rPr>
              <a:t>проживання</a:t>
            </a:r>
            <a:r>
              <a:rPr lang="ru-RU" altLang="uk-UA" sz="2200" dirty="0" smtClean="0">
                <a:latin typeface="Times New Roman" pitchFamily="18" charset="0"/>
                <a:cs typeface="Times New Roman" pitchFamily="18" charset="0"/>
              </a:rPr>
              <a:t> в </a:t>
            </a:r>
            <a:r>
              <a:rPr lang="ru-RU" altLang="uk-UA" sz="2200" dirty="0" err="1" smtClean="0">
                <a:latin typeface="Times New Roman" pitchFamily="18" charset="0"/>
                <a:cs typeface="Times New Roman" pitchFamily="18" charset="0"/>
              </a:rPr>
              <a:t>сім'ї</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опікуна</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або</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піклувальника</a:t>
            </a:r>
            <a:r>
              <a:rPr lang="ru-RU" altLang="uk-UA" sz="2200" dirty="0" smtClean="0">
                <a:latin typeface="Times New Roman" pitchFamily="18" charset="0"/>
                <a:cs typeface="Times New Roman" pitchFamily="18" charset="0"/>
              </a:rPr>
              <a:t>, на </a:t>
            </a:r>
            <a:r>
              <a:rPr lang="ru-RU" altLang="uk-UA" sz="2200" dirty="0" err="1" smtClean="0">
                <a:latin typeface="Times New Roman" pitchFamily="18" charset="0"/>
                <a:cs typeface="Times New Roman" pitchFamily="18" charset="0"/>
              </a:rPr>
              <a:t>піклування</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з</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його</a:t>
            </a:r>
            <a:r>
              <a:rPr lang="ru-RU" altLang="uk-UA" sz="2200" dirty="0" smtClean="0">
                <a:latin typeface="Times New Roman" pitchFamily="18" charset="0"/>
                <a:cs typeface="Times New Roman" pitchFamily="18" charset="0"/>
              </a:rPr>
              <a:t> боку;</a:t>
            </a:r>
          </a:p>
          <a:p>
            <a:pPr algn="just">
              <a:buNone/>
            </a:pPr>
            <a:endParaRPr lang="ru-RU" altLang="uk-UA" sz="2200" dirty="0" smtClean="0">
              <a:latin typeface="Times New Roman" pitchFamily="18" charset="0"/>
              <a:cs typeface="Times New Roman" pitchFamily="18" charset="0"/>
            </a:endParaRPr>
          </a:p>
          <a:p>
            <a:pPr algn="just">
              <a:buNone/>
            </a:pPr>
            <a:r>
              <a:rPr lang="ru-RU" altLang="uk-UA" sz="2200" dirty="0" smtClean="0">
                <a:latin typeface="Times New Roman" pitchFamily="18" charset="0"/>
                <a:cs typeface="Times New Roman" pitchFamily="18" charset="0"/>
              </a:rPr>
              <a:t>на </a:t>
            </a:r>
            <a:r>
              <a:rPr lang="ru-RU" altLang="uk-UA" sz="2200" dirty="0" err="1" smtClean="0">
                <a:latin typeface="Times New Roman" pitchFamily="18" charset="0"/>
                <a:cs typeface="Times New Roman" pitchFamily="18" charset="0"/>
              </a:rPr>
              <a:t>забезпечення</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їй</a:t>
            </a:r>
            <a:r>
              <a:rPr lang="ru-RU" altLang="uk-UA" sz="2200" dirty="0" smtClean="0">
                <a:latin typeface="Times New Roman" pitchFamily="18" charset="0"/>
                <a:cs typeface="Times New Roman" pitchFamily="18" charset="0"/>
              </a:rPr>
              <a:t> умов для </a:t>
            </a:r>
            <a:r>
              <a:rPr lang="ru-RU" altLang="uk-UA" sz="2200" dirty="0" err="1" smtClean="0">
                <a:latin typeface="Times New Roman" pitchFamily="18" charset="0"/>
                <a:cs typeface="Times New Roman" pitchFamily="18" charset="0"/>
              </a:rPr>
              <a:t>всебічного</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розвитку</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освіти</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виховання</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і</a:t>
            </a:r>
            <a:r>
              <a:rPr lang="ru-RU" altLang="uk-UA" sz="2200" dirty="0" smtClean="0">
                <a:latin typeface="Times New Roman" pitchFamily="18" charset="0"/>
                <a:cs typeface="Times New Roman" pitchFamily="18" charset="0"/>
              </a:rPr>
              <a:t> на </a:t>
            </a:r>
            <a:r>
              <a:rPr lang="ru-RU" altLang="uk-UA" sz="2200" dirty="0" err="1" smtClean="0">
                <a:latin typeface="Times New Roman" pitchFamily="18" charset="0"/>
                <a:cs typeface="Times New Roman" pitchFamily="18" charset="0"/>
              </a:rPr>
              <a:t>повагу</a:t>
            </a:r>
            <a:r>
              <a:rPr lang="ru-RU" altLang="uk-UA" sz="2200" dirty="0" smtClean="0">
                <a:latin typeface="Times New Roman" pitchFamily="18" charset="0"/>
                <a:cs typeface="Times New Roman" pitchFamily="18" charset="0"/>
              </a:rPr>
              <a:t> до </a:t>
            </a:r>
            <a:r>
              <a:rPr lang="ru-RU" altLang="uk-UA" sz="2200" dirty="0" err="1" smtClean="0">
                <a:latin typeface="Times New Roman" pitchFamily="18" charset="0"/>
                <a:cs typeface="Times New Roman" pitchFamily="18" charset="0"/>
              </a:rPr>
              <a:t>її</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людської</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гідності</a:t>
            </a:r>
            <a:r>
              <a:rPr lang="ru-RU" altLang="uk-UA" sz="2200" dirty="0" smtClean="0">
                <a:latin typeface="Times New Roman" pitchFamily="18" charset="0"/>
                <a:cs typeface="Times New Roman" pitchFamily="18" charset="0"/>
              </a:rPr>
              <a:t>;</a:t>
            </a:r>
          </a:p>
          <a:p>
            <a:pPr algn="just">
              <a:buNone/>
            </a:pPr>
            <a:endParaRPr lang="ru-RU" altLang="uk-UA" sz="2200" dirty="0" smtClean="0">
              <a:latin typeface="Times New Roman" pitchFamily="18" charset="0"/>
              <a:cs typeface="Times New Roman" pitchFamily="18" charset="0"/>
            </a:endParaRPr>
          </a:p>
          <a:p>
            <a:pPr algn="just">
              <a:buNone/>
            </a:pPr>
            <a:r>
              <a:rPr lang="ru-RU" altLang="uk-UA" sz="2200" dirty="0" smtClean="0">
                <a:latin typeface="Times New Roman" pitchFamily="18" charset="0"/>
                <a:cs typeface="Times New Roman" pitchFamily="18" charset="0"/>
              </a:rPr>
              <a:t>на </a:t>
            </a:r>
            <a:r>
              <a:rPr lang="ru-RU" altLang="uk-UA" sz="2200" dirty="0" err="1" smtClean="0">
                <a:latin typeface="Times New Roman" pitchFamily="18" charset="0"/>
                <a:cs typeface="Times New Roman" pitchFamily="18" charset="0"/>
              </a:rPr>
              <a:t>збереження</a:t>
            </a:r>
            <a:r>
              <a:rPr lang="ru-RU" altLang="uk-UA" sz="2200" dirty="0" smtClean="0">
                <a:latin typeface="Times New Roman" pitchFamily="18" charset="0"/>
                <a:cs typeface="Times New Roman" pitchFamily="18" charset="0"/>
              </a:rPr>
              <a:t> права </a:t>
            </a:r>
            <a:r>
              <a:rPr lang="ru-RU" altLang="uk-UA" sz="2200" dirty="0" err="1" smtClean="0">
                <a:latin typeface="Times New Roman" pitchFamily="18" charset="0"/>
                <a:cs typeface="Times New Roman" pitchFamily="18" charset="0"/>
              </a:rPr>
              <a:t>користування</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житлом</a:t>
            </a:r>
            <a:r>
              <a:rPr lang="ru-RU" altLang="uk-UA" sz="2200" dirty="0" smtClean="0">
                <a:latin typeface="Times New Roman" pitchFamily="18" charset="0"/>
                <a:cs typeface="Times New Roman" pitchFamily="18" charset="0"/>
              </a:rPr>
              <a:t>, у </a:t>
            </a:r>
            <a:r>
              <a:rPr lang="ru-RU" altLang="uk-UA" sz="2200" dirty="0" err="1" smtClean="0">
                <a:latin typeface="Times New Roman" pitchFamily="18" charset="0"/>
                <a:cs typeface="Times New Roman" pitchFamily="18" charset="0"/>
              </a:rPr>
              <a:t>якому</a:t>
            </a:r>
            <a:r>
              <a:rPr lang="ru-RU" altLang="uk-UA" sz="2200" dirty="0" smtClean="0">
                <a:latin typeface="Times New Roman" pitchFamily="18" charset="0"/>
                <a:cs typeface="Times New Roman" pitchFamily="18" charset="0"/>
              </a:rPr>
              <a:t> вона проживала до </a:t>
            </a:r>
            <a:r>
              <a:rPr lang="ru-RU" altLang="uk-UA" sz="2200" dirty="0" err="1" smtClean="0">
                <a:latin typeface="Times New Roman" pitchFamily="18" charset="0"/>
                <a:cs typeface="Times New Roman" pitchFamily="18" charset="0"/>
              </a:rPr>
              <a:t>встановлення</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опіки</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або</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піклування</a:t>
            </a:r>
            <a:r>
              <a:rPr lang="ru-RU" altLang="uk-UA" sz="2200" dirty="0" smtClean="0">
                <a:latin typeface="Times New Roman" pitchFamily="18" charset="0"/>
                <a:cs typeface="Times New Roman" pitchFamily="18" charset="0"/>
              </a:rPr>
              <a:t>;</a:t>
            </a:r>
          </a:p>
          <a:p>
            <a:pPr algn="just">
              <a:buNone/>
            </a:pPr>
            <a:endParaRPr lang="ru-RU" altLang="uk-UA" sz="2200" dirty="0" smtClean="0">
              <a:latin typeface="Times New Roman" pitchFamily="18" charset="0"/>
              <a:cs typeface="Times New Roman" pitchFamily="18" charset="0"/>
            </a:endParaRPr>
          </a:p>
          <a:p>
            <a:pPr algn="just">
              <a:buNone/>
            </a:pPr>
            <a:r>
              <a:rPr lang="ru-RU" altLang="uk-UA" sz="2200" dirty="0" smtClean="0">
                <a:latin typeface="Times New Roman" pitchFamily="18" charset="0"/>
                <a:cs typeface="Times New Roman" pitchFamily="18" charset="0"/>
              </a:rPr>
              <a:t> на </a:t>
            </a:r>
            <a:r>
              <a:rPr lang="ru-RU" altLang="uk-UA" sz="2200" dirty="0" err="1" smtClean="0">
                <a:latin typeface="Times New Roman" pitchFamily="18" charset="0"/>
                <a:cs typeface="Times New Roman" pitchFamily="18" charset="0"/>
              </a:rPr>
              <a:t>захист</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від</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зловживань</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з</a:t>
            </a:r>
            <a:r>
              <a:rPr lang="ru-RU" altLang="uk-UA" sz="2200" dirty="0" smtClean="0">
                <a:latin typeface="Times New Roman" pitchFamily="18" charset="0"/>
                <a:cs typeface="Times New Roman" pitchFamily="18" charset="0"/>
              </a:rPr>
              <a:t> боку     </a:t>
            </a:r>
          </a:p>
          <a:p>
            <a:pPr algn="just">
              <a:buNone/>
            </a:pP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опікуна</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або</a:t>
            </a:r>
            <a:r>
              <a:rPr lang="ru-RU" altLang="uk-UA" sz="2200" dirty="0" smtClean="0">
                <a:latin typeface="Times New Roman" pitchFamily="18" charset="0"/>
                <a:cs typeface="Times New Roman" pitchFamily="18" charset="0"/>
              </a:rPr>
              <a:t> </a:t>
            </a:r>
            <a:r>
              <a:rPr lang="ru-RU" altLang="uk-UA" sz="2200" dirty="0" err="1" smtClean="0">
                <a:latin typeface="Times New Roman" pitchFamily="18" charset="0"/>
                <a:cs typeface="Times New Roman" pitchFamily="18" charset="0"/>
              </a:rPr>
              <a:t>піклувальника</a:t>
            </a:r>
            <a:r>
              <a:rPr lang="ru-RU" altLang="uk-UA" sz="2200" dirty="0" smtClean="0">
                <a:latin typeface="Times New Roman" pitchFamily="18" charset="0"/>
                <a:cs typeface="Times New Roman" pitchFamily="18" charset="0"/>
              </a:rPr>
              <a:t>.</a:t>
            </a:r>
            <a:endParaRPr lang="uk-UA" sz="2200" dirty="0"/>
          </a:p>
        </p:txBody>
      </p:sp>
      <p:sp>
        <p:nvSpPr>
          <p:cNvPr id="18" name="Стрелка вправо с вырезом 17"/>
          <p:cNvSpPr/>
          <p:nvPr/>
        </p:nvSpPr>
        <p:spPr>
          <a:xfrm>
            <a:off x="5889674" y="4117143"/>
            <a:ext cx="424375" cy="24149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19" name="Стрелка вправо с вырезом 18"/>
          <p:cNvSpPr/>
          <p:nvPr/>
        </p:nvSpPr>
        <p:spPr>
          <a:xfrm>
            <a:off x="5859194" y="2440743"/>
            <a:ext cx="424375" cy="24149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20" name="Стрелка вправо с вырезом 19"/>
          <p:cNvSpPr/>
          <p:nvPr/>
        </p:nvSpPr>
        <p:spPr>
          <a:xfrm>
            <a:off x="5856850" y="1101968"/>
            <a:ext cx="424375" cy="24149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22" name="Заголовок 1"/>
          <p:cNvSpPr txBox="1">
            <a:spLocks/>
          </p:cNvSpPr>
          <p:nvPr/>
        </p:nvSpPr>
        <p:spPr>
          <a:xfrm>
            <a:off x="912054" y="182880"/>
            <a:ext cx="4940105" cy="756456"/>
          </a:xfrm>
          <a:prstGeom prst="rect">
            <a:avLst/>
          </a:prstGeom>
          <a:noFill/>
          <a:ln w="9525" cap="flat" cmpd="sng" algn="ctr">
            <a:noFill/>
            <a:prstDash val="solid"/>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Опікун</a:t>
            </a: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піклуваньник</a:t>
            </a:r>
            <a:r>
              <a:rPr kumimoji="0" lang="ru-RU" sz="24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має</a:t>
            </a:r>
            <a:r>
              <a:rPr kumimoji="0" lang="ru-RU" sz="24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право:</a:t>
            </a:r>
            <a:endParaRPr kumimoji="0" lang="ru-RU" sz="24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endParaRPr>
          </a:p>
        </p:txBody>
      </p:sp>
      <p:sp>
        <p:nvSpPr>
          <p:cNvPr id="23" name="Объект 2"/>
          <p:cNvSpPr>
            <a:spLocks noGrp="1"/>
          </p:cNvSpPr>
          <p:nvPr>
            <p:ph idx="1"/>
          </p:nvPr>
        </p:nvSpPr>
        <p:spPr>
          <a:xfrm>
            <a:off x="773722" y="1121902"/>
            <a:ext cx="4867421" cy="4828732"/>
          </a:xfrm>
        </p:spPr>
        <p:txBody>
          <a:bodyPr>
            <a:normAutofit fontScale="92500" lnSpcReduction="10000"/>
          </a:bodyPr>
          <a:lstStyle/>
          <a:p>
            <a:pPr algn="just">
              <a:buNone/>
            </a:pPr>
            <a:r>
              <a:rPr lang="uk-UA" altLang="uk-UA" sz="2200" dirty="0" smtClean="0">
                <a:solidFill>
                  <a:schemeClr val="tx1"/>
                </a:solidFill>
                <a:latin typeface="Times New Roman" pitchFamily="18" charset="0"/>
                <a:cs typeface="Times New Roman" pitchFamily="18" charset="0"/>
              </a:rPr>
              <a:t>     самостійно визначати способи виховання з урахуванням думки дитини і рекомендацій органу опіки та піклування;</a:t>
            </a:r>
          </a:p>
          <a:p>
            <a:pPr algn="just">
              <a:buNone/>
            </a:pPr>
            <a:r>
              <a:rPr lang="uk-UA" altLang="uk-UA" sz="2200" dirty="0" smtClean="0">
                <a:solidFill>
                  <a:schemeClr val="tx1"/>
                </a:solidFill>
                <a:latin typeface="Times New Roman" pitchFamily="18" charset="0"/>
                <a:cs typeface="Times New Roman" pitchFamily="18" charset="0"/>
              </a:rPr>
              <a:t>     вимагати повернення дитини від будь-якої особи, яка тримає її у себе не на підставі закону або рішення суду;</a:t>
            </a:r>
          </a:p>
          <a:p>
            <a:pPr algn="just">
              <a:buNone/>
            </a:pPr>
            <a:r>
              <a:rPr lang="uk-UA" altLang="uk-UA" sz="2200" dirty="0" smtClean="0">
                <a:solidFill>
                  <a:schemeClr val="tx1"/>
                </a:solidFill>
                <a:latin typeface="Times New Roman" pitchFamily="18" charset="0"/>
                <a:cs typeface="Times New Roman" pitchFamily="18" charset="0"/>
              </a:rPr>
              <a:t>     давати згоду на усиновлення підопічного;</a:t>
            </a:r>
          </a:p>
          <a:p>
            <a:pPr algn="just">
              <a:buNone/>
            </a:pPr>
            <a:r>
              <a:rPr lang="uk-UA" altLang="uk-UA" sz="2200" dirty="0" smtClean="0">
                <a:solidFill>
                  <a:schemeClr val="tx1"/>
                </a:solidFill>
                <a:latin typeface="Times New Roman" pitchFamily="18" charset="0"/>
                <a:cs typeface="Times New Roman" pitchFamily="18" charset="0"/>
              </a:rPr>
              <a:t>     самостійно здійснювати витрати, необхідні для задоволення потреб підопічного, за рахунок призначеної державної допомоги, пенсії, аліментів, доходів від майна підопічного;</a:t>
            </a:r>
          </a:p>
          <a:p>
            <a:pPr algn="just">
              <a:buNone/>
            </a:pPr>
            <a:r>
              <a:rPr lang="uk-UA" altLang="uk-UA" sz="2200" dirty="0" smtClean="0">
                <a:solidFill>
                  <a:schemeClr val="tx1"/>
                </a:solidFill>
                <a:latin typeface="Times New Roman" pitchFamily="18" charset="0"/>
                <a:cs typeface="Times New Roman" pitchFamily="18" charset="0"/>
              </a:rPr>
              <a:t>     представляти інтереси підопічного в установах, організаціях і закладах.</a:t>
            </a:r>
          </a:p>
          <a:p>
            <a:endParaRPr lang="uk-UA" altLang="uk-UA" sz="2000" dirty="0" smtClean="0">
              <a:solidFill>
                <a:schemeClr val="tx1"/>
              </a:solidFill>
              <a:latin typeface="Times New Roman" pitchFamily="18" charset="0"/>
              <a:cs typeface="Times New Roman" pitchFamily="18" charset="0"/>
            </a:endParaRPr>
          </a:p>
        </p:txBody>
      </p:sp>
      <p:sp>
        <p:nvSpPr>
          <p:cNvPr id="24" name="Стрелка вправо с вырезом 23"/>
          <p:cNvSpPr/>
          <p:nvPr/>
        </p:nvSpPr>
        <p:spPr>
          <a:xfrm>
            <a:off x="607256" y="5291796"/>
            <a:ext cx="424375" cy="24149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25" name="Стрелка вправо с вырезом 24"/>
          <p:cNvSpPr/>
          <p:nvPr/>
        </p:nvSpPr>
        <p:spPr>
          <a:xfrm>
            <a:off x="604911" y="3840480"/>
            <a:ext cx="424375" cy="24149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26" name="Стрелка вправо с вырезом 25"/>
          <p:cNvSpPr/>
          <p:nvPr/>
        </p:nvSpPr>
        <p:spPr>
          <a:xfrm>
            <a:off x="616634" y="3247291"/>
            <a:ext cx="424375" cy="24149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27" name="Стрелка вправо с вырезом 26"/>
          <p:cNvSpPr/>
          <p:nvPr/>
        </p:nvSpPr>
        <p:spPr>
          <a:xfrm>
            <a:off x="586153" y="2344615"/>
            <a:ext cx="424375" cy="24149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28" name="Стрелка вправо с вырезом 27"/>
          <p:cNvSpPr/>
          <p:nvPr/>
        </p:nvSpPr>
        <p:spPr>
          <a:xfrm>
            <a:off x="611945" y="1188718"/>
            <a:ext cx="424375" cy="24149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2450</TotalTime>
  <Words>1369</Words>
  <Application>Microsoft Office PowerPoint</Application>
  <PresentationFormat>Произвольный</PresentationFormat>
  <Paragraphs>129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Форми влаштування  дітей-сиріт, дітей, позбавлених батьківського піклування</vt:lpstr>
      <vt:lpstr>Слайд 3</vt:lpstr>
      <vt:lpstr>Опіка/піклування:</vt:lpstr>
      <vt:lpstr>Слайд 5</vt:lpstr>
      <vt:lpstr>Слайд 6</vt:lpstr>
      <vt:lpstr>Опікун/піклувальник </vt:lpstr>
      <vt:lpstr>Слайд 8</vt:lpstr>
      <vt:lpstr>Дитина, над якою встановлено  опіку або піклування, має право:</vt:lpstr>
      <vt:lpstr>Слайд 10</vt:lpstr>
      <vt:lpstr>Слайд 11</vt:lpstr>
      <vt:lpstr>Слайд 12</vt:lpstr>
      <vt:lpstr>Слайд 13</vt:lpstr>
      <vt:lpstr>Слайд 14</vt:lpstr>
      <vt:lpstr>Слайд 15</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Влаштування дітей-сиріт, дітей, позбавлених батьківського піклування</dc:title>
  <dc:creator>komp</dc:creator>
  <cp:lastModifiedBy>ADMIN</cp:lastModifiedBy>
  <cp:revision>129</cp:revision>
  <cp:lastPrinted>2021-11-23T14:52:29Z</cp:lastPrinted>
  <dcterms:created xsi:type="dcterms:W3CDTF">2021-11-16T07:18:53Z</dcterms:created>
  <dcterms:modified xsi:type="dcterms:W3CDTF">2022-11-15T13:59:38Z</dcterms:modified>
</cp:coreProperties>
</file>