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12192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92278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29308" y="1216279"/>
            <a:ext cx="4910455" cy="3729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5.jpe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5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5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" Type="http://schemas.openxmlformats.org/officeDocument/2006/relationships/image" Target="../media/image32.jpeg"/><Relationship Id="rId16" Type="http://schemas.openxmlformats.org/officeDocument/2006/relationships/image" Target="../media/image90.png"/><Relationship Id="rId20" Type="http://schemas.openxmlformats.org/officeDocument/2006/relationships/image" Target="../media/image9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5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56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13" Type="http://schemas.openxmlformats.org/officeDocument/2006/relationships/image" Target="../media/image117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12" Type="http://schemas.openxmlformats.org/officeDocument/2006/relationships/image" Target="../media/image116.png"/><Relationship Id="rId2" Type="http://schemas.openxmlformats.org/officeDocument/2006/relationships/image" Target="../media/image4.jpe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15.png"/><Relationship Id="rId5" Type="http://schemas.openxmlformats.org/officeDocument/2006/relationships/image" Target="../media/image109.png"/><Relationship Id="rId15" Type="http://schemas.openxmlformats.org/officeDocument/2006/relationships/image" Target="../media/image119.png"/><Relationship Id="rId10" Type="http://schemas.openxmlformats.org/officeDocument/2006/relationships/image" Target="../media/image114.png"/><Relationship Id="rId4" Type="http://schemas.openxmlformats.org/officeDocument/2006/relationships/image" Target="../media/image108.png"/><Relationship Id="rId9" Type="http://schemas.openxmlformats.org/officeDocument/2006/relationships/image" Target="../media/image113.png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png"/><Relationship Id="rId11" Type="http://schemas.openxmlformats.org/officeDocument/2006/relationships/image" Target="../media/image56.png"/><Relationship Id="rId5" Type="http://schemas.openxmlformats.org/officeDocument/2006/relationships/image" Target="../media/image122.png"/><Relationship Id="rId10" Type="http://schemas.openxmlformats.org/officeDocument/2006/relationships/image" Target="../media/image71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image" Target="../media/image127.png"/><Relationship Id="rId21" Type="http://schemas.openxmlformats.org/officeDocument/2006/relationships/image" Target="../media/image56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image" Target="../media/image4.jpeg"/><Relationship Id="rId16" Type="http://schemas.openxmlformats.org/officeDocument/2006/relationships/image" Target="../media/image140.png"/><Relationship Id="rId20" Type="http://schemas.openxmlformats.org/officeDocument/2006/relationships/image" Target="../media/image1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19" Type="http://schemas.openxmlformats.org/officeDocument/2006/relationships/image" Target="../media/image143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56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59.png"/><Relationship Id="rId4" Type="http://schemas.openxmlformats.org/officeDocument/2006/relationships/image" Target="../media/image15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56.png"/><Relationship Id="rId5" Type="http://schemas.openxmlformats.org/officeDocument/2006/relationships/image" Target="../media/image16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" Type="http://schemas.openxmlformats.org/officeDocument/2006/relationships/image" Target="../media/image169.png"/><Relationship Id="rId21" Type="http://schemas.openxmlformats.org/officeDocument/2006/relationships/image" Target="../media/image187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5" Type="http://schemas.openxmlformats.org/officeDocument/2006/relationships/image" Target="../media/image191.png"/><Relationship Id="rId2" Type="http://schemas.openxmlformats.org/officeDocument/2006/relationships/image" Target="../media/image168.jpeg"/><Relationship Id="rId16" Type="http://schemas.openxmlformats.org/officeDocument/2006/relationships/image" Target="../media/image182.png"/><Relationship Id="rId20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24" Type="http://schemas.openxmlformats.org/officeDocument/2006/relationships/image" Target="../media/image190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23" Type="http://schemas.openxmlformats.org/officeDocument/2006/relationships/image" Target="../media/image189.png"/><Relationship Id="rId28" Type="http://schemas.openxmlformats.org/officeDocument/2006/relationships/image" Target="../media/image56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19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png"/><Relationship Id="rId3" Type="http://schemas.openxmlformats.org/officeDocument/2006/relationships/image" Target="../media/image199.png"/><Relationship Id="rId7" Type="http://schemas.openxmlformats.org/officeDocument/2006/relationships/image" Target="../media/image20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200.png"/><Relationship Id="rId9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207.png"/><Relationship Id="rId4" Type="http://schemas.openxmlformats.org/officeDocument/2006/relationships/image" Target="../media/image2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image" Target="../media/image5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0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16985814_39-p-fon-dlya-prezentatsii-rasteniya-39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 t="333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idx="1"/>
          </p:nvPr>
        </p:nvSpPr>
        <p:spPr>
          <a:xfrm>
            <a:off x="1600200" y="1752600"/>
            <a:ext cx="8989567" cy="1162498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marR="5080" algn="ctr">
              <a:lnSpc>
                <a:spcPts val="7780"/>
              </a:lnSpc>
              <a:spcBef>
                <a:spcPts val="1055"/>
              </a:spcBef>
              <a:buNone/>
            </a:pPr>
            <a:r>
              <a:rPr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CC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  <a:cs typeface="Times New Roman" pitchFamily="18" charset="0"/>
              </a:rPr>
              <a:t>Патронат над  дитиною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4421813" cy="3139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Горизонтальный свиток 6"/>
          <p:cNvSpPr/>
          <p:nvPr/>
        </p:nvSpPr>
        <p:spPr>
          <a:xfrm>
            <a:off x="8731348" y="5936566"/>
            <a:ext cx="3460652" cy="921434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Служба у справах дітей </a:t>
            </a:r>
            <a:r>
              <a:rPr lang="uk-UA" sz="2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Чортківської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міської ради</a:t>
            </a:r>
            <a:endParaRPr lang="uk-UA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8" name="Рисунок 7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2971800"/>
            <a:ext cx="108443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Постанова Кабінету Міністрів України від 20.08.2021 № 893 “ Деякі питання </a:t>
            </a:r>
          </a:p>
          <a:p>
            <a:pPr algn="ct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ахисту прав дитини та надання послуги патронату над дитиною ” 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fbb8f2e3833669bf53a537b81993cb4b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598677" y="839469"/>
            <a:ext cx="5123180" cy="5200650"/>
            <a:chOff x="598677" y="839469"/>
            <a:chExt cx="5123180" cy="520065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5009" y="4754839"/>
              <a:ext cx="1431770" cy="12849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05027" y="845819"/>
              <a:ext cx="5110480" cy="5110480"/>
            </a:xfrm>
            <a:custGeom>
              <a:avLst/>
              <a:gdLst/>
              <a:ahLst/>
              <a:cxnLst/>
              <a:rect l="l" t="t" r="r" b="b"/>
              <a:pathLst>
                <a:path w="5110480" h="5110480">
                  <a:moveTo>
                    <a:pt x="1788540" y="0"/>
                  </a:moveTo>
                  <a:lnTo>
                    <a:pt x="0" y="2554985"/>
                  </a:lnTo>
                  <a:lnTo>
                    <a:pt x="1788540" y="5109971"/>
                  </a:lnTo>
                  <a:lnTo>
                    <a:pt x="1788540" y="3832479"/>
                  </a:lnTo>
                  <a:lnTo>
                    <a:pt x="5109972" y="3832479"/>
                  </a:lnTo>
                  <a:lnTo>
                    <a:pt x="5109972" y="1277492"/>
                  </a:lnTo>
                  <a:lnTo>
                    <a:pt x="1788540" y="1277492"/>
                  </a:lnTo>
                  <a:lnTo>
                    <a:pt x="1788540" y="0"/>
                  </a:lnTo>
                  <a:close/>
                </a:path>
              </a:pathLst>
            </a:custGeom>
            <a:solidFill>
              <a:srgbClr val="622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5027" y="845819"/>
              <a:ext cx="5110480" cy="5110480"/>
            </a:xfrm>
            <a:custGeom>
              <a:avLst/>
              <a:gdLst/>
              <a:ahLst/>
              <a:cxnLst/>
              <a:rect l="l" t="t" r="r" b="b"/>
              <a:pathLst>
                <a:path w="5110480" h="5110480">
                  <a:moveTo>
                    <a:pt x="1788540" y="5109971"/>
                  </a:moveTo>
                  <a:lnTo>
                    <a:pt x="0" y="2554985"/>
                  </a:lnTo>
                  <a:lnTo>
                    <a:pt x="1788540" y="0"/>
                  </a:lnTo>
                  <a:lnTo>
                    <a:pt x="1788540" y="1277492"/>
                  </a:lnTo>
                  <a:lnTo>
                    <a:pt x="5109972" y="1277492"/>
                  </a:lnTo>
                  <a:lnTo>
                    <a:pt x="5109972" y="3832479"/>
                  </a:lnTo>
                  <a:lnTo>
                    <a:pt x="1788540" y="3832479"/>
                  </a:lnTo>
                  <a:lnTo>
                    <a:pt x="1788540" y="5109971"/>
                  </a:lnTo>
                  <a:close/>
                </a:path>
              </a:pathLst>
            </a:custGeom>
            <a:ln w="12192">
              <a:solidFill>
                <a:srgbClr val="EAE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600580" y="2468321"/>
            <a:ext cx="4015740" cy="183959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50"/>
              </a:spcBef>
            </a:pPr>
            <a:r>
              <a:rPr sz="1600" b="1" spc="35" dirty="0">
                <a:solidFill>
                  <a:srgbClr val="FFFFFF"/>
                </a:solidFill>
                <a:latin typeface="Tahoma"/>
                <a:cs typeface="Tahoma"/>
              </a:rPr>
              <a:t>реєстрації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зазначених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документів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х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перевірки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протягом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десяти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робочих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днів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2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600" b="1" spc="-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дати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їх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надання</a:t>
            </a:r>
            <a:r>
              <a:rPr sz="1600" spc="-35" dirty="0">
                <a:solidFill>
                  <a:srgbClr val="FFFFFF"/>
                </a:solidFill>
                <a:latin typeface="Tahoma"/>
                <a:cs typeface="Tahoma"/>
              </a:rPr>
              <a:t>. </a:t>
            </a:r>
            <a:r>
              <a:rPr sz="1600" spc="145" dirty="0">
                <a:solidFill>
                  <a:srgbClr val="FFFFFF"/>
                </a:solidFill>
                <a:latin typeface="Tahoma"/>
                <a:cs typeface="Tahoma"/>
              </a:rPr>
              <a:t>Служба </a:t>
            </a:r>
            <a:r>
              <a:rPr sz="1600" spc="300" dirty="0">
                <a:solidFill>
                  <a:srgbClr val="FFFFFF"/>
                </a:solidFill>
                <a:latin typeface="Tahoma"/>
                <a:cs typeface="Tahoma"/>
              </a:rPr>
              <a:t>має </a:t>
            </a:r>
            <a:r>
              <a:rPr sz="1600" spc="3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право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проводити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перевірку </a:t>
            </a:r>
            <a:r>
              <a:rPr sz="1600" spc="100" dirty="0">
                <a:solidFill>
                  <a:srgbClr val="FFFFFF"/>
                </a:solidFill>
                <a:latin typeface="Tahoma"/>
                <a:cs typeface="Tahoma"/>
              </a:rPr>
              <a:t>наданих </a:t>
            </a:r>
            <a:r>
              <a:rPr sz="1600" spc="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кандидатом</a:t>
            </a: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патронатні</a:t>
            </a:r>
            <a:r>
              <a:rPr sz="1600" spc="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вихователі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документів,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9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6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тому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35" dirty="0">
                <a:solidFill>
                  <a:srgbClr val="FFFFFF"/>
                </a:solidFill>
                <a:latin typeface="Tahoma"/>
                <a:cs typeface="Tahoma"/>
              </a:rPr>
              <a:t>числі</a:t>
            </a:r>
            <a:r>
              <a:rPr sz="1600" spc="5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шляхом 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запитів 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600" spc="15" dirty="0">
                <a:solidFill>
                  <a:srgbClr val="FFFFFF"/>
                </a:solidFill>
                <a:latin typeface="Tahoma"/>
                <a:cs typeface="Tahoma"/>
              </a:rPr>
              <a:t>відповідних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органів, 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установ, </a:t>
            </a:r>
            <a:r>
              <a:rPr sz="1600" spc="-4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організацій;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35852" y="839724"/>
            <a:ext cx="5120640" cy="5122545"/>
            <a:chOff x="6435852" y="839724"/>
            <a:chExt cx="5120640" cy="5122545"/>
          </a:xfrm>
        </p:grpSpPr>
        <p:sp>
          <p:nvSpPr>
            <p:cNvPr id="8" name="object 8"/>
            <p:cNvSpPr/>
            <p:nvPr/>
          </p:nvSpPr>
          <p:spPr>
            <a:xfrm>
              <a:off x="6441948" y="845820"/>
              <a:ext cx="5108575" cy="5110480"/>
            </a:xfrm>
            <a:custGeom>
              <a:avLst/>
              <a:gdLst/>
              <a:ahLst/>
              <a:cxnLst/>
              <a:rect l="l" t="t" r="r" b="b"/>
              <a:pathLst>
                <a:path w="5108575" h="5110480">
                  <a:moveTo>
                    <a:pt x="3320542" y="0"/>
                  </a:moveTo>
                  <a:lnTo>
                    <a:pt x="3320542" y="1277492"/>
                  </a:lnTo>
                  <a:lnTo>
                    <a:pt x="0" y="1277492"/>
                  </a:lnTo>
                  <a:lnTo>
                    <a:pt x="0" y="3832479"/>
                  </a:lnTo>
                  <a:lnTo>
                    <a:pt x="3320542" y="3832479"/>
                  </a:lnTo>
                  <a:lnTo>
                    <a:pt x="3320542" y="5109971"/>
                  </a:lnTo>
                  <a:lnTo>
                    <a:pt x="5108448" y="2554985"/>
                  </a:lnTo>
                  <a:lnTo>
                    <a:pt x="3320542" y="0"/>
                  </a:lnTo>
                  <a:close/>
                </a:path>
              </a:pathLst>
            </a:custGeom>
            <a:solidFill>
              <a:srgbClr val="622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41948" y="845820"/>
              <a:ext cx="5108575" cy="5110480"/>
            </a:xfrm>
            <a:custGeom>
              <a:avLst/>
              <a:gdLst/>
              <a:ahLst/>
              <a:cxnLst/>
              <a:rect l="l" t="t" r="r" b="b"/>
              <a:pathLst>
                <a:path w="5108575" h="5110480">
                  <a:moveTo>
                    <a:pt x="3320542" y="0"/>
                  </a:moveTo>
                  <a:lnTo>
                    <a:pt x="5108448" y="2554985"/>
                  </a:lnTo>
                  <a:lnTo>
                    <a:pt x="3320542" y="5109971"/>
                  </a:lnTo>
                  <a:lnTo>
                    <a:pt x="3320542" y="3832479"/>
                  </a:lnTo>
                  <a:lnTo>
                    <a:pt x="0" y="3832479"/>
                  </a:lnTo>
                  <a:lnTo>
                    <a:pt x="0" y="1277492"/>
                  </a:lnTo>
                  <a:lnTo>
                    <a:pt x="3320542" y="1277492"/>
                  </a:lnTo>
                  <a:lnTo>
                    <a:pt x="3320542" y="0"/>
                  </a:lnTo>
                  <a:close/>
                </a:path>
              </a:pathLst>
            </a:custGeom>
            <a:ln w="12192">
              <a:solidFill>
                <a:srgbClr val="EAE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543293" y="2804871"/>
            <a:ext cx="4013200" cy="11658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algn="just">
              <a:lnSpc>
                <a:spcPct val="91900"/>
              </a:lnSpc>
              <a:spcBef>
                <a:spcPts val="250"/>
              </a:spcBef>
            </a:pP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надсилання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запиту</a:t>
            </a:r>
            <a:r>
              <a:rPr sz="16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50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6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проведення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оцінки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сімейної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ситуації 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житлово-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побутових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умов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кандидата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патронатні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вихователі </a:t>
            </a:r>
            <a:r>
              <a:rPr sz="1600" spc="125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соціального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0" dirty="0">
                <a:solidFill>
                  <a:srgbClr val="FFFFFF"/>
                </a:solidFill>
                <a:latin typeface="Tahoma"/>
                <a:cs typeface="Tahoma"/>
              </a:rPr>
              <a:t>закладу/фахівця</a:t>
            </a:r>
            <a:r>
              <a:rPr sz="16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-55" dirty="0">
                <a:solidFill>
                  <a:srgbClr val="FFFFFF"/>
                </a:solidFill>
                <a:latin typeface="Tahoma"/>
                <a:cs typeface="Tahoma"/>
              </a:rPr>
              <a:t>із </a:t>
            </a:r>
            <a:r>
              <a:rPr sz="1600" spc="90" dirty="0">
                <a:solidFill>
                  <a:srgbClr val="FFFFFF"/>
                </a:solidFill>
                <a:latin typeface="Tahoma"/>
                <a:cs typeface="Tahoma"/>
              </a:rPr>
              <a:t>соціальної</a:t>
            </a:r>
            <a:r>
              <a:rPr sz="16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85" dirty="0">
                <a:solidFill>
                  <a:srgbClr val="FFFFFF"/>
                </a:solidFill>
                <a:latin typeface="Tahoma"/>
                <a:cs typeface="Tahoma"/>
              </a:rPr>
              <a:t>роботи.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00200" y="304800"/>
            <a:ext cx="9716644" cy="357790"/>
          </a:xfrm>
          <a:prstGeom prst="rect">
            <a:avLst/>
          </a:prstGeom>
        </p:spPr>
        <p:txBody>
          <a:bodyPr vert="horz" wrap="square" lIns="0" tIns="49530" rIns="0" bIns="0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 3. </a:t>
            </a:r>
            <a:r>
              <a:rPr sz="24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Пройти первинний відбір.  Перевірка наданих документів.</a:t>
            </a:r>
            <a:endParaRPr sz="2400" b="1" u="sng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" y="0"/>
            <a:ext cx="990600" cy="11430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654300" y="1170178"/>
            <a:ext cx="680847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ahoma"/>
                <a:cs typeface="Tahoma"/>
              </a:rPr>
              <a:t>Служба </a:t>
            </a:r>
            <a:r>
              <a:rPr sz="1800" b="1" spc="5" dirty="0">
                <a:latin typeface="Tahoma"/>
                <a:cs typeface="Tahoma"/>
              </a:rPr>
              <a:t>у </a:t>
            </a:r>
            <a:r>
              <a:rPr sz="1800" b="1" spc="20" dirty="0">
                <a:latin typeface="Tahoma"/>
                <a:cs typeface="Tahoma"/>
              </a:rPr>
              <a:t>справах </a:t>
            </a:r>
            <a:r>
              <a:rPr sz="1800" b="1" spc="-20" dirty="0">
                <a:latin typeface="Tahoma"/>
                <a:cs typeface="Tahoma"/>
              </a:rPr>
              <a:t>дітей </a:t>
            </a:r>
            <a:r>
              <a:rPr sz="1800" b="1" dirty="0">
                <a:latin typeface="Tahoma"/>
                <a:cs typeface="Tahoma"/>
              </a:rPr>
              <a:t>забезпечує </a:t>
            </a:r>
            <a:r>
              <a:rPr sz="1800" b="1" spc="-40" dirty="0">
                <a:latin typeface="Tahoma"/>
                <a:cs typeface="Tahoma"/>
              </a:rPr>
              <a:t>організацію </a:t>
            </a:r>
            <a:r>
              <a:rPr sz="1800" b="1" spc="-50" dirty="0">
                <a:latin typeface="Tahoma"/>
                <a:cs typeface="Tahoma"/>
              </a:rPr>
              <a:t>заходів </a:t>
            </a:r>
            <a:r>
              <a:rPr sz="1800" b="1" spc="-135" dirty="0">
                <a:latin typeface="Tahoma"/>
                <a:cs typeface="Tahoma"/>
              </a:rPr>
              <a:t>з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первинного </a:t>
            </a:r>
            <a:r>
              <a:rPr sz="1800" b="1" spc="-20" dirty="0">
                <a:latin typeface="Tahoma"/>
                <a:cs typeface="Tahoma"/>
              </a:rPr>
              <a:t>відбору </a:t>
            </a:r>
            <a:r>
              <a:rPr sz="1800" b="1" spc="-35" dirty="0">
                <a:latin typeface="Tahoma"/>
                <a:cs typeface="Tahoma"/>
              </a:rPr>
              <a:t>кандидатів </a:t>
            </a:r>
            <a:r>
              <a:rPr sz="1800" b="1" spc="5" dirty="0">
                <a:latin typeface="Tahoma"/>
                <a:cs typeface="Tahoma"/>
              </a:rPr>
              <a:t>у </a:t>
            </a:r>
            <a:r>
              <a:rPr sz="1800" b="1" spc="-10" dirty="0">
                <a:latin typeface="Tahoma"/>
                <a:cs typeface="Tahoma"/>
              </a:rPr>
              <a:t>патронатні </a:t>
            </a:r>
            <a:r>
              <a:rPr sz="1800" b="1" spc="-55" dirty="0">
                <a:latin typeface="Tahoma"/>
                <a:cs typeface="Tahoma"/>
              </a:rPr>
              <a:t>вихователі 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шляхом: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25671" y="4704079"/>
            <a:ext cx="539051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47470" algn="l"/>
                <a:tab pos="1559560" algn="l"/>
                <a:tab pos="1597660" algn="l"/>
                <a:tab pos="2705735" algn="l"/>
                <a:tab pos="3057525" algn="l"/>
                <a:tab pos="3141980" algn="l"/>
                <a:tab pos="3246755" algn="l"/>
                <a:tab pos="3764915" algn="l"/>
                <a:tab pos="3961765" algn="l"/>
                <a:tab pos="4263390" algn="l"/>
                <a:tab pos="5092700" algn="l"/>
              </a:tabLst>
            </a:pPr>
            <a:r>
              <a:rPr sz="1800" b="1" spc="-55" dirty="0">
                <a:latin typeface="Tahoma"/>
                <a:cs typeface="Tahoma"/>
              </a:rPr>
              <a:t>У </a:t>
            </a:r>
            <a:r>
              <a:rPr sz="1800" b="1" spc="-25" dirty="0">
                <a:latin typeface="Tahoma"/>
                <a:cs typeface="Tahoma"/>
              </a:rPr>
              <a:t>разі </a:t>
            </a:r>
            <a:r>
              <a:rPr sz="1800" b="1" spc="-35" dirty="0">
                <a:latin typeface="Tahoma"/>
                <a:cs typeface="Tahoma"/>
              </a:rPr>
              <a:t>невідповідності </a:t>
            </a:r>
            <a:r>
              <a:rPr sz="1800" b="1" dirty="0">
                <a:latin typeface="Tahoma"/>
                <a:cs typeface="Tahoma"/>
              </a:rPr>
              <a:t>пакету </a:t>
            </a:r>
            <a:r>
              <a:rPr sz="1800" b="1" spc="-35" dirty="0">
                <a:latin typeface="Tahoma"/>
                <a:cs typeface="Tahoma"/>
              </a:rPr>
              <a:t>документів,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пода</a:t>
            </a:r>
            <a:r>
              <a:rPr sz="1800" b="1" spc="-25" dirty="0">
                <a:latin typeface="Tahoma"/>
                <a:cs typeface="Tahoma"/>
              </a:rPr>
              <a:t>н</a:t>
            </a:r>
            <a:r>
              <a:rPr sz="1800" b="1" spc="-95" dirty="0">
                <a:latin typeface="Tahoma"/>
                <a:cs typeface="Tahoma"/>
              </a:rPr>
              <a:t>и</a:t>
            </a:r>
            <a:r>
              <a:rPr sz="1800" b="1" spc="-85" dirty="0">
                <a:latin typeface="Tahoma"/>
                <a:cs typeface="Tahoma"/>
              </a:rPr>
              <a:t>х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-130" dirty="0">
                <a:latin typeface="Tahoma"/>
                <a:cs typeface="Tahoma"/>
              </a:rPr>
              <a:t>к</a:t>
            </a:r>
            <a:r>
              <a:rPr sz="1800" b="1" spc="10" dirty="0">
                <a:latin typeface="Tahoma"/>
                <a:cs typeface="Tahoma"/>
              </a:rPr>
              <a:t>андидат</a:t>
            </a:r>
            <a:r>
              <a:rPr sz="1800" b="1" spc="5" dirty="0">
                <a:latin typeface="Tahoma"/>
                <a:cs typeface="Tahoma"/>
              </a:rPr>
              <a:t>о</a:t>
            </a:r>
            <a:r>
              <a:rPr sz="1800" b="1" spc="45" dirty="0">
                <a:latin typeface="Tahoma"/>
                <a:cs typeface="Tahoma"/>
              </a:rPr>
              <a:t>м</a:t>
            </a:r>
            <a:r>
              <a:rPr sz="1800" b="1" dirty="0">
                <a:latin typeface="Tahoma"/>
                <a:cs typeface="Tahoma"/>
              </a:rPr>
              <a:t>		</a:t>
            </a:r>
            <a:r>
              <a:rPr sz="1800" b="1" spc="60" dirty="0">
                <a:latin typeface="Tahoma"/>
                <a:cs typeface="Tahoma"/>
              </a:rPr>
              <a:t>т</a:t>
            </a:r>
            <a:r>
              <a:rPr sz="1800" b="1" spc="70" dirty="0">
                <a:latin typeface="Tahoma"/>
                <a:cs typeface="Tahoma"/>
              </a:rPr>
              <a:t>а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30" dirty="0">
                <a:latin typeface="Tahoma"/>
                <a:cs typeface="Tahoma"/>
              </a:rPr>
              <a:t>до</a:t>
            </a:r>
            <a:r>
              <a:rPr sz="1800" b="1" spc="15" dirty="0">
                <a:latin typeface="Tahoma"/>
                <a:cs typeface="Tahoma"/>
              </a:rPr>
              <a:t>б</a:t>
            </a:r>
            <a:r>
              <a:rPr sz="1800" b="1" spc="-15" dirty="0">
                <a:latin typeface="Tahoma"/>
                <a:cs typeface="Tahoma"/>
              </a:rPr>
              <a:t>ро</a:t>
            </a:r>
            <a:r>
              <a:rPr sz="1800" b="1" spc="-20" dirty="0">
                <a:latin typeface="Tahoma"/>
                <a:cs typeface="Tahoma"/>
              </a:rPr>
              <a:t>в</a:t>
            </a:r>
            <a:r>
              <a:rPr sz="1800" b="1" spc="-135" dirty="0">
                <a:latin typeface="Tahoma"/>
                <a:cs typeface="Tahoma"/>
              </a:rPr>
              <a:t>іл</a:t>
            </a:r>
            <a:r>
              <a:rPr sz="1800" b="1" spc="-165" dirty="0">
                <a:latin typeface="Tahoma"/>
                <a:cs typeface="Tahoma"/>
              </a:rPr>
              <a:t>ь</a:t>
            </a:r>
            <a:r>
              <a:rPr sz="1800" b="1" spc="-40" dirty="0">
                <a:latin typeface="Tahoma"/>
                <a:cs typeface="Tahoma"/>
              </a:rPr>
              <a:t>ним  </a:t>
            </a:r>
            <a:r>
              <a:rPr sz="1800" b="1" spc="-5" dirty="0">
                <a:latin typeface="Tahoma"/>
                <a:cs typeface="Tahoma"/>
              </a:rPr>
              <a:t>по</a:t>
            </a:r>
            <a:r>
              <a:rPr sz="1800" b="1" spc="-10" dirty="0">
                <a:latin typeface="Tahoma"/>
                <a:cs typeface="Tahoma"/>
              </a:rPr>
              <a:t>м</a:t>
            </a:r>
            <a:r>
              <a:rPr sz="1800" b="1" spc="-65" dirty="0">
                <a:latin typeface="Tahoma"/>
                <a:cs typeface="Tahoma"/>
              </a:rPr>
              <a:t>ічником</a:t>
            </a:r>
            <a:r>
              <a:rPr sz="1800" b="1" dirty="0">
                <a:latin typeface="Tahoma"/>
                <a:cs typeface="Tahoma"/>
              </a:rPr>
              <a:t>		</a:t>
            </a:r>
            <a:r>
              <a:rPr sz="1800" b="1" spc="-25" dirty="0">
                <a:latin typeface="Tahoma"/>
                <a:cs typeface="Tahoma"/>
              </a:rPr>
              <a:t>служ</a:t>
            </a:r>
            <a:r>
              <a:rPr sz="1800" b="1" spc="-15" dirty="0">
                <a:latin typeface="Tahoma"/>
                <a:cs typeface="Tahoma"/>
              </a:rPr>
              <a:t>б</a:t>
            </a:r>
            <a:r>
              <a:rPr sz="1800" b="1" spc="110" dirty="0">
                <a:latin typeface="Tahoma"/>
                <a:cs typeface="Tahoma"/>
              </a:rPr>
              <a:t>а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5" dirty="0">
                <a:latin typeface="Tahoma"/>
                <a:cs typeface="Tahoma"/>
              </a:rPr>
              <a:t>у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20" dirty="0">
                <a:latin typeface="Tahoma"/>
                <a:cs typeface="Tahoma"/>
              </a:rPr>
              <a:t>справа</a:t>
            </a:r>
            <a:r>
              <a:rPr sz="1800" b="1" spc="25" dirty="0">
                <a:latin typeface="Tahoma"/>
                <a:cs typeface="Tahoma"/>
              </a:rPr>
              <a:t>х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-20" dirty="0">
                <a:latin typeface="Tahoma"/>
                <a:cs typeface="Tahoma"/>
              </a:rPr>
              <a:t>дітей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b="1" spc="-10" dirty="0">
                <a:latin typeface="Tahoma"/>
                <a:cs typeface="Tahoma"/>
              </a:rPr>
              <a:t>не  </a:t>
            </a:r>
            <a:r>
              <a:rPr sz="1800" b="1" spc="5" dirty="0">
                <a:latin typeface="Tahoma"/>
                <a:cs typeface="Tahoma"/>
              </a:rPr>
              <a:t>допус</a:t>
            </a:r>
            <a:r>
              <a:rPr sz="1800" b="1" spc="10" dirty="0">
                <a:latin typeface="Tahoma"/>
                <a:cs typeface="Tahoma"/>
              </a:rPr>
              <a:t>к</a:t>
            </a:r>
            <a:r>
              <a:rPr sz="1800" b="1" spc="140" dirty="0">
                <a:latin typeface="Tahoma"/>
                <a:cs typeface="Tahoma"/>
              </a:rPr>
              <a:t>а</a:t>
            </a:r>
            <a:r>
              <a:rPr sz="1800" b="1" spc="130" dirty="0">
                <a:latin typeface="Tahoma"/>
                <a:cs typeface="Tahoma"/>
              </a:rPr>
              <a:t>є</a:t>
            </a:r>
            <a:r>
              <a:rPr sz="1800" b="1" dirty="0">
                <a:latin typeface="Tahoma"/>
                <a:cs typeface="Tahoma"/>
              </a:rPr>
              <a:t>		</a:t>
            </a:r>
            <a:r>
              <a:rPr sz="1800" b="1" spc="-120" dirty="0">
                <a:latin typeface="Tahoma"/>
                <a:cs typeface="Tahoma"/>
              </a:rPr>
              <a:t>к</a:t>
            </a:r>
            <a:r>
              <a:rPr sz="1800" b="1" dirty="0">
                <a:latin typeface="Tahoma"/>
                <a:cs typeface="Tahoma"/>
              </a:rPr>
              <a:t>ан</a:t>
            </a:r>
            <a:r>
              <a:rPr sz="1800" b="1" spc="-5" dirty="0">
                <a:latin typeface="Tahoma"/>
                <a:cs typeface="Tahoma"/>
              </a:rPr>
              <a:t>д</a:t>
            </a:r>
            <a:r>
              <a:rPr sz="1800" b="1" spc="25" dirty="0">
                <a:latin typeface="Tahoma"/>
                <a:cs typeface="Tahoma"/>
              </a:rPr>
              <a:t>идат</a:t>
            </a:r>
            <a:r>
              <a:rPr sz="1800" b="1" spc="30" dirty="0">
                <a:latin typeface="Tahoma"/>
                <a:cs typeface="Tahoma"/>
              </a:rPr>
              <a:t>а</a:t>
            </a:r>
            <a:r>
              <a:rPr sz="1800" b="1" dirty="0">
                <a:latin typeface="Tahoma"/>
                <a:cs typeface="Tahoma"/>
              </a:rPr>
              <a:t>			</a:t>
            </a:r>
            <a:r>
              <a:rPr sz="1800" b="1" spc="20" dirty="0">
                <a:latin typeface="Tahoma"/>
                <a:cs typeface="Tahoma"/>
              </a:rPr>
              <a:t>до</a:t>
            </a:r>
            <a:r>
              <a:rPr sz="1800" b="1" dirty="0">
                <a:latin typeface="Tahoma"/>
                <a:cs typeface="Tahoma"/>
              </a:rPr>
              <a:t>		</a:t>
            </a:r>
            <a:r>
              <a:rPr sz="1800" b="1" spc="-30" dirty="0">
                <a:latin typeface="Tahoma"/>
                <a:cs typeface="Tahoma"/>
              </a:rPr>
              <a:t>п</a:t>
            </a:r>
            <a:r>
              <a:rPr sz="1800" b="1" spc="-40" dirty="0">
                <a:latin typeface="Tahoma"/>
                <a:cs typeface="Tahoma"/>
              </a:rPr>
              <a:t>о</a:t>
            </a:r>
            <a:r>
              <a:rPr sz="1800" b="1" spc="-30" dirty="0">
                <a:latin typeface="Tahoma"/>
                <a:cs typeface="Tahoma"/>
              </a:rPr>
              <a:t>да</a:t>
            </a:r>
            <a:r>
              <a:rPr sz="1800" b="1" spc="-25" dirty="0">
                <a:latin typeface="Tahoma"/>
                <a:cs typeface="Tahoma"/>
              </a:rPr>
              <a:t>л</a:t>
            </a:r>
            <a:r>
              <a:rPr sz="1800" b="1" spc="-125" dirty="0">
                <a:latin typeface="Tahoma"/>
                <a:cs typeface="Tahoma"/>
              </a:rPr>
              <a:t>ь</a:t>
            </a:r>
            <a:r>
              <a:rPr sz="1800" b="1" spc="-30" dirty="0">
                <a:latin typeface="Tahoma"/>
                <a:cs typeface="Tahoma"/>
              </a:rPr>
              <a:t>шого  </a:t>
            </a:r>
            <a:r>
              <a:rPr sz="1800" b="1" spc="-45" dirty="0">
                <a:latin typeface="Tahoma"/>
                <a:cs typeface="Tahoma"/>
              </a:rPr>
              <a:t>проходження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відбору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6" name="Рисунок 15" descr="Coat_of_Arms_Chortki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76200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 descr="713ed0e4156ab7340e6fb4bff3f79f3e.jpg"/>
          <p:cNvPicPr>
            <a:picLocks noChangeAspect="1"/>
          </p:cNvPicPr>
          <p:nvPr/>
        </p:nvPicPr>
        <p:blipFill>
          <a:blip r:embed="rId2">
            <a:lum bright="20000"/>
          </a:blip>
          <a:srcRect l="3265" t="3239" r="3129" b="4905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2438400" y="1066800"/>
            <a:ext cx="8382000" cy="1635760"/>
            <a:chOff x="2205208" y="1066791"/>
            <a:chExt cx="8562340" cy="1635760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5208" y="1066791"/>
              <a:ext cx="8540525" cy="163526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3343" y="1217676"/>
              <a:ext cx="7633716" cy="13670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46375" y="1098804"/>
              <a:ext cx="8453628" cy="153771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97173" y="1306195"/>
            <a:ext cx="7312025" cy="10960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40"/>
              </a:spcBef>
            </a:pP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Соціальний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заклад/фахівець 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із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соціальної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роботи </a:t>
            </a:r>
            <a:r>
              <a:rPr sz="1500" spc="-45" dirty="0">
                <a:solidFill>
                  <a:srgbClr val="FFFFFF"/>
                </a:solidFill>
                <a:latin typeface="Tahoma"/>
                <a:cs typeface="Tahoma"/>
              </a:rPr>
              <a:t>із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залученням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психолога </a:t>
            </a: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протягом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п’яти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робочих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днів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25" dirty="0">
                <a:solidFill>
                  <a:srgbClr val="FFFFFF"/>
                </a:solidFill>
                <a:latin typeface="Tahoma"/>
                <a:cs typeface="Tahoma"/>
              </a:rPr>
              <a:t>після</a:t>
            </a:r>
            <a:r>
              <a:rPr sz="1500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надходження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запиту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проводить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210" dirty="0">
                <a:solidFill>
                  <a:srgbClr val="FFFFFF"/>
                </a:solidFill>
                <a:latin typeface="Tahoma"/>
                <a:cs typeface="Tahoma"/>
              </a:rPr>
              <a:t>місцем </a:t>
            </a:r>
            <a:r>
              <a:rPr sz="1500" spc="80" dirty="0">
                <a:solidFill>
                  <a:srgbClr val="FFFFFF"/>
                </a:solidFill>
                <a:latin typeface="Tahoma"/>
                <a:cs typeface="Tahoma"/>
              </a:rPr>
              <a:t>фактичного </a:t>
            </a:r>
            <a:r>
              <a:rPr sz="1500" spc="60" dirty="0">
                <a:solidFill>
                  <a:srgbClr val="FFFFFF"/>
                </a:solidFill>
                <a:latin typeface="Tahoma"/>
                <a:cs typeface="Tahoma"/>
              </a:rPr>
              <a:t>проживання </a:t>
            </a:r>
            <a:r>
              <a:rPr sz="1500" spc="90" dirty="0">
                <a:solidFill>
                  <a:srgbClr val="FFFFFF"/>
                </a:solidFill>
                <a:latin typeface="Tahoma"/>
                <a:cs typeface="Tahoma"/>
              </a:rPr>
              <a:t>кандидата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патронатні </a:t>
            </a:r>
            <a:r>
              <a:rPr sz="1500" spc="25" dirty="0">
                <a:solidFill>
                  <a:srgbClr val="FFFFFF"/>
                </a:solidFill>
                <a:latin typeface="Tahoma"/>
                <a:cs typeface="Tahoma"/>
              </a:rPr>
              <a:t>вихователі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оцінку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сімейної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ситуації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5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житлово-побутових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умов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кандидата</a:t>
            </a:r>
            <a:r>
              <a:rPr sz="1500" b="1" spc="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патронатні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вихователі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(далі</a:t>
            </a:r>
            <a:r>
              <a:rPr sz="1500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Tahoma"/>
                <a:cs typeface="Tahoma"/>
              </a:rPr>
              <a:t>—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5" dirty="0">
                <a:solidFill>
                  <a:srgbClr val="FFFFFF"/>
                </a:solidFill>
                <a:latin typeface="Tahoma"/>
                <a:cs typeface="Tahoma"/>
              </a:rPr>
              <a:t>оцінка).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90827" y="1060703"/>
            <a:ext cx="1652270" cy="1651000"/>
            <a:chOff x="1290827" y="1060703"/>
            <a:chExt cx="1652270" cy="1651000"/>
          </a:xfrm>
        </p:grpSpPr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7" y="1060703"/>
              <a:ext cx="1652016" cy="16504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0263" y="1100327"/>
              <a:ext cx="1537715" cy="153771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2205208" y="3064747"/>
            <a:ext cx="8562340" cy="1633855"/>
            <a:chOff x="2205208" y="3064747"/>
            <a:chExt cx="8562340" cy="1633855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5208" y="3064747"/>
              <a:ext cx="8540525" cy="16337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33343" y="3424428"/>
              <a:ext cx="7633716" cy="94640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6375" y="3095244"/>
              <a:ext cx="8453628" cy="153771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97173" y="3513582"/>
            <a:ext cx="7312659" cy="6750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1660"/>
              </a:lnSpc>
              <a:spcBef>
                <a:spcPts val="270"/>
              </a:spcBef>
            </a:pPr>
            <a:r>
              <a:rPr sz="1500" spc="100" dirty="0">
                <a:solidFill>
                  <a:srgbClr val="FFFFFF"/>
                </a:solidFill>
                <a:latin typeface="Tahoma"/>
                <a:cs typeface="Tahoma"/>
              </a:rPr>
              <a:t>Оцінка </a:t>
            </a:r>
            <a:r>
              <a:rPr sz="1500" spc="50" dirty="0">
                <a:solidFill>
                  <a:srgbClr val="FFFFFF"/>
                </a:solidFill>
                <a:latin typeface="Tahoma"/>
                <a:cs typeface="Tahoma"/>
              </a:rPr>
              <a:t>проводиться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метою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виявлення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сприятливих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факторів </a:t>
            </a:r>
            <a:r>
              <a:rPr sz="1500" b="1" spc="5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500" b="1" spc="-80" dirty="0">
                <a:solidFill>
                  <a:srgbClr val="FFFFFF"/>
                </a:solidFill>
                <a:latin typeface="Tahoma"/>
                <a:cs typeface="Tahoma"/>
              </a:rPr>
              <a:t>ризиків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30" dirty="0">
                <a:solidFill>
                  <a:srgbClr val="FFFFFF"/>
                </a:solidFill>
                <a:latin typeface="Tahoma"/>
                <a:cs typeface="Tahoma"/>
              </a:rPr>
              <a:t>щодо</a:t>
            </a:r>
            <a:r>
              <a:rPr sz="1500" b="1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спроможності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кандидата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у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патронатні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вихователі</a:t>
            </a:r>
            <a:r>
              <a:rPr sz="1500" b="1" spc="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надавати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послугу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патронату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над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дитиною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своїй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сім’ї.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290827" y="3058667"/>
            <a:ext cx="1652270" cy="1651000"/>
            <a:chOff x="1290827" y="3058667"/>
            <a:chExt cx="1652270" cy="165100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7" y="3058667"/>
              <a:ext cx="1652016" cy="16504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50263" y="3098291"/>
              <a:ext cx="1537715" cy="1537716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2205208" y="5018514"/>
            <a:ext cx="8562340" cy="1633855"/>
            <a:chOff x="2205208" y="5018514"/>
            <a:chExt cx="8562340" cy="163385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5208" y="5018514"/>
              <a:ext cx="8540525" cy="163376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33343" y="5273039"/>
              <a:ext cx="7633716" cy="115671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46375" y="5049011"/>
              <a:ext cx="8453628" cy="1537716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3297173" y="5362447"/>
            <a:ext cx="7311390" cy="8858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40"/>
              </a:spcBef>
            </a:pP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підсумками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проведеної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оцінки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соціальний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заклад/фахівець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5" dirty="0">
                <a:solidFill>
                  <a:srgbClr val="FFFFFF"/>
                </a:solidFill>
                <a:latin typeface="Tahoma"/>
                <a:cs typeface="Tahoma"/>
              </a:rPr>
              <a:t>із </a:t>
            </a:r>
            <a:r>
              <a:rPr sz="15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соціальної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роботи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готує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висновок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оцінку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сімейної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ситуації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4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житлово-побутові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умови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кандидата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у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патронатні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вихователі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90" dirty="0">
                <a:solidFill>
                  <a:srgbClr val="FFFFFF"/>
                </a:solidFill>
                <a:latin typeface="Tahoma"/>
                <a:cs typeface="Tahoma"/>
              </a:rPr>
              <a:t>фо</a:t>
            </a:r>
            <a:r>
              <a:rPr sz="1500" b="1" spc="8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мою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85" dirty="0">
                <a:solidFill>
                  <a:srgbClr val="FFFFFF"/>
                </a:solidFill>
                <a:latin typeface="Tahoma"/>
                <a:cs typeface="Tahoma"/>
              </a:rPr>
              <a:t>згі</a:t>
            </a:r>
            <a:r>
              <a:rPr sz="1500" b="1" spc="-12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5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4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500" b="1" spc="-25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uk-UA" sz="1500" b="1" spc="-2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u="sng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д</a:t>
            </a:r>
            <a:r>
              <a:rPr sz="1500" b="1" u="sng" spc="1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одатко</a:t>
            </a:r>
            <a:r>
              <a:rPr sz="1500" b="1" u="sng" spc="2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м</a:t>
            </a:r>
            <a:r>
              <a:rPr sz="1500" b="1" u="sng" spc="-15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500" b="1" u="sng" spc="-114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1</a:t>
            </a:r>
            <a:r>
              <a:rPr sz="1500" b="1" u="sng" spc="-2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 </a:t>
            </a:r>
            <a:r>
              <a:rPr sz="1500" b="1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500" b="1" spc="25" dirty="0">
                <a:solidFill>
                  <a:srgbClr val="FFFFFF"/>
                </a:solidFill>
                <a:latin typeface="Tahoma"/>
                <a:cs typeface="Tahoma"/>
              </a:rPr>
              <a:t>силає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його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сл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500" b="1" spc="-80" dirty="0">
                <a:solidFill>
                  <a:srgbClr val="FFFFFF"/>
                </a:solidFill>
                <a:latin typeface="Tahoma"/>
                <a:cs typeface="Tahoma"/>
              </a:rPr>
              <a:t>жб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290827" y="5009388"/>
            <a:ext cx="1652270" cy="1651000"/>
            <a:chOff x="1290827" y="5009388"/>
            <a:chExt cx="1652270" cy="1651000"/>
          </a:xfrm>
        </p:grpSpPr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90827" y="5009388"/>
              <a:ext cx="1652016" cy="165049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50263" y="5049012"/>
              <a:ext cx="1537715" cy="1537716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52600" y="0"/>
            <a:ext cx="1295400" cy="1143000"/>
          </a:xfrm>
          <a:prstGeom prst="rect">
            <a:avLst/>
          </a:prstGeom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524000" y="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kumimoji="0" lang="uk-UA" sz="24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uk-UA" sz="24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Пройти первинний відбір. </a:t>
            </a:r>
            <a:r>
              <a:rPr kumimoji="0" lang="uk-UA" sz="2400" b="1" i="0" u="sng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Оцінка сімейної ситуації та житлово-побутових умов</a:t>
            </a:r>
            <a:endParaRPr kumimoji="0" lang="uk-UA" sz="24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1" name="Рисунок 30" descr="Coat_of_Arms_Chortkiv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"/>
            <a:ext cx="76200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713ed0e4156ab7340e6fb4bff3f79f3e.jpg"/>
          <p:cNvPicPr>
            <a:picLocks noChangeAspect="1"/>
          </p:cNvPicPr>
          <p:nvPr/>
        </p:nvPicPr>
        <p:blipFill>
          <a:blip r:embed="rId2"/>
          <a:srcRect l="3265" t="2817" r="4218" b="422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92758" y="1207770"/>
            <a:ext cx="9110980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spc="-55" dirty="0">
                <a:latin typeface="Tahoma"/>
                <a:cs typeface="Tahoma"/>
              </a:rPr>
              <a:t>У </a:t>
            </a:r>
            <a:r>
              <a:rPr sz="2000" b="1" spc="-25" dirty="0">
                <a:latin typeface="Tahoma"/>
                <a:cs typeface="Tahoma"/>
              </a:rPr>
              <a:t>разі </a:t>
            </a:r>
            <a:r>
              <a:rPr sz="2000" b="1" spc="-30" dirty="0">
                <a:latin typeface="Tahoma"/>
                <a:cs typeface="Tahoma"/>
              </a:rPr>
              <a:t>успішного </a:t>
            </a:r>
            <a:r>
              <a:rPr sz="2000" b="1" spc="-45" dirty="0">
                <a:latin typeface="Tahoma"/>
                <a:cs typeface="Tahoma"/>
              </a:rPr>
              <a:t>проходження </a:t>
            </a:r>
            <a:r>
              <a:rPr sz="2000" b="1" dirty="0">
                <a:latin typeface="Tahoma"/>
                <a:cs typeface="Tahoma"/>
              </a:rPr>
              <a:t>кандидатом </a:t>
            </a:r>
            <a:r>
              <a:rPr sz="2000" b="1" spc="10" dirty="0">
                <a:latin typeface="Tahoma"/>
                <a:cs typeface="Tahoma"/>
              </a:rPr>
              <a:t>у </a:t>
            </a:r>
            <a:r>
              <a:rPr sz="2000" b="1" spc="-5" dirty="0">
                <a:latin typeface="Tahoma"/>
                <a:cs typeface="Tahoma"/>
              </a:rPr>
              <a:t>патронатні </a:t>
            </a:r>
            <a:r>
              <a:rPr sz="2000" b="1" spc="-60" dirty="0">
                <a:latin typeface="Tahoma"/>
                <a:cs typeface="Tahoma"/>
              </a:rPr>
              <a:t>вихователі </a:t>
            </a:r>
            <a:r>
              <a:rPr sz="2000" b="1" spc="-125" dirty="0">
                <a:latin typeface="Tahoma"/>
                <a:cs typeface="Tahoma"/>
              </a:rPr>
              <a:t>і </a:t>
            </a:r>
            <a:r>
              <a:rPr sz="2000" b="1" spc="-12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добровільним помічником </a:t>
            </a:r>
            <a:r>
              <a:rPr sz="2000" b="1" spc="-55" dirty="0">
                <a:latin typeface="Tahoma"/>
                <a:cs typeface="Tahoma"/>
              </a:rPr>
              <a:t>первинного </a:t>
            </a:r>
            <a:r>
              <a:rPr sz="2000" b="1" spc="-20" dirty="0">
                <a:latin typeface="Tahoma"/>
                <a:cs typeface="Tahoma"/>
              </a:rPr>
              <a:t>відбору </a:t>
            </a:r>
            <a:r>
              <a:rPr sz="2000" b="1" spc="5" dirty="0">
                <a:latin typeface="Tahoma"/>
                <a:cs typeface="Tahoma"/>
              </a:rPr>
              <a:t>служба </a:t>
            </a:r>
            <a:r>
              <a:rPr sz="2000" b="1" spc="-30" dirty="0">
                <a:latin typeface="Tahoma"/>
                <a:cs typeface="Tahoma"/>
              </a:rPr>
              <a:t>протягом </a:t>
            </a:r>
            <a:r>
              <a:rPr sz="2000" b="1" spc="-70" dirty="0">
                <a:latin typeface="Tahoma"/>
                <a:cs typeface="Tahoma"/>
              </a:rPr>
              <a:t>п’яти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робочих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днів: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3419" y="2069592"/>
            <a:ext cx="1967483" cy="131216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552700" y="2380488"/>
            <a:ext cx="681355" cy="683260"/>
            <a:chOff x="2552700" y="2380488"/>
            <a:chExt cx="681355" cy="683260"/>
          </a:xfrm>
        </p:grpSpPr>
        <p:sp>
          <p:nvSpPr>
            <p:cNvPr id="13" name="object 13"/>
            <p:cNvSpPr/>
            <p:nvPr/>
          </p:nvSpPr>
          <p:spPr>
            <a:xfrm>
              <a:off x="2558795" y="2386584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669036" y="0"/>
                  </a:moveTo>
                  <a:lnTo>
                    <a:pt x="0" y="0"/>
                  </a:lnTo>
                  <a:lnTo>
                    <a:pt x="0" y="670560"/>
                  </a:lnTo>
                  <a:lnTo>
                    <a:pt x="172466" y="497713"/>
                  </a:lnTo>
                  <a:lnTo>
                    <a:pt x="172466" y="172465"/>
                  </a:lnTo>
                  <a:lnTo>
                    <a:pt x="497078" y="172465"/>
                  </a:lnTo>
                  <a:lnTo>
                    <a:pt x="669036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58795" y="2386584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0" y="0"/>
                  </a:moveTo>
                  <a:lnTo>
                    <a:pt x="669036" y="0"/>
                  </a:lnTo>
                  <a:lnTo>
                    <a:pt x="497078" y="172465"/>
                  </a:lnTo>
                  <a:lnTo>
                    <a:pt x="172466" y="172465"/>
                  </a:lnTo>
                  <a:lnTo>
                    <a:pt x="172466" y="497713"/>
                  </a:lnTo>
                  <a:lnTo>
                    <a:pt x="0" y="670560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068823" y="2380488"/>
            <a:ext cx="681355" cy="683260"/>
            <a:chOff x="5068823" y="2380488"/>
            <a:chExt cx="681355" cy="683260"/>
          </a:xfrm>
        </p:grpSpPr>
        <p:sp>
          <p:nvSpPr>
            <p:cNvPr id="16" name="object 16"/>
            <p:cNvSpPr/>
            <p:nvPr/>
          </p:nvSpPr>
          <p:spPr>
            <a:xfrm>
              <a:off x="5074919" y="2386584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669035" y="0"/>
                  </a:moveTo>
                  <a:lnTo>
                    <a:pt x="0" y="0"/>
                  </a:lnTo>
                  <a:lnTo>
                    <a:pt x="171957" y="172465"/>
                  </a:lnTo>
                  <a:lnTo>
                    <a:pt x="496569" y="172465"/>
                  </a:lnTo>
                  <a:lnTo>
                    <a:pt x="496569" y="497713"/>
                  </a:lnTo>
                  <a:lnTo>
                    <a:pt x="669035" y="670560"/>
                  </a:lnTo>
                  <a:lnTo>
                    <a:pt x="669035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074919" y="2386584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669035" y="0"/>
                  </a:moveTo>
                  <a:lnTo>
                    <a:pt x="669035" y="670560"/>
                  </a:lnTo>
                  <a:lnTo>
                    <a:pt x="496569" y="497713"/>
                  </a:lnTo>
                  <a:lnTo>
                    <a:pt x="496569" y="172465"/>
                  </a:lnTo>
                  <a:lnTo>
                    <a:pt x="171957" y="172465"/>
                  </a:lnTo>
                  <a:lnTo>
                    <a:pt x="0" y="0"/>
                  </a:lnTo>
                  <a:lnTo>
                    <a:pt x="669035" y="0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2487167" y="5151120"/>
            <a:ext cx="683260" cy="681355"/>
            <a:chOff x="2487167" y="5151120"/>
            <a:chExt cx="683260" cy="681355"/>
          </a:xfrm>
        </p:grpSpPr>
        <p:sp>
          <p:nvSpPr>
            <p:cNvPr id="19" name="object 19"/>
            <p:cNvSpPr/>
            <p:nvPr/>
          </p:nvSpPr>
          <p:spPr>
            <a:xfrm>
              <a:off x="2493263" y="5157216"/>
              <a:ext cx="670560" cy="669290"/>
            </a:xfrm>
            <a:custGeom>
              <a:avLst/>
              <a:gdLst/>
              <a:ahLst/>
              <a:cxnLst/>
              <a:rect l="l" t="t" r="r" b="b"/>
              <a:pathLst>
                <a:path w="670560" h="669289">
                  <a:moveTo>
                    <a:pt x="0" y="0"/>
                  </a:moveTo>
                  <a:lnTo>
                    <a:pt x="0" y="669035"/>
                  </a:lnTo>
                  <a:lnTo>
                    <a:pt x="670560" y="669035"/>
                  </a:lnTo>
                  <a:lnTo>
                    <a:pt x="497713" y="496620"/>
                  </a:lnTo>
                  <a:lnTo>
                    <a:pt x="172466" y="496620"/>
                  </a:lnTo>
                  <a:lnTo>
                    <a:pt x="172466" y="1719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493263" y="5157216"/>
              <a:ext cx="670560" cy="669290"/>
            </a:xfrm>
            <a:custGeom>
              <a:avLst/>
              <a:gdLst/>
              <a:ahLst/>
              <a:cxnLst/>
              <a:rect l="l" t="t" r="r" b="b"/>
              <a:pathLst>
                <a:path w="670560" h="669289">
                  <a:moveTo>
                    <a:pt x="0" y="669035"/>
                  </a:moveTo>
                  <a:lnTo>
                    <a:pt x="0" y="0"/>
                  </a:lnTo>
                  <a:lnTo>
                    <a:pt x="172466" y="171957"/>
                  </a:lnTo>
                  <a:lnTo>
                    <a:pt x="172466" y="496620"/>
                  </a:lnTo>
                  <a:lnTo>
                    <a:pt x="497713" y="496620"/>
                  </a:lnTo>
                  <a:lnTo>
                    <a:pt x="670560" y="669035"/>
                  </a:lnTo>
                  <a:lnTo>
                    <a:pt x="0" y="669035"/>
                  </a:lnTo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213603" y="5113020"/>
            <a:ext cx="681355" cy="683260"/>
            <a:chOff x="5213603" y="5113020"/>
            <a:chExt cx="681355" cy="683260"/>
          </a:xfrm>
        </p:grpSpPr>
        <p:sp>
          <p:nvSpPr>
            <p:cNvPr id="22" name="object 22"/>
            <p:cNvSpPr/>
            <p:nvPr/>
          </p:nvSpPr>
          <p:spPr>
            <a:xfrm>
              <a:off x="5219699" y="5119116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669036" y="0"/>
                  </a:moveTo>
                  <a:lnTo>
                    <a:pt x="496570" y="172846"/>
                  </a:lnTo>
                  <a:lnTo>
                    <a:pt x="496570" y="498144"/>
                  </a:lnTo>
                  <a:lnTo>
                    <a:pt x="171958" y="498144"/>
                  </a:lnTo>
                  <a:lnTo>
                    <a:pt x="0" y="670559"/>
                  </a:lnTo>
                  <a:lnTo>
                    <a:pt x="669036" y="670559"/>
                  </a:lnTo>
                  <a:lnTo>
                    <a:pt x="669036" y="0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9699" y="5119116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89" h="670560">
                  <a:moveTo>
                    <a:pt x="669036" y="670559"/>
                  </a:moveTo>
                  <a:lnTo>
                    <a:pt x="0" y="670559"/>
                  </a:lnTo>
                  <a:lnTo>
                    <a:pt x="171958" y="498144"/>
                  </a:lnTo>
                  <a:lnTo>
                    <a:pt x="496570" y="498144"/>
                  </a:lnTo>
                  <a:lnTo>
                    <a:pt x="496570" y="172846"/>
                  </a:lnTo>
                  <a:lnTo>
                    <a:pt x="669036" y="0"/>
                  </a:lnTo>
                  <a:lnTo>
                    <a:pt x="669036" y="670559"/>
                  </a:ln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51447" y="2175088"/>
            <a:ext cx="1967483" cy="1163994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8186928" y="2453639"/>
            <a:ext cx="681355" cy="681355"/>
            <a:chOff x="8186928" y="2453639"/>
            <a:chExt cx="681355" cy="681355"/>
          </a:xfrm>
        </p:grpSpPr>
        <p:sp>
          <p:nvSpPr>
            <p:cNvPr id="38" name="object 38"/>
            <p:cNvSpPr/>
            <p:nvPr/>
          </p:nvSpPr>
          <p:spPr>
            <a:xfrm>
              <a:off x="8193024" y="2459735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669035" y="0"/>
                  </a:moveTo>
                  <a:lnTo>
                    <a:pt x="0" y="0"/>
                  </a:lnTo>
                  <a:lnTo>
                    <a:pt x="0" y="669036"/>
                  </a:lnTo>
                  <a:lnTo>
                    <a:pt x="172466" y="496569"/>
                  </a:lnTo>
                  <a:lnTo>
                    <a:pt x="172466" y="172465"/>
                  </a:lnTo>
                  <a:lnTo>
                    <a:pt x="496570" y="172465"/>
                  </a:lnTo>
                  <a:lnTo>
                    <a:pt x="669035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193024" y="2459735"/>
              <a:ext cx="669290" cy="669290"/>
            </a:xfrm>
            <a:custGeom>
              <a:avLst/>
              <a:gdLst/>
              <a:ahLst/>
              <a:cxnLst/>
              <a:rect l="l" t="t" r="r" b="b"/>
              <a:pathLst>
                <a:path w="669290" h="669289">
                  <a:moveTo>
                    <a:pt x="0" y="0"/>
                  </a:moveTo>
                  <a:lnTo>
                    <a:pt x="669035" y="0"/>
                  </a:lnTo>
                  <a:lnTo>
                    <a:pt x="496570" y="172465"/>
                  </a:lnTo>
                  <a:lnTo>
                    <a:pt x="172466" y="172465"/>
                  </a:lnTo>
                  <a:lnTo>
                    <a:pt x="172466" y="496569"/>
                  </a:lnTo>
                  <a:lnTo>
                    <a:pt x="0" y="669036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10917935" y="2453639"/>
            <a:ext cx="683260" cy="681355"/>
            <a:chOff x="10917935" y="2453639"/>
            <a:chExt cx="683260" cy="681355"/>
          </a:xfrm>
        </p:grpSpPr>
        <p:sp>
          <p:nvSpPr>
            <p:cNvPr id="41" name="object 41"/>
            <p:cNvSpPr/>
            <p:nvPr/>
          </p:nvSpPr>
          <p:spPr>
            <a:xfrm>
              <a:off x="10924031" y="2459735"/>
              <a:ext cx="670560" cy="669290"/>
            </a:xfrm>
            <a:custGeom>
              <a:avLst/>
              <a:gdLst/>
              <a:ahLst/>
              <a:cxnLst/>
              <a:rect l="l" t="t" r="r" b="b"/>
              <a:pathLst>
                <a:path w="670559" h="669289">
                  <a:moveTo>
                    <a:pt x="670560" y="0"/>
                  </a:moveTo>
                  <a:lnTo>
                    <a:pt x="0" y="0"/>
                  </a:lnTo>
                  <a:lnTo>
                    <a:pt x="172847" y="172465"/>
                  </a:lnTo>
                  <a:lnTo>
                    <a:pt x="498094" y="172465"/>
                  </a:lnTo>
                  <a:lnTo>
                    <a:pt x="498094" y="497077"/>
                  </a:lnTo>
                  <a:lnTo>
                    <a:pt x="670560" y="669036"/>
                  </a:lnTo>
                  <a:lnTo>
                    <a:pt x="67056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0924031" y="2459735"/>
              <a:ext cx="670560" cy="669290"/>
            </a:xfrm>
            <a:custGeom>
              <a:avLst/>
              <a:gdLst/>
              <a:ahLst/>
              <a:cxnLst/>
              <a:rect l="l" t="t" r="r" b="b"/>
              <a:pathLst>
                <a:path w="670559" h="669289">
                  <a:moveTo>
                    <a:pt x="670560" y="0"/>
                  </a:moveTo>
                  <a:lnTo>
                    <a:pt x="670560" y="669036"/>
                  </a:lnTo>
                  <a:lnTo>
                    <a:pt x="498094" y="497077"/>
                  </a:lnTo>
                  <a:lnTo>
                    <a:pt x="498094" y="172465"/>
                  </a:lnTo>
                  <a:lnTo>
                    <a:pt x="172847" y="172465"/>
                  </a:lnTo>
                  <a:lnTo>
                    <a:pt x="0" y="0"/>
                  </a:lnTo>
                  <a:lnTo>
                    <a:pt x="670560" y="0"/>
                  </a:lnTo>
                  <a:close/>
                </a:path>
              </a:pathLst>
            </a:custGeom>
            <a:ln w="12192">
              <a:solidFill>
                <a:srgbClr val="EAE4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8258556" y="5184647"/>
            <a:ext cx="681355" cy="683260"/>
            <a:chOff x="8258556" y="5184647"/>
            <a:chExt cx="681355" cy="683260"/>
          </a:xfrm>
        </p:grpSpPr>
        <p:sp>
          <p:nvSpPr>
            <p:cNvPr id="44" name="object 44"/>
            <p:cNvSpPr/>
            <p:nvPr/>
          </p:nvSpPr>
          <p:spPr>
            <a:xfrm>
              <a:off x="8264652" y="5190743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90" h="670560">
                  <a:moveTo>
                    <a:pt x="0" y="0"/>
                  </a:moveTo>
                  <a:lnTo>
                    <a:pt x="0" y="670559"/>
                  </a:lnTo>
                  <a:lnTo>
                    <a:pt x="669036" y="670559"/>
                  </a:lnTo>
                  <a:lnTo>
                    <a:pt x="497077" y="498144"/>
                  </a:lnTo>
                  <a:lnTo>
                    <a:pt x="172466" y="498144"/>
                  </a:lnTo>
                  <a:lnTo>
                    <a:pt x="172466" y="1728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64652" y="5190743"/>
              <a:ext cx="669290" cy="670560"/>
            </a:xfrm>
            <a:custGeom>
              <a:avLst/>
              <a:gdLst/>
              <a:ahLst/>
              <a:cxnLst/>
              <a:rect l="l" t="t" r="r" b="b"/>
              <a:pathLst>
                <a:path w="669290" h="670560">
                  <a:moveTo>
                    <a:pt x="0" y="670559"/>
                  </a:moveTo>
                  <a:lnTo>
                    <a:pt x="0" y="0"/>
                  </a:lnTo>
                  <a:lnTo>
                    <a:pt x="172466" y="172846"/>
                  </a:lnTo>
                  <a:lnTo>
                    <a:pt x="172466" y="498144"/>
                  </a:lnTo>
                  <a:lnTo>
                    <a:pt x="497077" y="498144"/>
                  </a:lnTo>
                  <a:lnTo>
                    <a:pt x="669036" y="670559"/>
                  </a:lnTo>
                  <a:lnTo>
                    <a:pt x="0" y="67055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917935" y="5184647"/>
            <a:ext cx="683260" cy="683260"/>
            <a:chOff x="10917935" y="5184647"/>
            <a:chExt cx="683260" cy="683260"/>
          </a:xfrm>
        </p:grpSpPr>
        <p:sp>
          <p:nvSpPr>
            <p:cNvPr id="47" name="object 47"/>
            <p:cNvSpPr/>
            <p:nvPr/>
          </p:nvSpPr>
          <p:spPr>
            <a:xfrm>
              <a:off x="10924031" y="5190743"/>
              <a:ext cx="670560" cy="670560"/>
            </a:xfrm>
            <a:custGeom>
              <a:avLst/>
              <a:gdLst/>
              <a:ahLst/>
              <a:cxnLst/>
              <a:rect l="l" t="t" r="r" b="b"/>
              <a:pathLst>
                <a:path w="670559" h="670560">
                  <a:moveTo>
                    <a:pt x="670560" y="0"/>
                  </a:moveTo>
                  <a:lnTo>
                    <a:pt x="497713" y="172846"/>
                  </a:lnTo>
                  <a:lnTo>
                    <a:pt x="497713" y="497751"/>
                  </a:lnTo>
                  <a:lnTo>
                    <a:pt x="172847" y="497751"/>
                  </a:lnTo>
                  <a:lnTo>
                    <a:pt x="0" y="670559"/>
                  </a:lnTo>
                  <a:lnTo>
                    <a:pt x="670560" y="670559"/>
                  </a:lnTo>
                  <a:lnTo>
                    <a:pt x="67056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24031" y="5190743"/>
              <a:ext cx="670560" cy="670560"/>
            </a:xfrm>
            <a:custGeom>
              <a:avLst/>
              <a:gdLst/>
              <a:ahLst/>
              <a:cxnLst/>
              <a:rect l="l" t="t" r="r" b="b"/>
              <a:pathLst>
                <a:path w="670559" h="670560">
                  <a:moveTo>
                    <a:pt x="670560" y="670559"/>
                  </a:moveTo>
                  <a:lnTo>
                    <a:pt x="0" y="670559"/>
                  </a:lnTo>
                  <a:lnTo>
                    <a:pt x="172847" y="497751"/>
                  </a:lnTo>
                  <a:lnTo>
                    <a:pt x="497713" y="497751"/>
                  </a:lnTo>
                  <a:lnTo>
                    <a:pt x="497713" y="172846"/>
                  </a:lnTo>
                  <a:lnTo>
                    <a:pt x="670560" y="0"/>
                  </a:lnTo>
                  <a:lnTo>
                    <a:pt x="670560" y="670559"/>
                  </a:lnTo>
                  <a:close/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9" name="object 4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3400" y="228600"/>
            <a:ext cx="978409" cy="1039369"/>
          </a:xfrm>
          <a:prstGeom prst="rect">
            <a:avLst/>
          </a:prstGeom>
        </p:spPr>
      </p:pic>
      <p:sp>
        <p:nvSpPr>
          <p:cNvPr id="51" name="Заголовок 1"/>
          <p:cNvSpPr txBox="1">
            <a:spLocks/>
          </p:cNvSpPr>
          <p:nvPr/>
        </p:nvSpPr>
        <p:spPr>
          <a:xfrm>
            <a:off x="304800" y="0"/>
            <a:ext cx="11887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3. </a:t>
            </a:r>
            <a:r>
              <a:rPr lang="uk-UA" sz="26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</a:t>
            </a:r>
            <a:r>
              <a:rPr kumimoji="0" lang="uk-UA" sz="2600" b="1" i="0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ервинний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відбір. Отримання направлення на навчання.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3" name="Рисунок 52" descr="Coat_of_Arms_Chortki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667000" y="2514600"/>
            <a:ext cx="3048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отує направлення на навчання за програмою підготовки патронатних вихователів згідно з </a:t>
            </a:r>
            <a:r>
              <a:rPr lang="uk-UA" sz="22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додатком 2</a:t>
            </a:r>
            <a:r>
              <a:rPr lang="uk-UA" sz="2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для кандидата у патронатні вихователі та добровільного помічника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229600" y="2438400"/>
            <a:ext cx="335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кандидату у патронатні вихователі, який не пройшов первинний відбір, або  добровільному помічнику служба надає обґрунтовану письмову відповідь з поясненням причин, на яких базувалася відмова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713ed0e4156ab7340e6fb4bff3f79f3e.jpg"/>
          <p:cNvPicPr>
            <a:picLocks noChangeAspect="1"/>
          </p:cNvPicPr>
          <p:nvPr/>
        </p:nvPicPr>
        <p:blipFill>
          <a:blip r:embed="rId2">
            <a:lum bright="30000"/>
          </a:blip>
          <a:srcRect l="3197" t="3521" r="3197" b="3521"/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81000" y="990600"/>
            <a:ext cx="4258945" cy="5314950"/>
            <a:chOff x="615441" y="1157986"/>
            <a:chExt cx="4258945" cy="53149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791" y="1164336"/>
              <a:ext cx="4245864" cy="53019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1791" y="1164336"/>
              <a:ext cx="4246245" cy="5302250"/>
            </a:xfrm>
            <a:custGeom>
              <a:avLst/>
              <a:gdLst/>
              <a:ahLst/>
              <a:cxnLst/>
              <a:rect l="l" t="t" r="r" b="b"/>
              <a:pathLst>
                <a:path w="4246245" h="5302250">
                  <a:moveTo>
                    <a:pt x="0" y="707643"/>
                  </a:moveTo>
                  <a:lnTo>
                    <a:pt x="1632" y="659199"/>
                  </a:lnTo>
                  <a:lnTo>
                    <a:pt x="6460" y="611629"/>
                  </a:lnTo>
                  <a:lnTo>
                    <a:pt x="14376" y="565041"/>
                  </a:lnTo>
                  <a:lnTo>
                    <a:pt x="25277" y="519538"/>
                  </a:lnTo>
                  <a:lnTo>
                    <a:pt x="39057" y="475228"/>
                  </a:lnTo>
                  <a:lnTo>
                    <a:pt x="55610" y="432214"/>
                  </a:lnTo>
                  <a:lnTo>
                    <a:pt x="74831" y="390603"/>
                  </a:lnTo>
                  <a:lnTo>
                    <a:pt x="96615" y="350501"/>
                  </a:lnTo>
                  <a:lnTo>
                    <a:pt x="120855" y="312011"/>
                  </a:lnTo>
                  <a:lnTo>
                    <a:pt x="147447" y="275241"/>
                  </a:lnTo>
                  <a:lnTo>
                    <a:pt x="176286" y="240295"/>
                  </a:lnTo>
                  <a:lnTo>
                    <a:pt x="207265" y="207279"/>
                  </a:lnTo>
                  <a:lnTo>
                    <a:pt x="240280" y="176299"/>
                  </a:lnTo>
                  <a:lnTo>
                    <a:pt x="275225" y="147459"/>
                  </a:lnTo>
                  <a:lnTo>
                    <a:pt x="311995" y="120865"/>
                  </a:lnTo>
                  <a:lnTo>
                    <a:pt x="350484" y="96623"/>
                  </a:lnTo>
                  <a:lnTo>
                    <a:pt x="390587" y="74838"/>
                  </a:lnTo>
                  <a:lnTo>
                    <a:pt x="432198" y="55616"/>
                  </a:lnTo>
                  <a:lnTo>
                    <a:pt x="475213" y="39061"/>
                  </a:lnTo>
                  <a:lnTo>
                    <a:pt x="519525" y="25280"/>
                  </a:lnTo>
                  <a:lnTo>
                    <a:pt x="565030" y="14378"/>
                  </a:lnTo>
                  <a:lnTo>
                    <a:pt x="611621" y="6460"/>
                  </a:lnTo>
                  <a:lnTo>
                    <a:pt x="659194" y="1632"/>
                  </a:lnTo>
                  <a:lnTo>
                    <a:pt x="707644" y="0"/>
                  </a:lnTo>
                  <a:lnTo>
                    <a:pt x="3538220" y="0"/>
                  </a:lnTo>
                  <a:lnTo>
                    <a:pt x="3586664" y="1632"/>
                  </a:lnTo>
                  <a:lnTo>
                    <a:pt x="3634234" y="6460"/>
                  </a:lnTo>
                  <a:lnTo>
                    <a:pt x="3680822" y="14378"/>
                  </a:lnTo>
                  <a:lnTo>
                    <a:pt x="3726325" y="25280"/>
                  </a:lnTo>
                  <a:lnTo>
                    <a:pt x="3770635" y="39061"/>
                  </a:lnTo>
                  <a:lnTo>
                    <a:pt x="3813649" y="55616"/>
                  </a:lnTo>
                  <a:lnTo>
                    <a:pt x="3855260" y="74838"/>
                  </a:lnTo>
                  <a:lnTo>
                    <a:pt x="3895362" y="96623"/>
                  </a:lnTo>
                  <a:lnTo>
                    <a:pt x="3933852" y="120865"/>
                  </a:lnTo>
                  <a:lnTo>
                    <a:pt x="3970622" y="147459"/>
                  </a:lnTo>
                  <a:lnTo>
                    <a:pt x="4005568" y="176299"/>
                  </a:lnTo>
                  <a:lnTo>
                    <a:pt x="4038584" y="207279"/>
                  </a:lnTo>
                  <a:lnTo>
                    <a:pt x="4069564" y="240295"/>
                  </a:lnTo>
                  <a:lnTo>
                    <a:pt x="4098404" y="275241"/>
                  </a:lnTo>
                  <a:lnTo>
                    <a:pt x="4124998" y="312011"/>
                  </a:lnTo>
                  <a:lnTo>
                    <a:pt x="4149240" y="350501"/>
                  </a:lnTo>
                  <a:lnTo>
                    <a:pt x="4171025" y="390603"/>
                  </a:lnTo>
                  <a:lnTo>
                    <a:pt x="4190247" y="432214"/>
                  </a:lnTo>
                  <a:lnTo>
                    <a:pt x="4206802" y="475228"/>
                  </a:lnTo>
                  <a:lnTo>
                    <a:pt x="4220583" y="519538"/>
                  </a:lnTo>
                  <a:lnTo>
                    <a:pt x="4231485" y="565041"/>
                  </a:lnTo>
                  <a:lnTo>
                    <a:pt x="4239403" y="611629"/>
                  </a:lnTo>
                  <a:lnTo>
                    <a:pt x="4244231" y="659199"/>
                  </a:lnTo>
                  <a:lnTo>
                    <a:pt x="4245864" y="707643"/>
                  </a:lnTo>
                  <a:lnTo>
                    <a:pt x="4245864" y="4594339"/>
                  </a:lnTo>
                  <a:lnTo>
                    <a:pt x="4244231" y="4642790"/>
                  </a:lnTo>
                  <a:lnTo>
                    <a:pt x="4239403" y="4690364"/>
                  </a:lnTo>
                  <a:lnTo>
                    <a:pt x="4231485" y="4736957"/>
                  </a:lnTo>
                  <a:lnTo>
                    <a:pt x="4220583" y="4782463"/>
                  </a:lnTo>
                  <a:lnTo>
                    <a:pt x="4206802" y="4826776"/>
                  </a:lnTo>
                  <a:lnTo>
                    <a:pt x="4190247" y="4869791"/>
                  </a:lnTo>
                  <a:lnTo>
                    <a:pt x="4171025" y="4911404"/>
                  </a:lnTo>
                  <a:lnTo>
                    <a:pt x="4149240" y="4951507"/>
                  </a:lnTo>
                  <a:lnTo>
                    <a:pt x="4124998" y="4989997"/>
                  </a:lnTo>
                  <a:lnTo>
                    <a:pt x="4098404" y="5026767"/>
                  </a:lnTo>
                  <a:lnTo>
                    <a:pt x="4069564" y="5061713"/>
                  </a:lnTo>
                  <a:lnTo>
                    <a:pt x="4038584" y="5094728"/>
                  </a:lnTo>
                  <a:lnTo>
                    <a:pt x="4005568" y="5125708"/>
                  </a:lnTo>
                  <a:lnTo>
                    <a:pt x="3970622" y="5154547"/>
                  </a:lnTo>
                  <a:lnTo>
                    <a:pt x="3933852" y="5181139"/>
                  </a:lnTo>
                  <a:lnTo>
                    <a:pt x="3895362" y="5205380"/>
                  </a:lnTo>
                  <a:lnTo>
                    <a:pt x="3855260" y="5227164"/>
                  </a:lnTo>
                  <a:lnTo>
                    <a:pt x="3813649" y="5246385"/>
                  </a:lnTo>
                  <a:lnTo>
                    <a:pt x="3770635" y="5262938"/>
                  </a:lnTo>
                  <a:lnTo>
                    <a:pt x="3726325" y="5276717"/>
                  </a:lnTo>
                  <a:lnTo>
                    <a:pt x="3680822" y="5287619"/>
                  </a:lnTo>
                  <a:lnTo>
                    <a:pt x="3634234" y="5295535"/>
                  </a:lnTo>
                  <a:lnTo>
                    <a:pt x="3586664" y="5300363"/>
                  </a:lnTo>
                  <a:lnTo>
                    <a:pt x="3538220" y="5301996"/>
                  </a:lnTo>
                  <a:lnTo>
                    <a:pt x="707644" y="5301996"/>
                  </a:lnTo>
                  <a:lnTo>
                    <a:pt x="659194" y="5300363"/>
                  </a:lnTo>
                  <a:lnTo>
                    <a:pt x="611621" y="5295535"/>
                  </a:lnTo>
                  <a:lnTo>
                    <a:pt x="565030" y="5287619"/>
                  </a:lnTo>
                  <a:lnTo>
                    <a:pt x="519525" y="5276717"/>
                  </a:lnTo>
                  <a:lnTo>
                    <a:pt x="475213" y="5262938"/>
                  </a:lnTo>
                  <a:lnTo>
                    <a:pt x="432198" y="5246385"/>
                  </a:lnTo>
                  <a:lnTo>
                    <a:pt x="390587" y="5227164"/>
                  </a:lnTo>
                  <a:lnTo>
                    <a:pt x="350484" y="5205380"/>
                  </a:lnTo>
                  <a:lnTo>
                    <a:pt x="311995" y="5181139"/>
                  </a:lnTo>
                  <a:lnTo>
                    <a:pt x="275225" y="5154547"/>
                  </a:lnTo>
                  <a:lnTo>
                    <a:pt x="240280" y="5125708"/>
                  </a:lnTo>
                  <a:lnTo>
                    <a:pt x="207265" y="5094728"/>
                  </a:lnTo>
                  <a:lnTo>
                    <a:pt x="176286" y="5061713"/>
                  </a:lnTo>
                  <a:lnTo>
                    <a:pt x="147447" y="5026767"/>
                  </a:lnTo>
                  <a:lnTo>
                    <a:pt x="120855" y="4989997"/>
                  </a:lnTo>
                  <a:lnTo>
                    <a:pt x="96615" y="4951507"/>
                  </a:lnTo>
                  <a:lnTo>
                    <a:pt x="74831" y="4911404"/>
                  </a:lnTo>
                  <a:lnTo>
                    <a:pt x="55610" y="4869791"/>
                  </a:lnTo>
                  <a:lnTo>
                    <a:pt x="39057" y="4826776"/>
                  </a:lnTo>
                  <a:lnTo>
                    <a:pt x="25277" y="4782463"/>
                  </a:lnTo>
                  <a:lnTo>
                    <a:pt x="14376" y="4736957"/>
                  </a:lnTo>
                  <a:lnTo>
                    <a:pt x="6460" y="4690364"/>
                  </a:lnTo>
                  <a:lnTo>
                    <a:pt x="1632" y="4642790"/>
                  </a:lnTo>
                  <a:lnTo>
                    <a:pt x="0" y="4594339"/>
                  </a:lnTo>
                  <a:lnTo>
                    <a:pt x="0" y="7076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2912" y="3601592"/>
            <a:ext cx="3189605" cy="28225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70"/>
              </a:spcBef>
            </a:pPr>
            <a:r>
              <a:rPr sz="1800" b="1" spc="-70" dirty="0">
                <a:latin typeface="Tahoma"/>
                <a:cs typeface="Tahoma"/>
              </a:rPr>
              <a:t>Навчання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кандидатів</a:t>
            </a:r>
            <a:r>
              <a:rPr sz="1800" b="1" spc="-5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у 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патронатні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вихователі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60" dirty="0">
                <a:latin typeface="Tahoma"/>
                <a:cs typeface="Tahoma"/>
              </a:rPr>
              <a:t>та </a:t>
            </a:r>
            <a:r>
              <a:rPr sz="1800" b="1" spc="65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добровільних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помічників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за </a:t>
            </a:r>
            <a:r>
              <a:rPr sz="1800" b="1" spc="-509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програмою </a:t>
            </a:r>
            <a:r>
              <a:rPr sz="1800" b="1" spc="-65" dirty="0">
                <a:latin typeface="Tahoma"/>
                <a:cs typeface="Tahoma"/>
              </a:rPr>
              <a:t>підготовки 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патронатних </a:t>
            </a:r>
            <a:r>
              <a:rPr sz="1800" b="1" spc="-65" dirty="0">
                <a:latin typeface="Tahoma"/>
                <a:cs typeface="Tahoma"/>
              </a:rPr>
              <a:t>вихователів, 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затвердженою 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Мінсоцполітики, </a:t>
            </a:r>
            <a:r>
              <a:rPr sz="1800" b="1" spc="-35" dirty="0">
                <a:latin typeface="Tahoma"/>
                <a:cs typeface="Tahoma"/>
              </a:rPr>
              <a:t>протягом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двох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міс</a:t>
            </a:r>
            <a:r>
              <a:rPr sz="1800" b="1" spc="-20" dirty="0">
                <a:latin typeface="Tahoma"/>
                <a:cs typeface="Tahoma"/>
              </a:rPr>
              <a:t>я</a:t>
            </a:r>
            <a:r>
              <a:rPr sz="1800" b="1" spc="-70" dirty="0">
                <a:latin typeface="Tahoma"/>
                <a:cs typeface="Tahoma"/>
              </a:rPr>
              <a:t>ців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з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spc="30" dirty="0">
                <a:latin typeface="Tahoma"/>
                <a:cs typeface="Tahoma"/>
              </a:rPr>
              <a:t>о</a:t>
            </a:r>
            <a:r>
              <a:rPr sz="1800" b="1" spc="35" dirty="0">
                <a:latin typeface="Tahoma"/>
                <a:cs typeface="Tahoma"/>
              </a:rPr>
              <a:t>м</a:t>
            </a:r>
            <a:r>
              <a:rPr sz="1800" b="1" dirty="0">
                <a:latin typeface="Tahoma"/>
                <a:cs typeface="Tahoma"/>
              </a:rPr>
              <a:t>енту  </a:t>
            </a:r>
            <a:r>
              <a:rPr sz="1800" b="1" spc="-25" dirty="0">
                <a:latin typeface="Tahoma"/>
                <a:cs typeface="Tahoma"/>
              </a:rPr>
              <a:t>отримання </a:t>
            </a:r>
            <a:r>
              <a:rPr sz="1800" b="1" spc="-50" dirty="0">
                <a:latin typeface="Tahoma"/>
                <a:cs typeface="Tahoma"/>
              </a:rPr>
              <a:t>направлення 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забезпечує </a:t>
            </a:r>
            <a:r>
              <a:rPr sz="1800" b="1" spc="-80" dirty="0">
                <a:latin typeface="Tahoma"/>
                <a:cs typeface="Tahoma"/>
              </a:rPr>
              <a:t>відповідний 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регіональний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15" dirty="0">
                <a:latin typeface="Tahoma"/>
                <a:cs typeface="Tahoma"/>
              </a:rPr>
              <a:t>центр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15000" y="1066800"/>
            <a:ext cx="6015355" cy="1306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40"/>
              </a:spcBef>
            </a:pPr>
            <a:r>
              <a:rPr sz="1500" b="1" spc="-70" dirty="0">
                <a:latin typeface="Tahoma"/>
                <a:cs typeface="Tahoma"/>
              </a:rPr>
              <a:t>Регіональний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spc="10" dirty="0">
                <a:latin typeface="Tahoma"/>
                <a:cs typeface="Tahoma"/>
              </a:rPr>
              <a:t>центр</a:t>
            </a:r>
            <a:r>
              <a:rPr sz="1500" b="1" spc="1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на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основі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35" dirty="0">
                <a:latin typeface="Tahoma"/>
                <a:cs typeface="Tahoma"/>
              </a:rPr>
              <a:t>направлень,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отриманих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75" dirty="0">
                <a:latin typeface="Tahoma"/>
                <a:cs typeface="Tahoma"/>
              </a:rPr>
              <a:t>від </a:t>
            </a:r>
            <a:r>
              <a:rPr sz="1500" b="1" spc="-70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служб,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70" dirty="0">
                <a:latin typeface="Tahoma"/>
                <a:cs typeface="Tahoma"/>
              </a:rPr>
              <a:t>формує</a:t>
            </a:r>
            <a:r>
              <a:rPr sz="1500" b="1" spc="75" dirty="0">
                <a:latin typeface="Tahoma"/>
                <a:cs typeface="Tahoma"/>
              </a:rPr>
              <a:t> </a:t>
            </a:r>
            <a:r>
              <a:rPr sz="1500" b="1" spc="-65" dirty="0">
                <a:latin typeface="Tahoma"/>
                <a:cs typeface="Tahoma"/>
              </a:rPr>
              <a:t>навчальні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групи,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розробляє</a:t>
            </a:r>
            <a:r>
              <a:rPr sz="1500" b="1" spc="-10" dirty="0">
                <a:latin typeface="Tahoma"/>
                <a:cs typeface="Tahoma"/>
              </a:rPr>
              <a:t> графік </a:t>
            </a:r>
            <a:r>
              <a:rPr sz="1500" b="1" spc="-5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проведення </a:t>
            </a:r>
            <a:r>
              <a:rPr sz="1500" b="1" spc="-40" dirty="0">
                <a:latin typeface="Tahoma"/>
                <a:cs typeface="Tahoma"/>
              </a:rPr>
              <a:t>навчань </a:t>
            </a:r>
            <a:r>
              <a:rPr sz="1500" b="1" spc="-114" dirty="0">
                <a:latin typeface="Tahoma"/>
                <a:cs typeface="Tahoma"/>
              </a:rPr>
              <a:t>з</a:t>
            </a:r>
            <a:r>
              <a:rPr sz="1500" b="1" spc="-11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підготовки </a:t>
            </a:r>
            <a:r>
              <a:rPr sz="1500" b="1" spc="-10" dirty="0">
                <a:latin typeface="Tahoma"/>
                <a:cs typeface="Tahoma"/>
              </a:rPr>
              <a:t>патронатних </a:t>
            </a:r>
            <a:r>
              <a:rPr sz="1500" b="1" spc="-50" dirty="0">
                <a:latin typeface="Tahoma"/>
                <a:cs typeface="Tahoma"/>
              </a:rPr>
              <a:t>вихователів, 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визначає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35" dirty="0">
                <a:latin typeface="Tahoma"/>
                <a:cs typeface="Tahoma"/>
              </a:rPr>
              <a:t>місце </a:t>
            </a:r>
            <a:r>
              <a:rPr sz="1500" b="1" spc="55" dirty="0">
                <a:latin typeface="Tahoma"/>
                <a:cs typeface="Tahoma"/>
              </a:rPr>
              <a:t>та </a:t>
            </a:r>
            <a:r>
              <a:rPr sz="1500" b="1" spc="-25" dirty="0">
                <a:latin typeface="Tahoma"/>
                <a:cs typeface="Tahoma"/>
              </a:rPr>
              <a:t>умови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35" dirty="0">
                <a:latin typeface="Tahoma"/>
                <a:cs typeface="Tahoma"/>
              </a:rPr>
              <a:t>проведення,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35" dirty="0">
                <a:latin typeface="Tahoma"/>
                <a:cs typeface="Tahoma"/>
              </a:rPr>
              <a:t>інформує </a:t>
            </a:r>
            <a:r>
              <a:rPr sz="1500" b="1" dirty="0">
                <a:latin typeface="Tahoma"/>
                <a:cs typeface="Tahoma"/>
              </a:rPr>
              <a:t>про</a:t>
            </a:r>
            <a:r>
              <a:rPr sz="1500" b="1" spc="5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них 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кандидата</a:t>
            </a:r>
            <a:r>
              <a:rPr sz="1500" b="1" spc="5" dirty="0">
                <a:latin typeface="Tahoma"/>
                <a:cs typeface="Tahoma"/>
              </a:rPr>
              <a:t> у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патронатні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вихователі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50" dirty="0">
                <a:latin typeface="Tahoma"/>
                <a:cs typeface="Tahoma"/>
              </a:rPr>
              <a:t>та</a:t>
            </a:r>
            <a:r>
              <a:rPr sz="1500" b="1" spc="5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службу,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яка 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направила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кандидата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у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патронатні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вихователі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на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навчання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90600" y="0"/>
            <a:ext cx="4458208" cy="5893562"/>
            <a:chOff x="990600" y="0"/>
            <a:chExt cx="4458208" cy="5893562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6071" y="2939795"/>
              <a:ext cx="1039367" cy="100888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86071" y="2939795"/>
              <a:ext cx="1039494" cy="1009015"/>
            </a:xfrm>
            <a:custGeom>
              <a:avLst/>
              <a:gdLst/>
              <a:ahLst/>
              <a:cxnLst/>
              <a:rect l="l" t="t" r="r" b="b"/>
              <a:pathLst>
                <a:path w="1039495" h="1009014">
                  <a:moveTo>
                    <a:pt x="0" y="504443"/>
                  </a:moveTo>
                  <a:lnTo>
                    <a:pt x="2123" y="458523"/>
                  </a:lnTo>
                  <a:lnTo>
                    <a:pt x="8372" y="413758"/>
                  </a:lnTo>
                  <a:lnTo>
                    <a:pt x="18563" y="370328"/>
                  </a:lnTo>
                  <a:lnTo>
                    <a:pt x="32512" y="328410"/>
                  </a:lnTo>
                  <a:lnTo>
                    <a:pt x="50035" y="288182"/>
                  </a:lnTo>
                  <a:lnTo>
                    <a:pt x="70950" y="249823"/>
                  </a:lnTo>
                  <a:lnTo>
                    <a:pt x="95073" y="213509"/>
                  </a:lnTo>
                  <a:lnTo>
                    <a:pt x="122221" y="179420"/>
                  </a:lnTo>
                  <a:lnTo>
                    <a:pt x="152209" y="147732"/>
                  </a:lnTo>
                  <a:lnTo>
                    <a:pt x="184855" y="118625"/>
                  </a:lnTo>
                  <a:lnTo>
                    <a:pt x="219975" y="92275"/>
                  </a:lnTo>
                  <a:lnTo>
                    <a:pt x="257386" y="68862"/>
                  </a:lnTo>
                  <a:lnTo>
                    <a:pt x="296904" y="48562"/>
                  </a:lnTo>
                  <a:lnTo>
                    <a:pt x="338346" y="31554"/>
                  </a:lnTo>
                  <a:lnTo>
                    <a:pt x="381529" y="18016"/>
                  </a:lnTo>
                  <a:lnTo>
                    <a:pt x="426268" y="8125"/>
                  </a:lnTo>
                  <a:lnTo>
                    <a:pt x="472381" y="2061"/>
                  </a:lnTo>
                  <a:lnTo>
                    <a:pt x="519683" y="0"/>
                  </a:lnTo>
                  <a:lnTo>
                    <a:pt x="566986" y="2061"/>
                  </a:lnTo>
                  <a:lnTo>
                    <a:pt x="613099" y="8125"/>
                  </a:lnTo>
                  <a:lnTo>
                    <a:pt x="657838" y="18016"/>
                  </a:lnTo>
                  <a:lnTo>
                    <a:pt x="701021" y="31554"/>
                  </a:lnTo>
                  <a:lnTo>
                    <a:pt x="742463" y="48562"/>
                  </a:lnTo>
                  <a:lnTo>
                    <a:pt x="781981" y="68862"/>
                  </a:lnTo>
                  <a:lnTo>
                    <a:pt x="819392" y="92275"/>
                  </a:lnTo>
                  <a:lnTo>
                    <a:pt x="854512" y="118625"/>
                  </a:lnTo>
                  <a:lnTo>
                    <a:pt x="887158" y="147732"/>
                  </a:lnTo>
                  <a:lnTo>
                    <a:pt x="917146" y="179420"/>
                  </a:lnTo>
                  <a:lnTo>
                    <a:pt x="944294" y="213509"/>
                  </a:lnTo>
                  <a:lnTo>
                    <a:pt x="968417" y="249823"/>
                  </a:lnTo>
                  <a:lnTo>
                    <a:pt x="989332" y="288182"/>
                  </a:lnTo>
                  <a:lnTo>
                    <a:pt x="1006855" y="328410"/>
                  </a:lnTo>
                  <a:lnTo>
                    <a:pt x="1020804" y="370328"/>
                  </a:lnTo>
                  <a:lnTo>
                    <a:pt x="1030995" y="413758"/>
                  </a:lnTo>
                  <a:lnTo>
                    <a:pt x="1037244" y="458523"/>
                  </a:lnTo>
                  <a:lnTo>
                    <a:pt x="1039367" y="504443"/>
                  </a:lnTo>
                  <a:lnTo>
                    <a:pt x="1037244" y="550364"/>
                  </a:lnTo>
                  <a:lnTo>
                    <a:pt x="1030995" y="595129"/>
                  </a:lnTo>
                  <a:lnTo>
                    <a:pt x="1020804" y="638559"/>
                  </a:lnTo>
                  <a:lnTo>
                    <a:pt x="1006855" y="680477"/>
                  </a:lnTo>
                  <a:lnTo>
                    <a:pt x="989332" y="720705"/>
                  </a:lnTo>
                  <a:lnTo>
                    <a:pt x="968417" y="759064"/>
                  </a:lnTo>
                  <a:lnTo>
                    <a:pt x="944294" y="795378"/>
                  </a:lnTo>
                  <a:lnTo>
                    <a:pt x="917146" y="829467"/>
                  </a:lnTo>
                  <a:lnTo>
                    <a:pt x="887158" y="861155"/>
                  </a:lnTo>
                  <a:lnTo>
                    <a:pt x="854512" y="890262"/>
                  </a:lnTo>
                  <a:lnTo>
                    <a:pt x="819392" y="916612"/>
                  </a:lnTo>
                  <a:lnTo>
                    <a:pt x="781981" y="940025"/>
                  </a:lnTo>
                  <a:lnTo>
                    <a:pt x="742463" y="960325"/>
                  </a:lnTo>
                  <a:lnTo>
                    <a:pt x="701021" y="977333"/>
                  </a:lnTo>
                  <a:lnTo>
                    <a:pt x="657838" y="990871"/>
                  </a:lnTo>
                  <a:lnTo>
                    <a:pt x="613099" y="1000762"/>
                  </a:lnTo>
                  <a:lnTo>
                    <a:pt x="566986" y="1006826"/>
                  </a:lnTo>
                  <a:lnTo>
                    <a:pt x="519683" y="1008887"/>
                  </a:lnTo>
                  <a:lnTo>
                    <a:pt x="472381" y="1006826"/>
                  </a:lnTo>
                  <a:lnTo>
                    <a:pt x="426268" y="1000762"/>
                  </a:lnTo>
                  <a:lnTo>
                    <a:pt x="381529" y="990871"/>
                  </a:lnTo>
                  <a:lnTo>
                    <a:pt x="338346" y="977333"/>
                  </a:lnTo>
                  <a:lnTo>
                    <a:pt x="296904" y="960325"/>
                  </a:lnTo>
                  <a:lnTo>
                    <a:pt x="257386" y="940025"/>
                  </a:lnTo>
                  <a:lnTo>
                    <a:pt x="219975" y="916612"/>
                  </a:lnTo>
                  <a:lnTo>
                    <a:pt x="184855" y="890262"/>
                  </a:lnTo>
                  <a:lnTo>
                    <a:pt x="152209" y="861155"/>
                  </a:lnTo>
                  <a:lnTo>
                    <a:pt x="122221" y="829467"/>
                  </a:lnTo>
                  <a:lnTo>
                    <a:pt x="95073" y="795378"/>
                  </a:lnTo>
                  <a:lnTo>
                    <a:pt x="70950" y="759064"/>
                  </a:lnTo>
                  <a:lnTo>
                    <a:pt x="50035" y="720705"/>
                  </a:lnTo>
                  <a:lnTo>
                    <a:pt x="32511" y="680477"/>
                  </a:lnTo>
                  <a:lnTo>
                    <a:pt x="18563" y="638559"/>
                  </a:lnTo>
                  <a:lnTo>
                    <a:pt x="8372" y="595129"/>
                  </a:lnTo>
                  <a:lnTo>
                    <a:pt x="2123" y="550364"/>
                  </a:lnTo>
                  <a:lnTo>
                    <a:pt x="0" y="504443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1688" y="4447032"/>
              <a:ext cx="1086612" cy="14462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361688" y="4447032"/>
              <a:ext cx="1087120" cy="1446530"/>
            </a:xfrm>
            <a:custGeom>
              <a:avLst/>
              <a:gdLst/>
              <a:ahLst/>
              <a:cxnLst/>
              <a:rect l="l" t="t" r="r" b="b"/>
              <a:pathLst>
                <a:path w="1087120" h="1446529">
                  <a:moveTo>
                    <a:pt x="0" y="723138"/>
                  </a:moveTo>
                  <a:lnTo>
                    <a:pt x="1489" y="669164"/>
                  </a:lnTo>
                  <a:lnTo>
                    <a:pt x="5889" y="616269"/>
                  </a:lnTo>
                  <a:lnTo>
                    <a:pt x="13094" y="564592"/>
                  </a:lnTo>
                  <a:lnTo>
                    <a:pt x="22999" y="514272"/>
                  </a:lnTo>
                  <a:lnTo>
                    <a:pt x="35499" y="465450"/>
                  </a:lnTo>
                  <a:lnTo>
                    <a:pt x="50489" y="418265"/>
                  </a:lnTo>
                  <a:lnTo>
                    <a:pt x="67864" y="372857"/>
                  </a:lnTo>
                  <a:lnTo>
                    <a:pt x="87519" y="329365"/>
                  </a:lnTo>
                  <a:lnTo>
                    <a:pt x="109349" y="287930"/>
                  </a:lnTo>
                  <a:lnTo>
                    <a:pt x="133249" y="248691"/>
                  </a:lnTo>
                  <a:lnTo>
                    <a:pt x="159115" y="211788"/>
                  </a:lnTo>
                  <a:lnTo>
                    <a:pt x="186840" y="177361"/>
                  </a:lnTo>
                  <a:lnTo>
                    <a:pt x="216321" y="145549"/>
                  </a:lnTo>
                  <a:lnTo>
                    <a:pt x="247451" y="116492"/>
                  </a:lnTo>
                  <a:lnTo>
                    <a:pt x="280127" y="90331"/>
                  </a:lnTo>
                  <a:lnTo>
                    <a:pt x="314243" y="67204"/>
                  </a:lnTo>
                  <a:lnTo>
                    <a:pt x="349695" y="47251"/>
                  </a:lnTo>
                  <a:lnTo>
                    <a:pt x="386376" y="30613"/>
                  </a:lnTo>
                  <a:lnTo>
                    <a:pt x="424183" y="17429"/>
                  </a:lnTo>
                  <a:lnTo>
                    <a:pt x="463010" y="7839"/>
                  </a:lnTo>
                  <a:lnTo>
                    <a:pt x="502753" y="1983"/>
                  </a:lnTo>
                  <a:lnTo>
                    <a:pt x="543306" y="0"/>
                  </a:lnTo>
                  <a:lnTo>
                    <a:pt x="583858" y="1983"/>
                  </a:lnTo>
                  <a:lnTo>
                    <a:pt x="623601" y="7839"/>
                  </a:lnTo>
                  <a:lnTo>
                    <a:pt x="662428" y="17429"/>
                  </a:lnTo>
                  <a:lnTo>
                    <a:pt x="700235" y="30613"/>
                  </a:lnTo>
                  <a:lnTo>
                    <a:pt x="736916" y="47251"/>
                  </a:lnTo>
                  <a:lnTo>
                    <a:pt x="772368" y="67204"/>
                  </a:lnTo>
                  <a:lnTo>
                    <a:pt x="806484" y="90331"/>
                  </a:lnTo>
                  <a:lnTo>
                    <a:pt x="839160" y="116492"/>
                  </a:lnTo>
                  <a:lnTo>
                    <a:pt x="870290" y="145549"/>
                  </a:lnTo>
                  <a:lnTo>
                    <a:pt x="899771" y="177361"/>
                  </a:lnTo>
                  <a:lnTo>
                    <a:pt x="927496" y="211788"/>
                  </a:lnTo>
                  <a:lnTo>
                    <a:pt x="953362" y="248691"/>
                  </a:lnTo>
                  <a:lnTo>
                    <a:pt x="977262" y="287930"/>
                  </a:lnTo>
                  <a:lnTo>
                    <a:pt x="999092" y="329365"/>
                  </a:lnTo>
                  <a:lnTo>
                    <a:pt x="1018747" y="372857"/>
                  </a:lnTo>
                  <a:lnTo>
                    <a:pt x="1036122" y="418265"/>
                  </a:lnTo>
                  <a:lnTo>
                    <a:pt x="1051112" y="465450"/>
                  </a:lnTo>
                  <a:lnTo>
                    <a:pt x="1063612" y="514272"/>
                  </a:lnTo>
                  <a:lnTo>
                    <a:pt x="1073517" y="564592"/>
                  </a:lnTo>
                  <a:lnTo>
                    <a:pt x="1080722" y="616269"/>
                  </a:lnTo>
                  <a:lnTo>
                    <a:pt x="1085122" y="669164"/>
                  </a:lnTo>
                  <a:lnTo>
                    <a:pt x="1086612" y="723138"/>
                  </a:lnTo>
                  <a:lnTo>
                    <a:pt x="1085122" y="777111"/>
                  </a:lnTo>
                  <a:lnTo>
                    <a:pt x="1080722" y="830006"/>
                  </a:lnTo>
                  <a:lnTo>
                    <a:pt x="1073517" y="881683"/>
                  </a:lnTo>
                  <a:lnTo>
                    <a:pt x="1063612" y="932003"/>
                  </a:lnTo>
                  <a:lnTo>
                    <a:pt x="1051112" y="980825"/>
                  </a:lnTo>
                  <a:lnTo>
                    <a:pt x="1036122" y="1028010"/>
                  </a:lnTo>
                  <a:lnTo>
                    <a:pt x="1018747" y="1073418"/>
                  </a:lnTo>
                  <a:lnTo>
                    <a:pt x="999092" y="1116910"/>
                  </a:lnTo>
                  <a:lnTo>
                    <a:pt x="977262" y="1158345"/>
                  </a:lnTo>
                  <a:lnTo>
                    <a:pt x="953362" y="1197584"/>
                  </a:lnTo>
                  <a:lnTo>
                    <a:pt x="927496" y="1234487"/>
                  </a:lnTo>
                  <a:lnTo>
                    <a:pt x="899771" y="1268914"/>
                  </a:lnTo>
                  <a:lnTo>
                    <a:pt x="870290" y="1300726"/>
                  </a:lnTo>
                  <a:lnTo>
                    <a:pt x="839160" y="1329783"/>
                  </a:lnTo>
                  <a:lnTo>
                    <a:pt x="806484" y="1355944"/>
                  </a:lnTo>
                  <a:lnTo>
                    <a:pt x="772368" y="1379071"/>
                  </a:lnTo>
                  <a:lnTo>
                    <a:pt x="736916" y="1399024"/>
                  </a:lnTo>
                  <a:lnTo>
                    <a:pt x="700235" y="1415662"/>
                  </a:lnTo>
                  <a:lnTo>
                    <a:pt x="662428" y="1428846"/>
                  </a:lnTo>
                  <a:lnTo>
                    <a:pt x="623601" y="1438436"/>
                  </a:lnTo>
                  <a:lnTo>
                    <a:pt x="583858" y="1444292"/>
                  </a:lnTo>
                  <a:lnTo>
                    <a:pt x="543306" y="1446276"/>
                  </a:lnTo>
                  <a:lnTo>
                    <a:pt x="502753" y="1444292"/>
                  </a:lnTo>
                  <a:lnTo>
                    <a:pt x="463010" y="1438436"/>
                  </a:lnTo>
                  <a:lnTo>
                    <a:pt x="424183" y="1428846"/>
                  </a:lnTo>
                  <a:lnTo>
                    <a:pt x="386376" y="1415662"/>
                  </a:lnTo>
                  <a:lnTo>
                    <a:pt x="349695" y="1399024"/>
                  </a:lnTo>
                  <a:lnTo>
                    <a:pt x="314243" y="1379071"/>
                  </a:lnTo>
                  <a:lnTo>
                    <a:pt x="280127" y="1355944"/>
                  </a:lnTo>
                  <a:lnTo>
                    <a:pt x="247451" y="1329783"/>
                  </a:lnTo>
                  <a:lnTo>
                    <a:pt x="216321" y="1300726"/>
                  </a:lnTo>
                  <a:lnTo>
                    <a:pt x="186840" y="1268914"/>
                  </a:lnTo>
                  <a:lnTo>
                    <a:pt x="159115" y="1234487"/>
                  </a:lnTo>
                  <a:lnTo>
                    <a:pt x="133249" y="1197584"/>
                  </a:lnTo>
                  <a:lnTo>
                    <a:pt x="109349" y="1158345"/>
                  </a:lnTo>
                  <a:lnTo>
                    <a:pt x="87519" y="1116910"/>
                  </a:lnTo>
                  <a:lnTo>
                    <a:pt x="67864" y="1073418"/>
                  </a:lnTo>
                  <a:lnTo>
                    <a:pt x="50489" y="1028010"/>
                  </a:lnTo>
                  <a:lnTo>
                    <a:pt x="35499" y="980825"/>
                  </a:lnTo>
                  <a:lnTo>
                    <a:pt x="22999" y="932003"/>
                  </a:lnTo>
                  <a:lnTo>
                    <a:pt x="13094" y="881683"/>
                  </a:lnTo>
                  <a:lnTo>
                    <a:pt x="5889" y="830006"/>
                  </a:lnTo>
                  <a:lnTo>
                    <a:pt x="1489" y="777111"/>
                  </a:lnTo>
                  <a:lnTo>
                    <a:pt x="0" y="723138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0" y="0"/>
              <a:ext cx="1159764" cy="112471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503926" y="2989579"/>
            <a:ext cx="6012815" cy="47064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1660"/>
              </a:lnSpc>
              <a:spcBef>
                <a:spcPts val="270"/>
              </a:spcBef>
              <a:tabLst>
                <a:tab pos="1158240" algn="l"/>
                <a:tab pos="1264920" algn="l"/>
                <a:tab pos="2839720" algn="l"/>
                <a:tab pos="3935095" algn="l"/>
                <a:tab pos="5727700" algn="l"/>
              </a:tabLst>
            </a:pPr>
            <a:r>
              <a:rPr sz="1500" b="1" spc="-50" dirty="0">
                <a:latin typeface="Tahoma"/>
                <a:cs typeface="Tahoma"/>
              </a:rPr>
              <a:t>П</a:t>
            </a:r>
            <a:r>
              <a:rPr sz="1500" b="1" spc="-40" dirty="0">
                <a:latin typeface="Tahoma"/>
                <a:cs typeface="Tahoma"/>
              </a:rPr>
              <a:t>р</a:t>
            </a:r>
            <a:r>
              <a:rPr sz="1500" b="1" spc="-30" dirty="0">
                <a:latin typeface="Tahoma"/>
                <a:cs typeface="Tahoma"/>
              </a:rPr>
              <a:t>ог</a:t>
            </a:r>
            <a:r>
              <a:rPr sz="1500" b="1" spc="-25" dirty="0">
                <a:latin typeface="Tahoma"/>
                <a:cs typeface="Tahoma"/>
              </a:rPr>
              <a:t>р</a:t>
            </a:r>
            <a:r>
              <a:rPr sz="1500" b="1" spc="80" dirty="0">
                <a:latin typeface="Tahoma"/>
                <a:cs typeface="Tahoma"/>
              </a:rPr>
              <a:t>а</a:t>
            </a:r>
            <a:r>
              <a:rPr sz="1500" b="1" spc="65" dirty="0">
                <a:latin typeface="Tahoma"/>
                <a:cs typeface="Tahoma"/>
              </a:rPr>
              <a:t>м</a:t>
            </a:r>
            <a:r>
              <a:rPr sz="1500" b="1" spc="55" dirty="0">
                <a:latin typeface="Tahoma"/>
                <a:cs typeface="Tahoma"/>
              </a:rPr>
              <a:t>а</a:t>
            </a:r>
            <a:r>
              <a:rPr sz="1500" b="1" dirty="0">
                <a:latin typeface="Tahoma"/>
                <a:cs typeface="Tahoma"/>
              </a:rPr>
              <a:t>		</a:t>
            </a:r>
            <a:r>
              <a:rPr sz="1500" b="1" spc="-15" dirty="0">
                <a:latin typeface="Tahoma"/>
                <a:cs typeface="Tahoma"/>
              </a:rPr>
              <a:t>з</a:t>
            </a:r>
            <a:r>
              <a:rPr sz="1500" b="1" spc="-25" dirty="0">
                <a:latin typeface="Tahoma"/>
                <a:cs typeface="Tahoma"/>
              </a:rPr>
              <a:t>а</a:t>
            </a:r>
            <a:r>
              <a:rPr sz="1500" b="1" dirty="0">
                <a:latin typeface="Tahoma"/>
                <a:cs typeface="Tahoma"/>
              </a:rPr>
              <a:t>тве</a:t>
            </a:r>
            <a:r>
              <a:rPr sz="1500" b="1" spc="10" dirty="0">
                <a:latin typeface="Tahoma"/>
                <a:cs typeface="Tahoma"/>
              </a:rPr>
              <a:t>р</a:t>
            </a:r>
            <a:r>
              <a:rPr sz="1500" b="1" dirty="0">
                <a:latin typeface="Tahoma"/>
                <a:cs typeface="Tahoma"/>
              </a:rPr>
              <a:t>д</a:t>
            </a:r>
            <a:r>
              <a:rPr sz="1500" b="1" spc="-15" dirty="0">
                <a:latin typeface="Tahoma"/>
                <a:cs typeface="Tahoma"/>
              </a:rPr>
              <a:t>жен</a:t>
            </a:r>
            <a:r>
              <a:rPr sz="1500" b="1" spc="-10" dirty="0">
                <a:latin typeface="Tahoma"/>
                <a:cs typeface="Tahoma"/>
              </a:rPr>
              <a:t>а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90" dirty="0">
                <a:latin typeface="Tahoma"/>
                <a:cs typeface="Tahoma"/>
              </a:rPr>
              <a:t>н</a:t>
            </a:r>
            <a:r>
              <a:rPr sz="1500" b="1" spc="90" dirty="0">
                <a:latin typeface="Tahoma"/>
                <a:cs typeface="Tahoma"/>
              </a:rPr>
              <a:t>а</a:t>
            </a:r>
            <a:r>
              <a:rPr sz="1500" b="1" spc="-10" dirty="0">
                <a:latin typeface="Tahoma"/>
                <a:cs typeface="Tahoma"/>
              </a:rPr>
              <a:t>к</a:t>
            </a:r>
            <a:r>
              <a:rPr sz="1500" b="1" spc="-5" dirty="0">
                <a:latin typeface="Tahoma"/>
                <a:cs typeface="Tahoma"/>
              </a:rPr>
              <a:t>а</a:t>
            </a:r>
            <a:r>
              <a:rPr sz="1500" b="1" spc="-20" dirty="0">
                <a:latin typeface="Tahoma"/>
                <a:cs typeface="Tahoma"/>
              </a:rPr>
              <a:t>зо</a:t>
            </a:r>
            <a:r>
              <a:rPr sz="1500" b="1" spc="-15" dirty="0">
                <a:latin typeface="Tahoma"/>
                <a:cs typeface="Tahoma"/>
              </a:rPr>
              <a:t>м</a:t>
            </a:r>
            <a:r>
              <a:rPr sz="1500" b="1" dirty="0">
                <a:latin typeface="Tahoma"/>
                <a:cs typeface="Tahoma"/>
              </a:rPr>
              <a:t>	М</a:t>
            </a:r>
            <a:r>
              <a:rPr sz="1500" b="1" spc="-40" dirty="0">
                <a:latin typeface="Tahoma"/>
                <a:cs typeface="Tahoma"/>
              </a:rPr>
              <a:t>інсоцполітики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60" dirty="0">
                <a:latin typeface="Tahoma"/>
                <a:cs typeface="Tahoma"/>
              </a:rPr>
              <a:t>від  </a:t>
            </a:r>
            <a:r>
              <a:rPr sz="1500" b="1" spc="-110" dirty="0">
                <a:latin typeface="Tahoma"/>
                <a:cs typeface="Tahoma"/>
              </a:rPr>
              <a:t>19.08.2017	</a:t>
            </a:r>
            <a:r>
              <a:rPr sz="1500" b="1" spc="-185" dirty="0">
                <a:latin typeface="Tahoma"/>
                <a:cs typeface="Tahoma"/>
              </a:rPr>
              <a:t>№</a:t>
            </a:r>
            <a:r>
              <a:rPr sz="1500" b="1" spc="45" dirty="0">
                <a:latin typeface="Tahoma"/>
                <a:cs typeface="Tahoma"/>
              </a:rPr>
              <a:t> </a:t>
            </a:r>
            <a:r>
              <a:rPr sz="1500" b="1" spc="-114" dirty="0">
                <a:latin typeface="Tahoma"/>
                <a:cs typeface="Tahoma"/>
              </a:rPr>
              <a:t>1349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55" dirty="0">
                <a:latin typeface="Tahoma"/>
                <a:cs typeface="Tahoma"/>
              </a:rPr>
              <a:t>та</a:t>
            </a:r>
            <a:r>
              <a:rPr sz="1500" b="1" spc="29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розрахована</a:t>
            </a:r>
            <a:r>
              <a:rPr sz="1500" b="1" spc="295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на</a:t>
            </a:r>
            <a:r>
              <a:rPr sz="1500" b="1" spc="295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120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60" dirty="0">
                <a:latin typeface="Tahoma"/>
                <a:cs typeface="Tahoma"/>
              </a:rPr>
              <a:t>годин,</a:t>
            </a:r>
            <a:r>
              <a:rPr sz="1500" b="1" spc="290" dirty="0">
                <a:latin typeface="Tahoma"/>
                <a:cs typeface="Tahoma"/>
              </a:rPr>
              <a:t> </a:t>
            </a:r>
            <a:r>
              <a:rPr sz="1500" b="1" spc="-114" dirty="0">
                <a:latin typeface="Tahoma"/>
                <a:cs typeface="Tahoma"/>
              </a:rPr>
              <a:t>з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-90" dirty="0">
                <a:latin typeface="Tahoma"/>
                <a:cs typeface="Tahoma"/>
              </a:rPr>
              <a:t>них: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91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3926" y="3410204"/>
            <a:ext cx="6012180" cy="470642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1660"/>
              </a:lnSpc>
              <a:spcBef>
                <a:spcPts val="270"/>
              </a:spcBef>
            </a:pPr>
            <a:r>
              <a:rPr sz="1500" b="1" spc="-30" dirty="0">
                <a:latin typeface="Tahoma"/>
                <a:cs typeface="Tahoma"/>
              </a:rPr>
              <a:t>година</a:t>
            </a:r>
            <a:r>
              <a:rPr sz="1500" b="1" spc="4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-</a:t>
            </a:r>
            <a:r>
              <a:rPr sz="1500" b="1" spc="35" dirty="0">
                <a:latin typeface="Tahoma"/>
                <a:cs typeface="Tahoma"/>
              </a:rPr>
              <a:t> </a:t>
            </a:r>
            <a:r>
              <a:rPr sz="1500" b="1" spc="10" dirty="0">
                <a:latin typeface="Tahoma"/>
                <a:cs typeface="Tahoma"/>
              </a:rPr>
              <a:t>аудиторна</a:t>
            </a:r>
            <a:r>
              <a:rPr sz="1500" b="1" spc="50" dirty="0">
                <a:latin typeface="Tahoma"/>
                <a:cs typeface="Tahoma"/>
              </a:rPr>
              <a:t> </a:t>
            </a:r>
            <a:r>
              <a:rPr sz="1500" b="1" spc="40" dirty="0">
                <a:latin typeface="Tahoma"/>
                <a:cs typeface="Tahoma"/>
              </a:rPr>
              <a:t>робота</a:t>
            </a:r>
            <a:r>
              <a:rPr sz="1500" b="1" spc="55" dirty="0">
                <a:latin typeface="Tahoma"/>
                <a:cs typeface="Tahoma"/>
              </a:rPr>
              <a:t> </a:t>
            </a:r>
            <a:r>
              <a:rPr sz="1500" b="1" spc="-125" dirty="0">
                <a:latin typeface="Tahoma"/>
                <a:cs typeface="Tahoma"/>
              </a:rPr>
              <a:t>(26</a:t>
            </a:r>
            <a:r>
              <a:rPr sz="1500" b="1" spc="4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годин</a:t>
            </a:r>
            <a:r>
              <a:rPr sz="1500" b="1" spc="4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-</a:t>
            </a:r>
            <a:r>
              <a:rPr sz="1500" b="1" spc="30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теоретичний</a:t>
            </a:r>
            <a:r>
              <a:rPr sz="1500" b="1" spc="5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блок,</a:t>
            </a:r>
            <a:r>
              <a:rPr sz="1500" b="1" spc="35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65 </a:t>
            </a:r>
            <a:r>
              <a:rPr sz="1500" b="1" spc="-425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годин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-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практичний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65" dirty="0">
                <a:latin typeface="Tahoma"/>
                <a:cs typeface="Tahoma"/>
              </a:rPr>
              <a:t>блок),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29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годин</a:t>
            </a:r>
            <a:r>
              <a:rPr sz="1500" b="1" spc="-10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-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30" dirty="0">
                <a:latin typeface="Tahoma"/>
                <a:cs typeface="Tahoma"/>
              </a:rPr>
              <a:t>самостійна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35" dirty="0">
                <a:latin typeface="Tahoma"/>
                <a:cs typeface="Tahoma"/>
              </a:rPr>
              <a:t>робота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27040" y="4294758"/>
            <a:ext cx="60134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  <a:tabLst>
                <a:tab pos="1146175" algn="l"/>
                <a:tab pos="2184400" algn="l"/>
                <a:tab pos="3241675" algn="l"/>
                <a:tab pos="3525520" algn="l"/>
                <a:tab pos="4612640" algn="l"/>
                <a:tab pos="5889625" algn="l"/>
              </a:tabLst>
            </a:pPr>
            <a:r>
              <a:rPr sz="1500" b="1" spc="-30" dirty="0">
                <a:latin typeface="Tahoma"/>
                <a:cs typeface="Tahoma"/>
              </a:rPr>
              <a:t>Фінансов</a:t>
            </a:r>
            <a:r>
              <a:rPr sz="1500" b="1" spc="-95" dirty="0">
                <a:latin typeface="Tahoma"/>
                <a:cs typeface="Tahoma"/>
              </a:rPr>
              <a:t>і	</a:t>
            </a:r>
            <a:r>
              <a:rPr sz="1500" b="1" spc="-65" dirty="0">
                <a:latin typeface="Tahoma"/>
                <a:cs typeface="Tahoma"/>
              </a:rPr>
              <a:t>ви</a:t>
            </a:r>
            <a:r>
              <a:rPr sz="1500" b="1" spc="-60" dirty="0">
                <a:latin typeface="Tahoma"/>
                <a:cs typeface="Tahoma"/>
              </a:rPr>
              <a:t>т</a:t>
            </a:r>
            <a:r>
              <a:rPr sz="1500" b="1" spc="45" dirty="0">
                <a:latin typeface="Tahoma"/>
                <a:cs typeface="Tahoma"/>
              </a:rPr>
              <a:t>р</a:t>
            </a:r>
            <a:r>
              <a:rPr sz="1500" b="1" spc="90" dirty="0">
                <a:latin typeface="Tahoma"/>
                <a:cs typeface="Tahoma"/>
              </a:rPr>
              <a:t>а</a:t>
            </a:r>
            <a:r>
              <a:rPr sz="1500" b="1" spc="-50" dirty="0">
                <a:latin typeface="Tahoma"/>
                <a:cs typeface="Tahoma"/>
              </a:rPr>
              <a:t>ти</a:t>
            </a:r>
            <a:r>
              <a:rPr sz="1500" b="1" spc="-25" dirty="0">
                <a:latin typeface="Tahoma"/>
                <a:cs typeface="Tahoma"/>
              </a:rPr>
              <a:t>,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25" dirty="0">
                <a:latin typeface="Tahoma"/>
                <a:cs typeface="Tahoma"/>
              </a:rPr>
              <a:t>п</a:t>
            </a:r>
            <a:r>
              <a:rPr sz="1500" b="1" spc="-35" dirty="0">
                <a:latin typeface="Tahoma"/>
                <a:cs typeface="Tahoma"/>
              </a:rPr>
              <a:t>о</a:t>
            </a:r>
            <a:r>
              <a:rPr sz="1500" b="1" spc="-60" dirty="0">
                <a:latin typeface="Tahoma"/>
                <a:cs typeface="Tahoma"/>
              </a:rPr>
              <a:t>в’яза</a:t>
            </a:r>
            <a:r>
              <a:rPr sz="1500" b="1" spc="-80" dirty="0">
                <a:latin typeface="Tahoma"/>
                <a:cs typeface="Tahoma"/>
              </a:rPr>
              <a:t>н</a:t>
            </a:r>
            <a:r>
              <a:rPr sz="1500" b="1" spc="-95" dirty="0">
                <a:latin typeface="Tahoma"/>
                <a:cs typeface="Tahoma"/>
              </a:rPr>
              <a:t>і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114" dirty="0">
                <a:latin typeface="Tahoma"/>
                <a:cs typeface="Tahoma"/>
              </a:rPr>
              <a:t>з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20" dirty="0">
                <a:latin typeface="Tahoma"/>
                <a:cs typeface="Tahoma"/>
              </a:rPr>
              <a:t>п</a:t>
            </a:r>
            <a:r>
              <a:rPr sz="1500" b="1" spc="-15" dirty="0">
                <a:latin typeface="Tahoma"/>
                <a:cs typeface="Tahoma"/>
              </a:rPr>
              <a:t>р</a:t>
            </a:r>
            <a:r>
              <a:rPr sz="1500" b="1" spc="-45" dirty="0">
                <a:latin typeface="Tahoma"/>
                <a:cs typeface="Tahoma"/>
              </a:rPr>
              <a:t>оїз</a:t>
            </a:r>
            <a:r>
              <a:rPr sz="1500" b="1" spc="-65" dirty="0">
                <a:latin typeface="Tahoma"/>
                <a:cs typeface="Tahoma"/>
              </a:rPr>
              <a:t>д</a:t>
            </a:r>
            <a:r>
              <a:rPr sz="1500" b="1" spc="25" dirty="0">
                <a:latin typeface="Tahoma"/>
                <a:cs typeface="Tahoma"/>
              </a:rPr>
              <a:t>о</a:t>
            </a:r>
            <a:r>
              <a:rPr sz="1500" b="1" spc="40" dirty="0">
                <a:latin typeface="Tahoma"/>
                <a:cs typeface="Tahoma"/>
              </a:rPr>
              <a:t>м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-10" dirty="0">
                <a:latin typeface="Tahoma"/>
                <a:cs typeface="Tahoma"/>
              </a:rPr>
              <a:t>к</a:t>
            </a:r>
            <a:r>
              <a:rPr sz="1500" b="1" spc="-5" dirty="0">
                <a:latin typeface="Tahoma"/>
                <a:cs typeface="Tahoma"/>
              </a:rPr>
              <a:t>а</a:t>
            </a:r>
            <a:r>
              <a:rPr sz="1500" b="1" spc="-40" dirty="0">
                <a:latin typeface="Tahoma"/>
                <a:cs typeface="Tahoma"/>
              </a:rPr>
              <a:t>нд</a:t>
            </a:r>
            <a:r>
              <a:rPr sz="1500" b="1" spc="-45" dirty="0">
                <a:latin typeface="Tahoma"/>
                <a:cs typeface="Tahoma"/>
              </a:rPr>
              <a:t>ид</a:t>
            </a:r>
            <a:r>
              <a:rPr sz="1500" b="1" spc="90" dirty="0">
                <a:latin typeface="Tahoma"/>
                <a:cs typeface="Tahoma"/>
              </a:rPr>
              <a:t>а</a:t>
            </a:r>
            <a:r>
              <a:rPr sz="1500" b="1" spc="-60" dirty="0">
                <a:latin typeface="Tahoma"/>
                <a:cs typeface="Tahoma"/>
              </a:rPr>
              <a:t>ті</a:t>
            </a:r>
            <a:r>
              <a:rPr sz="1500" b="1" spc="-80" dirty="0">
                <a:latin typeface="Tahoma"/>
                <a:cs typeface="Tahoma"/>
              </a:rPr>
              <a:t>в</a:t>
            </a:r>
            <a:r>
              <a:rPr sz="1500" b="1" dirty="0">
                <a:latin typeface="Tahoma"/>
                <a:cs typeface="Tahoma"/>
              </a:rPr>
              <a:t>	</a:t>
            </a:r>
            <a:r>
              <a:rPr sz="1500" b="1" spc="5" dirty="0">
                <a:latin typeface="Tahoma"/>
                <a:cs typeface="Tahoma"/>
              </a:rPr>
              <a:t>у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7040" y="4505070"/>
            <a:ext cx="601218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latin typeface="Tahoma"/>
                <a:cs typeface="Tahoma"/>
              </a:rPr>
              <a:t>патронатні</a:t>
            </a:r>
            <a:r>
              <a:rPr sz="1500" b="1" spc="229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вихователі</a:t>
            </a:r>
            <a:r>
              <a:rPr sz="1500" b="1" spc="229" dirty="0">
                <a:latin typeface="Tahoma"/>
                <a:cs typeface="Tahoma"/>
              </a:rPr>
              <a:t> </a:t>
            </a:r>
            <a:r>
              <a:rPr sz="1500" b="1" spc="55" dirty="0">
                <a:latin typeface="Tahoma"/>
                <a:cs typeface="Tahoma"/>
              </a:rPr>
              <a:t>та</a:t>
            </a:r>
            <a:r>
              <a:rPr sz="1500" b="1" spc="229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добровільних</a:t>
            </a:r>
            <a:r>
              <a:rPr sz="1500" b="1" spc="235" dirty="0">
                <a:latin typeface="Tahoma"/>
                <a:cs typeface="Tahoma"/>
              </a:rPr>
              <a:t> </a:t>
            </a:r>
            <a:r>
              <a:rPr sz="1500" b="1" spc="-70" dirty="0">
                <a:latin typeface="Tahoma"/>
                <a:cs typeface="Tahoma"/>
              </a:rPr>
              <a:t>помічників</a:t>
            </a:r>
            <a:r>
              <a:rPr sz="1500" b="1" spc="225" dirty="0">
                <a:latin typeface="Tahoma"/>
                <a:cs typeface="Tahoma"/>
              </a:rPr>
              <a:t> </a:t>
            </a:r>
            <a:r>
              <a:rPr sz="1500" b="1" spc="15" dirty="0">
                <a:latin typeface="Tahoma"/>
                <a:cs typeface="Tahoma"/>
              </a:rPr>
              <a:t>до</a:t>
            </a:r>
            <a:r>
              <a:rPr sz="1500" b="1" spc="225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місця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27040" y="4715382"/>
            <a:ext cx="6015355" cy="1306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40"/>
              </a:spcBef>
            </a:pPr>
            <a:r>
              <a:rPr sz="1500" b="1" spc="-30" dirty="0">
                <a:latin typeface="Tahoma"/>
                <a:cs typeface="Tahoma"/>
              </a:rPr>
              <a:t>проведення </a:t>
            </a:r>
            <a:r>
              <a:rPr sz="1500" b="1" spc="-50" dirty="0">
                <a:latin typeface="Tahoma"/>
                <a:cs typeface="Tahoma"/>
              </a:rPr>
              <a:t>навчання</a:t>
            </a:r>
            <a:r>
              <a:rPr sz="1500" b="1" spc="335" dirty="0">
                <a:latin typeface="Tahoma"/>
                <a:cs typeface="Tahoma"/>
              </a:rPr>
              <a:t> </a:t>
            </a:r>
            <a:r>
              <a:rPr sz="1500" b="1" spc="45" dirty="0">
                <a:latin typeface="Tahoma"/>
                <a:cs typeface="Tahoma"/>
              </a:rPr>
              <a:t>та </a:t>
            </a:r>
            <a:r>
              <a:rPr sz="1500" b="1" spc="5" dirty="0">
                <a:latin typeface="Tahoma"/>
                <a:cs typeface="Tahoma"/>
              </a:rPr>
              <a:t>у </a:t>
            </a:r>
            <a:r>
              <a:rPr sz="1500" b="1" spc="-15" dirty="0">
                <a:latin typeface="Tahoma"/>
                <a:cs typeface="Tahoma"/>
              </a:rPr>
              <a:t>зворотному </a:t>
            </a:r>
            <a:r>
              <a:rPr sz="1500" b="1" spc="-35" dirty="0">
                <a:latin typeface="Tahoma"/>
                <a:cs typeface="Tahoma"/>
              </a:rPr>
              <a:t>напрямку,</a:t>
            </a:r>
            <a:r>
              <a:rPr sz="1500" b="1" spc="370" dirty="0">
                <a:latin typeface="Tahoma"/>
                <a:cs typeface="Tahoma"/>
              </a:rPr>
              <a:t> </a:t>
            </a:r>
            <a:r>
              <a:rPr sz="1500" b="1" spc="90" dirty="0">
                <a:latin typeface="Tahoma"/>
                <a:cs typeface="Tahoma"/>
              </a:rPr>
              <a:t>а </a:t>
            </a:r>
            <a:r>
              <a:rPr sz="1500" b="1" spc="-20" dirty="0">
                <a:latin typeface="Tahoma"/>
                <a:cs typeface="Tahoma"/>
              </a:rPr>
              <a:t>також </a:t>
            </a:r>
            <a:r>
              <a:rPr sz="1500" b="1" spc="-114" dirty="0">
                <a:latin typeface="Tahoma"/>
                <a:cs typeface="Tahoma"/>
              </a:rPr>
              <a:t>з </a:t>
            </a:r>
            <a:r>
              <a:rPr sz="1500" b="1" spc="-110" dirty="0">
                <a:latin typeface="Tahoma"/>
                <a:cs typeface="Tahoma"/>
              </a:rPr>
              <a:t> </a:t>
            </a:r>
            <a:r>
              <a:rPr sz="1500" b="1" spc="-80" dirty="0">
                <a:latin typeface="Tahoma"/>
                <a:cs typeface="Tahoma"/>
              </a:rPr>
              <a:t>їх</a:t>
            </a:r>
            <a:r>
              <a:rPr sz="1500" b="1" spc="-75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проживанням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у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період</a:t>
            </a:r>
            <a:r>
              <a:rPr sz="1500" b="1" dirty="0">
                <a:latin typeface="Tahoma"/>
                <a:cs typeface="Tahoma"/>
              </a:rPr>
              <a:t> </a:t>
            </a:r>
            <a:r>
              <a:rPr sz="1500" b="1" spc="-40" dirty="0">
                <a:latin typeface="Tahoma"/>
                <a:cs typeface="Tahoma"/>
              </a:rPr>
              <a:t>проходження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навчання,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можуть 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покриватися </a:t>
            </a:r>
            <a:r>
              <a:rPr sz="1500" b="1" spc="-20" dirty="0">
                <a:latin typeface="Tahoma"/>
                <a:cs typeface="Tahoma"/>
              </a:rPr>
              <a:t>за </a:t>
            </a:r>
            <a:r>
              <a:rPr sz="1500" b="1" spc="-15" dirty="0">
                <a:latin typeface="Tahoma"/>
                <a:cs typeface="Tahoma"/>
              </a:rPr>
              <a:t>рахунок місцевих </a:t>
            </a:r>
            <a:r>
              <a:rPr sz="1500" b="1" spc="-40" dirty="0">
                <a:latin typeface="Tahoma"/>
                <a:cs typeface="Tahoma"/>
              </a:rPr>
              <a:t>бюджетів, </a:t>
            </a:r>
            <a:r>
              <a:rPr sz="1500" b="1" spc="-45" dirty="0">
                <a:latin typeface="Tahoma"/>
                <a:cs typeface="Tahoma"/>
              </a:rPr>
              <a:t>регіонального 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центру,</a:t>
            </a:r>
            <a:r>
              <a:rPr sz="1500" b="1" spc="10" dirty="0">
                <a:latin typeface="Tahoma"/>
                <a:cs typeface="Tahoma"/>
              </a:rPr>
              <a:t> </a:t>
            </a:r>
            <a:r>
              <a:rPr sz="1500" b="1" spc="-35" dirty="0">
                <a:latin typeface="Tahoma"/>
                <a:cs typeface="Tahoma"/>
              </a:rPr>
              <a:t>організацій,</a:t>
            </a:r>
            <a:r>
              <a:rPr sz="1500" b="1" spc="-30" dirty="0">
                <a:latin typeface="Tahoma"/>
                <a:cs typeface="Tahoma"/>
              </a:rPr>
              <a:t> </a:t>
            </a:r>
            <a:r>
              <a:rPr sz="1500" b="1" spc="-50" dirty="0">
                <a:latin typeface="Tahoma"/>
                <a:cs typeface="Tahoma"/>
              </a:rPr>
              <a:t>благодійних</a:t>
            </a:r>
            <a:r>
              <a:rPr sz="1500" b="1" spc="-4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фондів,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90" dirty="0">
                <a:latin typeface="Tahoma"/>
                <a:cs typeface="Tahoma"/>
              </a:rPr>
              <a:t>а</a:t>
            </a:r>
            <a:r>
              <a:rPr sz="1500" b="1" spc="95" dirty="0">
                <a:latin typeface="Tahoma"/>
                <a:cs typeface="Tahoma"/>
              </a:rPr>
              <a:t> </a:t>
            </a:r>
            <a:r>
              <a:rPr sz="1500" b="1" spc="-20" dirty="0">
                <a:latin typeface="Tahoma"/>
                <a:cs typeface="Tahoma"/>
              </a:rPr>
              <a:t>також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70" dirty="0">
                <a:latin typeface="Tahoma"/>
                <a:cs typeface="Tahoma"/>
              </a:rPr>
              <a:t>інших 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spc="-25" dirty="0">
                <a:latin typeface="Tahoma"/>
                <a:cs typeface="Tahoma"/>
              </a:rPr>
              <a:t>джерел,</a:t>
            </a:r>
            <a:r>
              <a:rPr sz="1500" b="1" spc="-20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не </a:t>
            </a:r>
            <a:r>
              <a:rPr sz="1500" b="1" spc="-15" dirty="0">
                <a:latin typeface="Tahoma"/>
                <a:cs typeface="Tahoma"/>
              </a:rPr>
              <a:t>заборонених </a:t>
            </a:r>
            <a:r>
              <a:rPr sz="1500" b="1" spc="-10" dirty="0">
                <a:latin typeface="Tahoma"/>
                <a:cs typeface="Tahoma"/>
              </a:rPr>
              <a:t>законодавством, </a:t>
            </a:r>
            <a:r>
              <a:rPr sz="1500" b="1" spc="50" dirty="0">
                <a:latin typeface="Tahoma"/>
                <a:cs typeface="Tahoma"/>
              </a:rPr>
              <a:t>або </a:t>
            </a:r>
            <a:r>
              <a:rPr sz="1500" b="1" spc="-15" dirty="0">
                <a:latin typeface="Tahoma"/>
                <a:cs typeface="Tahoma"/>
              </a:rPr>
              <a:t>за </a:t>
            </a:r>
            <a:r>
              <a:rPr sz="1500" b="1" spc="-40" dirty="0">
                <a:latin typeface="Tahoma"/>
                <a:cs typeface="Tahoma"/>
              </a:rPr>
              <a:t>власний 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15" dirty="0">
                <a:latin typeface="Tahoma"/>
                <a:cs typeface="Tahoma"/>
              </a:rPr>
              <a:t>рахунок</a:t>
            </a:r>
            <a:r>
              <a:rPr sz="1500" b="1" spc="-35" dirty="0">
                <a:latin typeface="Tahoma"/>
                <a:cs typeface="Tahoma"/>
              </a:rPr>
              <a:t> </a:t>
            </a:r>
            <a:r>
              <a:rPr sz="1500" b="1" spc="-30" dirty="0">
                <a:latin typeface="Tahoma"/>
                <a:cs typeface="Tahoma"/>
              </a:rPr>
              <a:t>кандидатів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5" dirty="0">
                <a:latin typeface="Tahoma"/>
                <a:cs typeface="Tahoma"/>
              </a:rPr>
              <a:t>у</a:t>
            </a:r>
            <a:r>
              <a:rPr sz="1500" b="1" spc="-15" dirty="0">
                <a:latin typeface="Tahoma"/>
                <a:cs typeface="Tahoma"/>
              </a:rPr>
              <a:t> </a:t>
            </a:r>
            <a:r>
              <a:rPr sz="1500" b="1" spc="-5" dirty="0">
                <a:latin typeface="Tahoma"/>
                <a:cs typeface="Tahoma"/>
              </a:rPr>
              <a:t>патронатні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вихователі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447800" y="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</a:t>
            </a:r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Пройти</a:t>
            </a:r>
            <a:r>
              <a:rPr kumimoji="0" lang="uk-UA" sz="2600" b="1" i="0" u="sng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навчання та отримати рекомендацію про можливість надання послуги </a:t>
            </a:r>
            <a:r>
              <a:rPr kumimoji="0" lang="uk-UA" sz="2600" b="1" i="0" u="sng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патронату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 rot="534153">
            <a:off x="1100906" y="1447556"/>
            <a:ext cx="3094359" cy="18387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НАПРАВЛЕННЯ</a:t>
            </a:r>
          </a:p>
          <a:p>
            <a:pPr algn="ctr"/>
            <a:r>
              <a:rPr lang="uk-UA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НАВЧАННЯ</a:t>
            </a:r>
            <a:endParaRPr lang="uk-UA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070350" y="938530"/>
            <a:ext cx="1671320" cy="1518920"/>
            <a:chOff x="4070350" y="938530"/>
            <a:chExt cx="1671320" cy="1518920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6700" y="944880"/>
              <a:ext cx="1658112" cy="150571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076700" y="944880"/>
              <a:ext cx="1658620" cy="1506220"/>
            </a:xfrm>
            <a:custGeom>
              <a:avLst/>
              <a:gdLst/>
              <a:ahLst/>
              <a:cxnLst/>
              <a:rect l="l" t="t" r="r" b="b"/>
              <a:pathLst>
                <a:path w="1658620" h="1506220">
                  <a:moveTo>
                    <a:pt x="0" y="752856"/>
                  </a:moveTo>
                  <a:lnTo>
                    <a:pt x="1513" y="706993"/>
                  </a:lnTo>
                  <a:lnTo>
                    <a:pt x="5994" y="661857"/>
                  </a:lnTo>
                  <a:lnTo>
                    <a:pt x="13358" y="617527"/>
                  </a:lnTo>
                  <a:lnTo>
                    <a:pt x="23517" y="574081"/>
                  </a:lnTo>
                  <a:lnTo>
                    <a:pt x="36384" y="531598"/>
                  </a:lnTo>
                  <a:lnTo>
                    <a:pt x="51872" y="490157"/>
                  </a:lnTo>
                  <a:lnTo>
                    <a:pt x="69895" y="449836"/>
                  </a:lnTo>
                  <a:lnTo>
                    <a:pt x="90366" y="410715"/>
                  </a:lnTo>
                  <a:lnTo>
                    <a:pt x="113199" y="372872"/>
                  </a:lnTo>
                  <a:lnTo>
                    <a:pt x="138306" y="336385"/>
                  </a:lnTo>
                  <a:lnTo>
                    <a:pt x="165601" y="301334"/>
                  </a:lnTo>
                  <a:lnTo>
                    <a:pt x="194996" y="267797"/>
                  </a:lnTo>
                  <a:lnTo>
                    <a:pt x="226406" y="235853"/>
                  </a:lnTo>
                  <a:lnTo>
                    <a:pt x="259744" y="205581"/>
                  </a:lnTo>
                  <a:lnTo>
                    <a:pt x="294922" y="177059"/>
                  </a:lnTo>
                  <a:lnTo>
                    <a:pt x="331854" y="150367"/>
                  </a:lnTo>
                  <a:lnTo>
                    <a:pt x="370453" y="125583"/>
                  </a:lnTo>
                  <a:lnTo>
                    <a:pt x="410633" y="102785"/>
                  </a:lnTo>
                  <a:lnTo>
                    <a:pt x="452306" y="82053"/>
                  </a:lnTo>
                  <a:lnTo>
                    <a:pt x="495387" y="63464"/>
                  </a:lnTo>
                  <a:lnTo>
                    <a:pt x="539787" y="47099"/>
                  </a:lnTo>
                  <a:lnTo>
                    <a:pt x="585421" y="33036"/>
                  </a:lnTo>
                  <a:lnTo>
                    <a:pt x="632202" y="21353"/>
                  </a:lnTo>
                  <a:lnTo>
                    <a:pt x="680042" y="12129"/>
                  </a:lnTo>
                  <a:lnTo>
                    <a:pt x="728856" y="5443"/>
                  </a:lnTo>
                  <a:lnTo>
                    <a:pt x="778556" y="1373"/>
                  </a:lnTo>
                  <a:lnTo>
                    <a:pt x="829055" y="0"/>
                  </a:lnTo>
                  <a:lnTo>
                    <a:pt x="879555" y="1373"/>
                  </a:lnTo>
                  <a:lnTo>
                    <a:pt x="929255" y="5443"/>
                  </a:lnTo>
                  <a:lnTo>
                    <a:pt x="978069" y="12129"/>
                  </a:lnTo>
                  <a:lnTo>
                    <a:pt x="1025909" y="21353"/>
                  </a:lnTo>
                  <a:lnTo>
                    <a:pt x="1072690" y="33036"/>
                  </a:lnTo>
                  <a:lnTo>
                    <a:pt x="1118324" y="47099"/>
                  </a:lnTo>
                  <a:lnTo>
                    <a:pt x="1162724" y="63464"/>
                  </a:lnTo>
                  <a:lnTo>
                    <a:pt x="1205805" y="82053"/>
                  </a:lnTo>
                  <a:lnTo>
                    <a:pt x="1247478" y="102785"/>
                  </a:lnTo>
                  <a:lnTo>
                    <a:pt x="1287658" y="125583"/>
                  </a:lnTo>
                  <a:lnTo>
                    <a:pt x="1326257" y="150367"/>
                  </a:lnTo>
                  <a:lnTo>
                    <a:pt x="1363189" y="177059"/>
                  </a:lnTo>
                  <a:lnTo>
                    <a:pt x="1398367" y="205581"/>
                  </a:lnTo>
                  <a:lnTo>
                    <a:pt x="1431705" y="235853"/>
                  </a:lnTo>
                  <a:lnTo>
                    <a:pt x="1463115" y="267797"/>
                  </a:lnTo>
                  <a:lnTo>
                    <a:pt x="1492510" y="301334"/>
                  </a:lnTo>
                  <a:lnTo>
                    <a:pt x="1519805" y="336385"/>
                  </a:lnTo>
                  <a:lnTo>
                    <a:pt x="1544912" y="372872"/>
                  </a:lnTo>
                  <a:lnTo>
                    <a:pt x="1567745" y="410715"/>
                  </a:lnTo>
                  <a:lnTo>
                    <a:pt x="1588216" y="449836"/>
                  </a:lnTo>
                  <a:lnTo>
                    <a:pt x="1606239" y="490157"/>
                  </a:lnTo>
                  <a:lnTo>
                    <a:pt x="1621727" y="531598"/>
                  </a:lnTo>
                  <a:lnTo>
                    <a:pt x="1634594" y="574081"/>
                  </a:lnTo>
                  <a:lnTo>
                    <a:pt x="1644753" y="617527"/>
                  </a:lnTo>
                  <a:lnTo>
                    <a:pt x="1652117" y="661857"/>
                  </a:lnTo>
                  <a:lnTo>
                    <a:pt x="1656598" y="706993"/>
                  </a:lnTo>
                  <a:lnTo>
                    <a:pt x="1658112" y="752856"/>
                  </a:lnTo>
                  <a:lnTo>
                    <a:pt x="1656598" y="798718"/>
                  </a:lnTo>
                  <a:lnTo>
                    <a:pt x="1652117" y="843854"/>
                  </a:lnTo>
                  <a:lnTo>
                    <a:pt x="1644753" y="888184"/>
                  </a:lnTo>
                  <a:lnTo>
                    <a:pt x="1634594" y="931630"/>
                  </a:lnTo>
                  <a:lnTo>
                    <a:pt x="1621727" y="974113"/>
                  </a:lnTo>
                  <a:lnTo>
                    <a:pt x="1606239" y="1015554"/>
                  </a:lnTo>
                  <a:lnTo>
                    <a:pt x="1588216" y="1055875"/>
                  </a:lnTo>
                  <a:lnTo>
                    <a:pt x="1567745" y="1094996"/>
                  </a:lnTo>
                  <a:lnTo>
                    <a:pt x="1544912" y="1132840"/>
                  </a:lnTo>
                  <a:lnTo>
                    <a:pt x="1519805" y="1169326"/>
                  </a:lnTo>
                  <a:lnTo>
                    <a:pt x="1492510" y="1204377"/>
                  </a:lnTo>
                  <a:lnTo>
                    <a:pt x="1463115" y="1237914"/>
                  </a:lnTo>
                  <a:lnTo>
                    <a:pt x="1431705" y="1269858"/>
                  </a:lnTo>
                  <a:lnTo>
                    <a:pt x="1398367" y="1300130"/>
                  </a:lnTo>
                  <a:lnTo>
                    <a:pt x="1363189" y="1328652"/>
                  </a:lnTo>
                  <a:lnTo>
                    <a:pt x="1326257" y="1355344"/>
                  </a:lnTo>
                  <a:lnTo>
                    <a:pt x="1287658" y="1380128"/>
                  </a:lnTo>
                  <a:lnTo>
                    <a:pt x="1247478" y="1402926"/>
                  </a:lnTo>
                  <a:lnTo>
                    <a:pt x="1205805" y="1423658"/>
                  </a:lnTo>
                  <a:lnTo>
                    <a:pt x="1162724" y="1442247"/>
                  </a:lnTo>
                  <a:lnTo>
                    <a:pt x="1118324" y="1458612"/>
                  </a:lnTo>
                  <a:lnTo>
                    <a:pt x="1072690" y="1472675"/>
                  </a:lnTo>
                  <a:lnTo>
                    <a:pt x="1025909" y="1484358"/>
                  </a:lnTo>
                  <a:lnTo>
                    <a:pt x="978069" y="1493582"/>
                  </a:lnTo>
                  <a:lnTo>
                    <a:pt x="929255" y="1500268"/>
                  </a:lnTo>
                  <a:lnTo>
                    <a:pt x="879555" y="1504338"/>
                  </a:lnTo>
                  <a:lnTo>
                    <a:pt x="829055" y="1505712"/>
                  </a:lnTo>
                  <a:lnTo>
                    <a:pt x="778556" y="1504338"/>
                  </a:lnTo>
                  <a:lnTo>
                    <a:pt x="728856" y="1500268"/>
                  </a:lnTo>
                  <a:lnTo>
                    <a:pt x="680042" y="1493582"/>
                  </a:lnTo>
                  <a:lnTo>
                    <a:pt x="632202" y="1484358"/>
                  </a:lnTo>
                  <a:lnTo>
                    <a:pt x="585421" y="1472675"/>
                  </a:lnTo>
                  <a:lnTo>
                    <a:pt x="539787" y="1458612"/>
                  </a:lnTo>
                  <a:lnTo>
                    <a:pt x="495387" y="1442247"/>
                  </a:lnTo>
                  <a:lnTo>
                    <a:pt x="452306" y="1423658"/>
                  </a:lnTo>
                  <a:lnTo>
                    <a:pt x="410633" y="1402926"/>
                  </a:lnTo>
                  <a:lnTo>
                    <a:pt x="370453" y="1380128"/>
                  </a:lnTo>
                  <a:lnTo>
                    <a:pt x="331854" y="1355344"/>
                  </a:lnTo>
                  <a:lnTo>
                    <a:pt x="294922" y="1328652"/>
                  </a:lnTo>
                  <a:lnTo>
                    <a:pt x="259744" y="1300130"/>
                  </a:lnTo>
                  <a:lnTo>
                    <a:pt x="226406" y="1269858"/>
                  </a:lnTo>
                  <a:lnTo>
                    <a:pt x="194996" y="1237914"/>
                  </a:lnTo>
                  <a:lnTo>
                    <a:pt x="165601" y="1204377"/>
                  </a:lnTo>
                  <a:lnTo>
                    <a:pt x="138306" y="1169326"/>
                  </a:lnTo>
                  <a:lnTo>
                    <a:pt x="113199" y="1132839"/>
                  </a:lnTo>
                  <a:lnTo>
                    <a:pt x="90366" y="1094996"/>
                  </a:lnTo>
                  <a:lnTo>
                    <a:pt x="69895" y="1055875"/>
                  </a:lnTo>
                  <a:lnTo>
                    <a:pt x="51872" y="1015554"/>
                  </a:lnTo>
                  <a:lnTo>
                    <a:pt x="36384" y="974113"/>
                  </a:lnTo>
                  <a:lnTo>
                    <a:pt x="23517" y="931630"/>
                  </a:lnTo>
                  <a:lnTo>
                    <a:pt x="13358" y="888184"/>
                  </a:lnTo>
                  <a:lnTo>
                    <a:pt x="5994" y="843854"/>
                  </a:lnTo>
                  <a:lnTo>
                    <a:pt x="1513" y="798718"/>
                  </a:lnTo>
                  <a:lnTo>
                    <a:pt x="0" y="75285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Рисунок 23" descr="Coat_of_Arms_Chortki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8b8f7444fb687a30868cbb8d3877a45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6800" y="1524000"/>
            <a:ext cx="5938520" cy="4458970"/>
            <a:chOff x="1395983" y="1520952"/>
            <a:chExt cx="5938520" cy="445897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231" y="1830324"/>
              <a:ext cx="5859018" cy="414909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5983" y="1520952"/>
              <a:ext cx="5795010" cy="4101846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38800" y="4724400"/>
            <a:ext cx="1668779" cy="1429512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3400" y="0"/>
            <a:ext cx="1676400" cy="1295400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524000" y="22860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4. </a:t>
            </a:r>
            <a:r>
              <a:rPr lang="uk-UA" sz="26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Отримати рекомендацію про можливість надання послуги патронату над дитиною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Рисунок 15" descr="Coat_of_Arms_Chortki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391400" y="1295400"/>
            <a:ext cx="4419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результатами навчання Тернопільський обласний центр соціальних служб протягом місяця видає рекомендацію про можливість надання послуги патронату над дитиною кандидату у патронатні вихователі та добровільному помічнику, які успішно завершили повний курс навчання, або вмотивовану відмову у наданні такої рекомендації.</a:t>
            </a:r>
            <a:endPara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713ed0e4156ab7340e6fb4bff3f79f3e.jpg"/>
          <p:cNvPicPr>
            <a:picLocks noChangeAspect="1"/>
          </p:cNvPicPr>
          <p:nvPr/>
        </p:nvPicPr>
        <p:blipFill>
          <a:blip r:embed="rId2">
            <a:lum bright="20000"/>
          </a:blip>
          <a:srcRect l="3197" t="3521" r="3197" b="35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8400" y="1295400"/>
            <a:ext cx="9296400" cy="22578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57600" y="1524000"/>
            <a:ext cx="7918450" cy="159530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065" marR="5080" indent="-4445" algn="ctr">
              <a:lnSpc>
                <a:spcPct val="92000"/>
              </a:lnSpc>
              <a:spcBef>
                <a:spcPts val="295"/>
              </a:spcBef>
            </a:pPr>
            <a:r>
              <a:rPr sz="2200" b="1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sz="2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результатами </a:t>
            </a:r>
            <a:r>
              <a:rPr sz="2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первинного </a:t>
            </a:r>
            <a:r>
              <a:rPr sz="22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відбору </a:t>
            </a:r>
            <a:r>
              <a:rPr sz="2200" b="1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2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2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підставі </a:t>
            </a:r>
            <a:r>
              <a:rPr sz="22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отриманої рекомендації </a:t>
            </a:r>
            <a:r>
              <a:rPr sz="2200" b="1" spc="1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служба </a:t>
            </a:r>
            <a:r>
              <a:rPr sz="2200" b="1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готує </a:t>
            </a:r>
            <a:r>
              <a:rPr sz="2200" b="1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рішення </a:t>
            </a:r>
            <a:r>
              <a:rPr sz="22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органу </a:t>
            </a:r>
            <a:r>
              <a:rPr sz="2200" b="1" spc="-8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опіки </a:t>
            </a:r>
            <a:r>
              <a:rPr sz="2200" b="1" spc="-5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200" b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піклування</a:t>
            </a:r>
            <a:r>
              <a:rPr sz="2200" b="1" spc="-4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200" b="1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sz="2200" b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договору</a:t>
            </a:r>
            <a:r>
              <a:rPr sz="2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</a:t>
            </a:r>
            <a:r>
              <a:rPr sz="2200" b="1" spc="-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3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sz="2200" b="1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запровадження </a:t>
            </a:r>
            <a:r>
              <a:rPr sz="2200" b="1" spc="-5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200" b="1" spc="-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організацію </a:t>
            </a:r>
            <a:r>
              <a:rPr sz="2200" b="1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функціонування </a:t>
            </a:r>
            <a:r>
              <a:rPr sz="2200" b="1" spc="-5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послуги </a:t>
            </a:r>
            <a:r>
              <a:rPr sz="2200" b="1" spc="2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патронату </a:t>
            </a:r>
            <a:r>
              <a:rPr sz="22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sz="22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дитиною, </a:t>
            </a:r>
            <a:r>
              <a:rPr sz="2200" b="1" spc="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що </a:t>
            </a:r>
            <a:r>
              <a:rPr sz="22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надаватиметься </a:t>
            </a:r>
            <a:r>
              <a:rPr sz="2200" b="1" spc="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сім’єю </a:t>
            </a:r>
            <a:r>
              <a:rPr sz="22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патронатного </a:t>
            </a:r>
            <a:r>
              <a:rPr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endParaRPr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" y="1295400"/>
            <a:ext cx="1994153" cy="209931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286000" y="4195571"/>
            <a:ext cx="9448800" cy="225780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495800" y="4572000"/>
            <a:ext cx="6733540" cy="972317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 algn="ctr">
              <a:lnSpc>
                <a:spcPct val="92000"/>
              </a:lnSpc>
              <a:spcBef>
                <a:spcPts val="295"/>
              </a:spcBef>
            </a:pPr>
            <a:r>
              <a:rPr sz="2200" b="1" spc="1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sz="2200" b="1" spc="-8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договір</a:t>
            </a:r>
            <a:r>
              <a:rPr sz="2200" b="1" spc="-7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укладається</a:t>
            </a:r>
            <a:r>
              <a:rPr sz="2200" b="1" spc="-5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sz="2200" b="1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влаштування</a:t>
            </a:r>
            <a:r>
              <a:rPr sz="2200" b="1" spc="-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sz="2200" b="1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6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sz="2200" b="1" spc="-7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34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є </a:t>
            </a:r>
            <a:r>
              <a:rPr sz="2200" b="1" spc="-6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12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фактично </a:t>
            </a:r>
            <a:r>
              <a:rPr sz="22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договором </a:t>
            </a:r>
            <a:r>
              <a:rPr sz="2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 </a:t>
            </a:r>
            <a:r>
              <a:rPr sz="2200" b="1" spc="-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sz="2200" b="1" spc="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сім’ї </a:t>
            </a:r>
            <a:r>
              <a:rPr sz="2200" b="1" spc="1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патронатного</a:t>
            </a:r>
            <a:r>
              <a:rPr sz="2200" b="1" spc="-3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65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вихователя</a:t>
            </a:r>
            <a:endParaRPr sz="2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8600" y="4343400"/>
            <a:ext cx="1981200" cy="20573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0600" y="228600"/>
            <a:ext cx="1066800" cy="8382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057400" y="152400"/>
            <a:ext cx="6553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5. </a:t>
            </a:r>
            <a:r>
              <a:rPr lang="uk-UA" sz="26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Укласти договір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4" name="Рисунок 13" descr="Coat_of_Arms_Chortkiv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8b8f7444fb687a30868cbb8d3877a45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105400" y="1219200"/>
            <a:ext cx="1616965" cy="4515612"/>
            <a:chOff x="4707635" y="1656588"/>
            <a:chExt cx="1272540" cy="414274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9931" y="1659636"/>
              <a:ext cx="1187195" cy="10683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89931" y="1659636"/>
              <a:ext cx="1187450" cy="1068705"/>
            </a:xfrm>
            <a:custGeom>
              <a:avLst/>
              <a:gdLst/>
              <a:ahLst/>
              <a:cxnLst/>
              <a:rect l="l" t="t" r="r" b="b"/>
              <a:pathLst>
                <a:path w="1187450" h="1068705">
                  <a:moveTo>
                    <a:pt x="0" y="534162"/>
                  </a:moveTo>
                  <a:lnTo>
                    <a:pt x="2179" y="488070"/>
                  </a:lnTo>
                  <a:lnTo>
                    <a:pt x="8598" y="443068"/>
                  </a:lnTo>
                  <a:lnTo>
                    <a:pt x="19078" y="399315"/>
                  </a:lnTo>
                  <a:lnTo>
                    <a:pt x="33441" y="356972"/>
                  </a:lnTo>
                  <a:lnTo>
                    <a:pt x="51509" y="316199"/>
                  </a:lnTo>
                  <a:lnTo>
                    <a:pt x="73103" y="277157"/>
                  </a:lnTo>
                  <a:lnTo>
                    <a:pt x="98045" y="240005"/>
                  </a:lnTo>
                  <a:lnTo>
                    <a:pt x="126157" y="204903"/>
                  </a:lnTo>
                  <a:lnTo>
                    <a:pt x="157261" y="172013"/>
                  </a:lnTo>
                  <a:lnTo>
                    <a:pt x="191177" y="141495"/>
                  </a:lnTo>
                  <a:lnTo>
                    <a:pt x="227729" y="113508"/>
                  </a:lnTo>
                  <a:lnTo>
                    <a:pt x="266737" y="88214"/>
                  </a:lnTo>
                  <a:lnTo>
                    <a:pt x="308023" y="65772"/>
                  </a:lnTo>
                  <a:lnTo>
                    <a:pt x="351409" y="46343"/>
                  </a:lnTo>
                  <a:lnTo>
                    <a:pt x="396717" y="30087"/>
                  </a:lnTo>
                  <a:lnTo>
                    <a:pt x="443768" y="17164"/>
                  </a:lnTo>
                  <a:lnTo>
                    <a:pt x="492384" y="7735"/>
                  </a:lnTo>
                  <a:lnTo>
                    <a:pt x="542386" y="1960"/>
                  </a:lnTo>
                  <a:lnTo>
                    <a:pt x="593597" y="0"/>
                  </a:lnTo>
                  <a:lnTo>
                    <a:pt x="644809" y="1960"/>
                  </a:lnTo>
                  <a:lnTo>
                    <a:pt x="694811" y="7735"/>
                  </a:lnTo>
                  <a:lnTo>
                    <a:pt x="743427" y="17164"/>
                  </a:lnTo>
                  <a:lnTo>
                    <a:pt x="790478" y="30087"/>
                  </a:lnTo>
                  <a:lnTo>
                    <a:pt x="835786" y="46343"/>
                  </a:lnTo>
                  <a:lnTo>
                    <a:pt x="879172" y="65772"/>
                  </a:lnTo>
                  <a:lnTo>
                    <a:pt x="920458" y="88214"/>
                  </a:lnTo>
                  <a:lnTo>
                    <a:pt x="959466" y="113508"/>
                  </a:lnTo>
                  <a:lnTo>
                    <a:pt x="996018" y="141495"/>
                  </a:lnTo>
                  <a:lnTo>
                    <a:pt x="1029934" y="172013"/>
                  </a:lnTo>
                  <a:lnTo>
                    <a:pt x="1061038" y="204903"/>
                  </a:lnTo>
                  <a:lnTo>
                    <a:pt x="1089150" y="240005"/>
                  </a:lnTo>
                  <a:lnTo>
                    <a:pt x="1114092" y="277157"/>
                  </a:lnTo>
                  <a:lnTo>
                    <a:pt x="1135686" y="316199"/>
                  </a:lnTo>
                  <a:lnTo>
                    <a:pt x="1153754" y="356972"/>
                  </a:lnTo>
                  <a:lnTo>
                    <a:pt x="1168117" y="399315"/>
                  </a:lnTo>
                  <a:lnTo>
                    <a:pt x="1178597" y="443068"/>
                  </a:lnTo>
                  <a:lnTo>
                    <a:pt x="1185016" y="488070"/>
                  </a:lnTo>
                  <a:lnTo>
                    <a:pt x="1187195" y="534162"/>
                  </a:lnTo>
                  <a:lnTo>
                    <a:pt x="1185016" y="580253"/>
                  </a:lnTo>
                  <a:lnTo>
                    <a:pt x="1178597" y="625255"/>
                  </a:lnTo>
                  <a:lnTo>
                    <a:pt x="1168117" y="669008"/>
                  </a:lnTo>
                  <a:lnTo>
                    <a:pt x="1153754" y="711351"/>
                  </a:lnTo>
                  <a:lnTo>
                    <a:pt x="1135686" y="752124"/>
                  </a:lnTo>
                  <a:lnTo>
                    <a:pt x="1114092" y="791166"/>
                  </a:lnTo>
                  <a:lnTo>
                    <a:pt x="1089150" y="828318"/>
                  </a:lnTo>
                  <a:lnTo>
                    <a:pt x="1061038" y="863420"/>
                  </a:lnTo>
                  <a:lnTo>
                    <a:pt x="1029934" y="896310"/>
                  </a:lnTo>
                  <a:lnTo>
                    <a:pt x="996018" y="926828"/>
                  </a:lnTo>
                  <a:lnTo>
                    <a:pt x="959466" y="954815"/>
                  </a:lnTo>
                  <a:lnTo>
                    <a:pt x="920458" y="980109"/>
                  </a:lnTo>
                  <a:lnTo>
                    <a:pt x="879172" y="1002551"/>
                  </a:lnTo>
                  <a:lnTo>
                    <a:pt x="835786" y="1021980"/>
                  </a:lnTo>
                  <a:lnTo>
                    <a:pt x="790478" y="1038236"/>
                  </a:lnTo>
                  <a:lnTo>
                    <a:pt x="743427" y="1051159"/>
                  </a:lnTo>
                  <a:lnTo>
                    <a:pt x="694811" y="1060588"/>
                  </a:lnTo>
                  <a:lnTo>
                    <a:pt x="644809" y="1066363"/>
                  </a:lnTo>
                  <a:lnTo>
                    <a:pt x="593597" y="1068324"/>
                  </a:lnTo>
                  <a:lnTo>
                    <a:pt x="542386" y="1066363"/>
                  </a:lnTo>
                  <a:lnTo>
                    <a:pt x="492384" y="1060588"/>
                  </a:lnTo>
                  <a:lnTo>
                    <a:pt x="443768" y="1051159"/>
                  </a:lnTo>
                  <a:lnTo>
                    <a:pt x="396717" y="1038236"/>
                  </a:lnTo>
                  <a:lnTo>
                    <a:pt x="351409" y="1021980"/>
                  </a:lnTo>
                  <a:lnTo>
                    <a:pt x="308023" y="1002551"/>
                  </a:lnTo>
                  <a:lnTo>
                    <a:pt x="266737" y="980109"/>
                  </a:lnTo>
                  <a:lnTo>
                    <a:pt x="227729" y="954815"/>
                  </a:lnTo>
                  <a:lnTo>
                    <a:pt x="191177" y="926828"/>
                  </a:lnTo>
                  <a:lnTo>
                    <a:pt x="157261" y="896310"/>
                  </a:lnTo>
                  <a:lnTo>
                    <a:pt x="126157" y="863420"/>
                  </a:lnTo>
                  <a:lnTo>
                    <a:pt x="98045" y="828318"/>
                  </a:lnTo>
                  <a:lnTo>
                    <a:pt x="73103" y="791166"/>
                  </a:lnTo>
                  <a:lnTo>
                    <a:pt x="51509" y="752124"/>
                  </a:lnTo>
                  <a:lnTo>
                    <a:pt x="33441" y="711351"/>
                  </a:lnTo>
                  <a:lnTo>
                    <a:pt x="19078" y="669008"/>
                  </a:lnTo>
                  <a:lnTo>
                    <a:pt x="8598" y="625255"/>
                  </a:lnTo>
                  <a:lnTo>
                    <a:pt x="2179" y="580253"/>
                  </a:lnTo>
                  <a:lnTo>
                    <a:pt x="0" y="534162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0683" y="3035808"/>
              <a:ext cx="1226819" cy="134569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10683" y="3035808"/>
              <a:ext cx="1226820" cy="1346200"/>
            </a:xfrm>
            <a:custGeom>
              <a:avLst/>
              <a:gdLst/>
              <a:ahLst/>
              <a:cxnLst/>
              <a:rect l="l" t="t" r="r" b="b"/>
              <a:pathLst>
                <a:path w="1226820" h="1346200">
                  <a:moveTo>
                    <a:pt x="0" y="672845"/>
                  </a:moveTo>
                  <a:lnTo>
                    <a:pt x="1682" y="622630"/>
                  </a:lnTo>
                  <a:lnTo>
                    <a:pt x="6649" y="573417"/>
                  </a:lnTo>
                  <a:lnTo>
                    <a:pt x="14783" y="525337"/>
                  </a:lnTo>
                  <a:lnTo>
                    <a:pt x="25966" y="478519"/>
                  </a:lnTo>
                  <a:lnTo>
                    <a:pt x="40078" y="433094"/>
                  </a:lnTo>
                  <a:lnTo>
                    <a:pt x="57002" y="389191"/>
                  </a:lnTo>
                  <a:lnTo>
                    <a:pt x="76618" y="346941"/>
                  </a:lnTo>
                  <a:lnTo>
                    <a:pt x="98809" y="306474"/>
                  </a:lnTo>
                  <a:lnTo>
                    <a:pt x="123455" y="267920"/>
                  </a:lnTo>
                  <a:lnTo>
                    <a:pt x="150439" y="231409"/>
                  </a:lnTo>
                  <a:lnTo>
                    <a:pt x="179641" y="197072"/>
                  </a:lnTo>
                  <a:lnTo>
                    <a:pt x="210944" y="165037"/>
                  </a:lnTo>
                  <a:lnTo>
                    <a:pt x="244228" y="135437"/>
                  </a:lnTo>
                  <a:lnTo>
                    <a:pt x="279375" y="108399"/>
                  </a:lnTo>
                  <a:lnTo>
                    <a:pt x="316267" y="84056"/>
                  </a:lnTo>
                  <a:lnTo>
                    <a:pt x="354786" y="62536"/>
                  </a:lnTo>
                  <a:lnTo>
                    <a:pt x="394812" y="43969"/>
                  </a:lnTo>
                  <a:lnTo>
                    <a:pt x="436227" y="28487"/>
                  </a:lnTo>
                  <a:lnTo>
                    <a:pt x="478913" y="16219"/>
                  </a:lnTo>
                  <a:lnTo>
                    <a:pt x="522751" y="7295"/>
                  </a:lnTo>
                  <a:lnTo>
                    <a:pt x="567623" y="1845"/>
                  </a:lnTo>
                  <a:lnTo>
                    <a:pt x="613410" y="0"/>
                  </a:lnTo>
                  <a:lnTo>
                    <a:pt x="659196" y="1845"/>
                  </a:lnTo>
                  <a:lnTo>
                    <a:pt x="704068" y="7295"/>
                  </a:lnTo>
                  <a:lnTo>
                    <a:pt x="747906" y="16219"/>
                  </a:lnTo>
                  <a:lnTo>
                    <a:pt x="790592" y="28487"/>
                  </a:lnTo>
                  <a:lnTo>
                    <a:pt x="832007" y="43969"/>
                  </a:lnTo>
                  <a:lnTo>
                    <a:pt x="872033" y="62536"/>
                  </a:lnTo>
                  <a:lnTo>
                    <a:pt x="910552" y="84056"/>
                  </a:lnTo>
                  <a:lnTo>
                    <a:pt x="947444" y="108399"/>
                  </a:lnTo>
                  <a:lnTo>
                    <a:pt x="982591" y="135437"/>
                  </a:lnTo>
                  <a:lnTo>
                    <a:pt x="1015875" y="165037"/>
                  </a:lnTo>
                  <a:lnTo>
                    <a:pt x="1047178" y="197072"/>
                  </a:lnTo>
                  <a:lnTo>
                    <a:pt x="1076380" y="231409"/>
                  </a:lnTo>
                  <a:lnTo>
                    <a:pt x="1103364" y="267920"/>
                  </a:lnTo>
                  <a:lnTo>
                    <a:pt x="1128010" y="306474"/>
                  </a:lnTo>
                  <a:lnTo>
                    <a:pt x="1150201" y="346941"/>
                  </a:lnTo>
                  <a:lnTo>
                    <a:pt x="1169817" y="389191"/>
                  </a:lnTo>
                  <a:lnTo>
                    <a:pt x="1186741" y="433094"/>
                  </a:lnTo>
                  <a:lnTo>
                    <a:pt x="1200853" y="478519"/>
                  </a:lnTo>
                  <a:lnTo>
                    <a:pt x="1212036" y="525337"/>
                  </a:lnTo>
                  <a:lnTo>
                    <a:pt x="1220170" y="573417"/>
                  </a:lnTo>
                  <a:lnTo>
                    <a:pt x="1225137" y="622630"/>
                  </a:lnTo>
                  <a:lnTo>
                    <a:pt x="1226819" y="672845"/>
                  </a:lnTo>
                  <a:lnTo>
                    <a:pt x="1225137" y="723061"/>
                  </a:lnTo>
                  <a:lnTo>
                    <a:pt x="1220170" y="772274"/>
                  </a:lnTo>
                  <a:lnTo>
                    <a:pt x="1212036" y="820354"/>
                  </a:lnTo>
                  <a:lnTo>
                    <a:pt x="1200853" y="867172"/>
                  </a:lnTo>
                  <a:lnTo>
                    <a:pt x="1186741" y="912597"/>
                  </a:lnTo>
                  <a:lnTo>
                    <a:pt x="1169817" y="956500"/>
                  </a:lnTo>
                  <a:lnTo>
                    <a:pt x="1150201" y="998750"/>
                  </a:lnTo>
                  <a:lnTo>
                    <a:pt x="1128010" y="1039217"/>
                  </a:lnTo>
                  <a:lnTo>
                    <a:pt x="1103364" y="1077771"/>
                  </a:lnTo>
                  <a:lnTo>
                    <a:pt x="1076380" y="1114282"/>
                  </a:lnTo>
                  <a:lnTo>
                    <a:pt x="1047178" y="1148619"/>
                  </a:lnTo>
                  <a:lnTo>
                    <a:pt x="1015875" y="1180654"/>
                  </a:lnTo>
                  <a:lnTo>
                    <a:pt x="982591" y="1210254"/>
                  </a:lnTo>
                  <a:lnTo>
                    <a:pt x="947444" y="1237292"/>
                  </a:lnTo>
                  <a:lnTo>
                    <a:pt x="910552" y="1261635"/>
                  </a:lnTo>
                  <a:lnTo>
                    <a:pt x="872033" y="1283155"/>
                  </a:lnTo>
                  <a:lnTo>
                    <a:pt x="832007" y="1301722"/>
                  </a:lnTo>
                  <a:lnTo>
                    <a:pt x="790592" y="1317204"/>
                  </a:lnTo>
                  <a:lnTo>
                    <a:pt x="747906" y="1329472"/>
                  </a:lnTo>
                  <a:lnTo>
                    <a:pt x="704068" y="1338396"/>
                  </a:lnTo>
                  <a:lnTo>
                    <a:pt x="659196" y="1343846"/>
                  </a:lnTo>
                  <a:lnTo>
                    <a:pt x="613410" y="1345691"/>
                  </a:lnTo>
                  <a:lnTo>
                    <a:pt x="567623" y="1343846"/>
                  </a:lnTo>
                  <a:lnTo>
                    <a:pt x="522751" y="1338396"/>
                  </a:lnTo>
                  <a:lnTo>
                    <a:pt x="478913" y="1329472"/>
                  </a:lnTo>
                  <a:lnTo>
                    <a:pt x="436227" y="1317204"/>
                  </a:lnTo>
                  <a:lnTo>
                    <a:pt x="394812" y="1301722"/>
                  </a:lnTo>
                  <a:lnTo>
                    <a:pt x="354786" y="1283155"/>
                  </a:lnTo>
                  <a:lnTo>
                    <a:pt x="316267" y="1261635"/>
                  </a:lnTo>
                  <a:lnTo>
                    <a:pt x="279375" y="1237292"/>
                  </a:lnTo>
                  <a:lnTo>
                    <a:pt x="244228" y="1210254"/>
                  </a:lnTo>
                  <a:lnTo>
                    <a:pt x="210944" y="1180654"/>
                  </a:lnTo>
                  <a:lnTo>
                    <a:pt x="179641" y="1148619"/>
                  </a:lnTo>
                  <a:lnTo>
                    <a:pt x="150439" y="1114282"/>
                  </a:lnTo>
                  <a:lnTo>
                    <a:pt x="123455" y="1077771"/>
                  </a:lnTo>
                  <a:lnTo>
                    <a:pt x="98809" y="1039217"/>
                  </a:lnTo>
                  <a:lnTo>
                    <a:pt x="76618" y="998750"/>
                  </a:lnTo>
                  <a:lnTo>
                    <a:pt x="57002" y="956500"/>
                  </a:lnTo>
                  <a:lnTo>
                    <a:pt x="40078" y="912597"/>
                  </a:lnTo>
                  <a:lnTo>
                    <a:pt x="25966" y="867172"/>
                  </a:lnTo>
                  <a:lnTo>
                    <a:pt x="14783" y="820354"/>
                  </a:lnTo>
                  <a:lnTo>
                    <a:pt x="6649" y="772274"/>
                  </a:lnTo>
                  <a:lnTo>
                    <a:pt x="1682" y="723061"/>
                  </a:lnTo>
                  <a:lnTo>
                    <a:pt x="0" y="672845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47259" y="4727448"/>
              <a:ext cx="1068324" cy="106832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747259" y="4727448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4" h="1068704">
                  <a:moveTo>
                    <a:pt x="0" y="534161"/>
                  </a:moveTo>
                  <a:lnTo>
                    <a:pt x="2182" y="485540"/>
                  </a:lnTo>
                  <a:lnTo>
                    <a:pt x="8605" y="438142"/>
                  </a:lnTo>
                  <a:lnTo>
                    <a:pt x="19079" y="392156"/>
                  </a:lnTo>
                  <a:lnTo>
                    <a:pt x="33417" y="347770"/>
                  </a:lnTo>
                  <a:lnTo>
                    <a:pt x="51428" y="305174"/>
                  </a:lnTo>
                  <a:lnTo>
                    <a:pt x="72926" y="264555"/>
                  </a:lnTo>
                  <a:lnTo>
                    <a:pt x="97720" y="226102"/>
                  </a:lnTo>
                  <a:lnTo>
                    <a:pt x="125624" y="190003"/>
                  </a:lnTo>
                  <a:lnTo>
                    <a:pt x="156448" y="156448"/>
                  </a:lnTo>
                  <a:lnTo>
                    <a:pt x="190003" y="125624"/>
                  </a:lnTo>
                  <a:lnTo>
                    <a:pt x="226102" y="97720"/>
                  </a:lnTo>
                  <a:lnTo>
                    <a:pt x="264555" y="72926"/>
                  </a:lnTo>
                  <a:lnTo>
                    <a:pt x="305174" y="51428"/>
                  </a:lnTo>
                  <a:lnTo>
                    <a:pt x="347770" y="33417"/>
                  </a:lnTo>
                  <a:lnTo>
                    <a:pt x="392156" y="19079"/>
                  </a:lnTo>
                  <a:lnTo>
                    <a:pt x="438142" y="8605"/>
                  </a:lnTo>
                  <a:lnTo>
                    <a:pt x="485540" y="2182"/>
                  </a:lnTo>
                  <a:lnTo>
                    <a:pt x="534162" y="0"/>
                  </a:lnTo>
                  <a:lnTo>
                    <a:pt x="582783" y="2182"/>
                  </a:lnTo>
                  <a:lnTo>
                    <a:pt x="630181" y="8605"/>
                  </a:lnTo>
                  <a:lnTo>
                    <a:pt x="676167" y="19079"/>
                  </a:lnTo>
                  <a:lnTo>
                    <a:pt x="720553" y="33417"/>
                  </a:lnTo>
                  <a:lnTo>
                    <a:pt x="763149" y="51428"/>
                  </a:lnTo>
                  <a:lnTo>
                    <a:pt x="803768" y="72926"/>
                  </a:lnTo>
                  <a:lnTo>
                    <a:pt x="842221" y="97720"/>
                  </a:lnTo>
                  <a:lnTo>
                    <a:pt x="878320" y="125624"/>
                  </a:lnTo>
                  <a:lnTo>
                    <a:pt x="911875" y="156448"/>
                  </a:lnTo>
                  <a:lnTo>
                    <a:pt x="942699" y="190003"/>
                  </a:lnTo>
                  <a:lnTo>
                    <a:pt x="970603" y="226102"/>
                  </a:lnTo>
                  <a:lnTo>
                    <a:pt x="995397" y="264555"/>
                  </a:lnTo>
                  <a:lnTo>
                    <a:pt x="1016895" y="305174"/>
                  </a:lnTo>
                  <a:lnTo>
                    <a:pt x="1034906" y="347770"/>
                  </a:lnTo>
                  <a:lnTo>
                    <a:pt x="1049244" y="392156"/>
                  </a:lnTo>
                  <a:lnTo>
                    <a:pt x="1059718" y="438142"/>
                  </a:lnTo>
                  <a:lnTo>
                    <a:pt x="1066141" y="485540"/>
                  </a:lnTo>
                  <a:lnTo>
                    <a:pt x="1068324" y="534161"/>
                  </a:lnTo>
                  <a:lnTo>
                    <a:pt x="1066141" y="582783"/>
                  </a:lnTo>
                  <a:lnTo>
                    <a:pt x="1059718" y="630181"/>
                  </a:lnTo>
                  <a:lnTo>
                    <a:pt x="1049244" y="676167"/>
                  </a:lnTo>
                  <a:lnTo>
                    <a:pt x="1034906" y="720553"/>
                  </a:lnTo>
                  <a:lnTo>
                    <a:pt x="1016895" y="763149"/>
                  </a:lnTo>
                  <a:lnTo>
                    <a:pt x="995397" y="803768"/>
                  </a:lnTo>
                  <a:lnTo>
                    <a:pt x="970603" y="842221"/>
                  </a:lnTo>
                  <a:lnTo>
                    <a:pt x="942699" y="878320"/>
                  </a:lnTo>
                  <a:lnTo>
                    <a:pt x="911875" y="911875"/>
                  </a:lnTo>
                  <a:lnTo>
                    <a:pt x="878320" y="942699"/>
                  </a:lnTo>
                  <a:lnTo>
                    <a:pt x="842221" y="970603"/>
                  </a:lnTo>
                  <a:lnTo>
                    <a:pt x="803768" y="995397"/>
                  </a:lnTo>
                  <a:lnTo>
                    <a:pt x="763149" y="1016895"/>
                  </a:lnTo>
                  <a:lnTo>
                    <a:pt x="720553" y="1034906"/>
                  </a:lnTo>
                  <a:lnTo>
                    <a:pt x="676167" y="1049244"/>
                  </a:lnTo>
                  <a:lnTo>
                    <a:pt x="630181" y="1059718"/>
                  </a:lnTo>
                  <a:lnTo>
                    <a:pt x="582783" y="1066141"/>
                  </a:lnTo>
                  <a:lnTo>
                    <a:pt x="534162" y="1068323"/>
                  </a:lnTo>
                  <a:lnTo>
                    <a:pt x="485540" y="1066141"/>
                  </a:lnTo>
                  <a:lnTo>
                    <a:pt x="438142" y="1059718"/>
                  </a:lnTo>
                  <a:lnTo>
                    <a:pt x="392156" y="1049244"/>
                  </a:lnTo>
                  <a:lnTo>
                    <a:pt x="347770" y="1034906"/>
                  </a:lnTo>
                  <a:lnTo>
                    <a:pt x="305174" y="1016895"/>
                  </a:lnTo>
                  <a:lnTo>
                    <a:pt x="264555" y="995397"/>
                  </a:lnTo>
                  <a:lnTo>
                    <a:pt x="226102" y="970603"/>
                  </a:lnTo>
                  <a:lnTo>
                    <a:pt x="190003" y="942699"/>
                  </a:lnTo>
                  <a:lnTo>
                    <a:pt x="156448" y="911875"/>
                  </a:lnTo>
                  <a:lnTo>
                    <a:pt x="125624" y="878320"/>
                  </a:lnTo>
                  <a:lnTo>
                    <a:pt x="97720" y="842221"/>
                  </a:lnTo>
                  <a:lnTo>
                    <a:pt x="72926" y="803768"/>
                  </a:lnTo>
                  <a:lnTo>
                    <a:pt x="51428" y="763149"/>
                  </a:lnTo>
                  <a:lnTo>
                    <a:pt x="33417" y="720553"/>
                  </a:lnTo>
                  <a:lnTo>
                    <a:pt x="19079" y="676167"/>
                  </a:lnTo>
                  <a:lnTo>
                    <a:pt x="8605" y="630181"/>
                  </a:lnTo>
                  <a:lnTo>
                    <a:pt x="2182" y="582783"/>
                  </a:lnTo>
                  <a:lnTo>
                    <a:pt x="0" y="534161"/>
                  </a:lnTo>
                  <a:close/>
                </a:path>
              </a:pathLst>
            </a:custGeom>
            <a:ln w="609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5400" y="0"/>
            <a:ext cx="978409" cy="1110996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143000" y="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</a:t>
            </a:r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Отримати</a:t>
            </a:r>
            <a:r>
              <a:rPr kumimoji="0" lang="uk-UA" sz="2600" b="1" i="0" u="sng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поворотну фінансову допомогу.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1524000"/>
            <a:ext cx="4038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Орган опіки та піклування протягом п'яти робочих днів після укладання договору про умови запровадження патронату нараховують з відповідного місцевого бюджету поворотну фінансову допомогу (резервні кошти), що виплачується патронатному вихователю для своєчасного забезпечення догляду, виховання та реабілітації дитини, влаштованої до сім</a:t>
            </a:r>
            <a:r>
              <a:rPr lang="en-US" sz="19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900" b="1" dirty="0" smtClean="0">
                <a:latin typeface="Times New Roman" pitchFamily="18" charset="0"/>
                <a:cs typeface="Times New Roman" pitchFamily="18" charset="0"/>
              </a:rPr>
              <a:t>ї патронатного вихователя, до моменту отримання державної соціальної допомоги.</a:t>
            </a:r>
          </a:p>
          <a:p>
            <a:pPr algn="just"/>
            <a:endParaRPr lang="uk-UA" sz="19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53200" y="1447800"/>
            <a:ext cx="5257800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Сума резервних коштів повинна відповідати встановленому розміру соціальної допомоги з розрахунку одночасного влаштування до сім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ї патронатного вихователя двох дітей і </a:t>
            </a:r>
            <a:r>
              <a:rPr lang="uk-UA" sz="1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становить 2,5 прожиткових мінімуму на кожну дитину відповідного віку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(до 6 років та від 6 до 18 років)</a:t>
            </a:r>
          </a:p>
          <a:p>
            <a:pPr algn="just"/>
            <a:endParaRPr lang="uk-UA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Резервні кошти перераховуються на особовий рахунок патронатного вихователя, відкритий у відповідній банківській установі для отримання соціальної допомоги на утримання дитини у сім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ї патронатного вихователя</a:t>
            </a:r>
          </a:p>
          <a:p>
            <a:pPr algn="just"/>
            <a:endParaRPr lang="uk-UA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Умови надання, використання та повернення резервних коштів регулюються договором про умови запровадження патронату.</a:t>
            </a:r>
          </a:p>
          <a:p>
            <a:pPr algn="just"/>
            <a:endParaRPr lang="uk-UA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Coat_of_Arms_Chortki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584645685_21-p-svetlo-zelenie-foni-dlya-prezentatsii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Картинка-моя-семья-для-презентации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29000"/>
            <a:ext cx="5581650" cy="2790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ject 2"/>
          <p:cNvSpPr txBox="1"/>
          <p:nvPr/>
        </p:nvSpPr>
        <p:spPr>
          <a:xfrm>
            <a:off x="1828800" y="228600"/>
            <a:ext cx="10058400" cy="313868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 algn="ctr">
              <a:lnSpc>
                <a:spcPts val="7780"/>
              </a:lnSpc>
              <a:spcBef>
                <a:spcPts val="1075"/>
              </a:spcBef>
            </a:pPr>
            <a:r>
              <a:rPr lang="uk-UA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Влаштування дитини до сім</a:t>
            </a:r>
            <a:r>
              <a:rPr lang="en-US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`</a:t>
            </a:r>
            <a:r>
              <a:rPr lang="uk-UA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ї патронатного вихователя</a:t>
            </a:r>
            <a:endParaRPr sz="5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Verdana"/>
              <a:cs typeface="Verdana"/>
            </a:endParaRPr>
          </a:p>
        </p:txBody>
      </p:sp>
      <p:pic>
        <p:nvPicPr>
          <p:cNvPr id="6" name="Рисунок 5" descr="Coat_of_Arms_Chortki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fbb8f2e3833669bf53a537b81993cb4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9661" y="4194023"/>
            <a:ext cx="2299734" cy="22982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645574" y="2581523"/>
            <a:ext cx="760730" cy="759460"/>
            <a:chOff x="2645574" y="2581523"/>
            <a:chExt cx="760730" cy="759460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45574" y="2581523"/>
              <a:ext cx="760578" cy="7590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99004" y="2615183"/>
              <a:ext cx="649223" cy="6492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99972" y="4224528"/>
            <a:ext cx="2194560" cy="219456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699004" y="2615183"/>
            <a:ext cx="649605" cy="649605"/>
          </a:xfrm>
          <a:custGeom>
            <a:avLst/>
            <a:gdLst/>
            <a:ahLst/>
            <a:cxnLst/>
            <a:rect l="l" t="t" r="r" b="b"/>
            <a:pathLst>
              <a:path w="649604" h="649604">
                <a:moveTo>
                  <a:pt x="0" y="324612"/>
                </a:moveTo>
                <a:lnTo>
                  <a:pt x="3518" y="276632"/>
                </a:lnTo>
                <a:lnTo>
                  <a:pt x="13740" y="230843"/>
                </a:lnTo>
                <a:lnTo>
                  <a:pt x="30162" y="187743"/>
                </a:lnTo>
                <a:lnTo>
                  <a:pt x="52285" y="147837"/>
                </a:lnTo>
                <a:lnTo>
                  <a:pt x="79606" y="111624"/>
                </a:lnTo>
                <a:lnTo>
                  <a:pt x="111624" y="79606"/>
                </a:lnTo>
                <a:lnTo>
                  <a:pt x="147837" y="52285"/>
                </a:lnTo>
                <a:lnTo>
                  <a:pt x="187743" y="30162"/>
                </a:lnTo>
                <a:lnTo>
                  <a:pt x="230843" y="13740"/>
                </a:lnTo>
                <a:lnTo>
                  <a:pt x="276632" y="3518"/>
                </a:lnTo>
                <a:lnTo>
                  <a:pt x="324612" y="0"/>
                </a:lnTo>
                <a:lnTo>
                  <a:pt x="372591" y="3518"/>
                </a:lnTo>
                <a:lnTo>
                  <a:pt x="418380" y="13740"/>
                </a:lnTo>
                <a:lnTo>
                  <a:pt x="461480" y="30162"/>
                </a:lnTo>
                <a:lnTo>
                  <a:pt x="501386" y="52285"/>
                </a:lnTo>
                <a:lnTo>
                  <a:pt x="537599" y="79606"/>
                </a:lnTo>
                <a:lnTo>
                  <a:pt x="569617" y="111624"/>
                </a:lnTo>
                <a:lnTo>
                  <a:pt x="596938" y="147837"/>
                </a:lnTo>
                <a:lnTo>
                  <a:pt x="619061" y="187743"/>
                </a:lnTo>
                <a:lnTo>
                  <a:pt x="635483" y="230843"/>
                </a:lnTo>
                <a:lnTo>
                  <a:pt x="645705" y="276632"/>
                </a:lnTo>
                <a:lnTo>
                  <a:pt x="649223" y="324612"/>
                </a:lnTo>
                <a:lnTo>
                  <a:pt x="645705" y="372591"/>
                </a:lnTo>
                <a:lnTo>
                  <a:pt x="635483" y="418380"/>
                </a:lnTo>
                <a:lnTo>
                  <a:pt x="619061" y="461480"/>
                </a:lnTo>
                <a:lnTo>
                  <a:pt x="596938" y="501386"/>
                </a:lnTo>
                <a:lnTo>
                  <a:pt x="569617" y="537599"/>
                </a:lnTo>
                <a:lnTo>
                  <a:pt x="537599" y="569617"/>
                </a:lnTo>
                <a:lnTo>
                  <a:pt x="501386" y="596938"/>
                </a:lnTo>
                <a:lnTo>
                  <a:pt x="461480" y="619061"/>
                </a:lnTo>
                <a:lnTo>
                  <a:pt x="418380" y="635483"/>
                </a:lnTo>
                <a:lnTo>
                  <a:pt x="372591" y="645705"/>
                </a:lnTo>
                <a:lnTo>
                  <a:pt x="324612" y="649224"/>
                </a:lnTo>
                <a:lnTo>
                  <a:pt x="276632" y="645705"/>
                </a:lnTo>
                <a:lnTo>
                  <a:pt x="230843" y="635483"/>
                </a:lnTo>
                <a:lnTo>
                  <a:pt x="187743" y="619061"/>
                </a:lnTo>
                <a:lnTo>
                  <a:pt x="147837" y="596938"/>
                </a:lnTo>
                <a:lnTo>
                  <a:pt x="111624" y="569617"/>
                </a:lnTo>
                <a:lnTo>
                  <a:pt x="79606" y="537599"/>
                </a:lnTo>
                <a:lnTo>
                  <a:pt x="52285" y="501386"/>
                </a:lnTo>
                <a:lnTo>
                  <a:pt x="30162" y="461480"/>
                </a:lnTo>
                <a:lnTo>
                  <a:pt x="13740" y="418380"/>
                </a:lnTo>
                <a:lnTo>
                  <a:pt x="3518" y="372591"/>
                </a:lnTo>
                <a:lnTo>
                  <a:pt x="0" y="324612"/>
                </a:lnTo>
                <a:close/>
              </a:path>
              <a:path w="649604" h="649604">
                <a:moveTo>
                  <a:pt x="48387" y="324612"/>
                </a:moveTo>
                <a:lnTo>
                  <a:pt x="52838" y="374256"/>
                </a:lnTo>
                <a:lnTo>
                  <a:pt x="65671" y="420984"/>
                </a:lnTo>
                <a:lnTo>
                  <a:pt x="86106" y="464015"/>
                </a:lnTo>
                <a:lnTo>
                  <a:pt x="113360" y="502568"/>
                </a:lnTo>
                <a:lnTo>
                  <a:pt x="146655" y="535863"/>
                </a:lnTo>
                <a:lnTo>
                  <a:pt x="185208" y="563117"/>
                </a:lnTo>
                <a:lnTo>
                  <a:pt x="228239" y="583552"/>
                </a:lnTo>
                <a:lnTo>
                  <a:pt x="274967" y="596385"/>
                </a:lnTo>
                <a:lnTo>
                  <a:pt x="324612" y="600837"/>
                </a:lnTo>
                <a:lnTo>
                  <a:pt x="374256" y="596385"/>
                </a:lnTo>
                <a:lnTo>
                  <a:pt x="420984" y="583552"/>
                </a:lnTo>
                <a:lnTo>
                  <a:pt x="464015" y="563118"/>
                </a:lnTo>
                <a:lnTo>
                  <a:pt x="502568" y="535863"/>
                </a:lnTo>
                <a:lnTo>
                  <a:pt x="535863" y="502568"/>
                </a:lnTo>
                <a:lnTo>
                  <a:pt x="563117" y="464015"/>
                </a:lnTo>
                <a:lnTo>
                  <a:pt x="583552" y="420984"/>
                </a:lnTo>
                <a:lnTo>
                  <a:pt x="596385" y="374256"/>
                </a:lnTo>
                <a:lnTo>
                  <a:pt x="600836" y="324612"/>
                </a:lnTo>
                <a:lnTo>
                  <a:pt x="596385" y="274967"/>
                </a:lnTo>
                <a:lnTo>
                  <a:pt x="583552" y="228239"/>
                </a:lnTo>
                <a:lnTo>
                  <a:pt x="563118" y="185208"/>
                </a:lnTo>
                <a:lnTo>
                  <a:pt x="535863" y="146655"/>
                </a:lnTo>
                <a:lnTo>
                  <a:pt x="502568" y="113360"/>
                </a:lnTo>
                <a:lnTo>
                  <a:pt x="464015" y="86106"/>
                </a:lnTo>
                <a:lnTo>
                  <a:pt x="420984" y="65671"/>
                </a:lnTo>
                <a:lnTo>
                  <a:pt x="374256" y="52838"/>
                </a:lnTo>
                <a:lnTo>
                  <a:pt x="324612" y="48387"/>
                </a:lnTo>
                <a:lnTo>
                  <a:pt x="274967" y="52838"/>
                </a:lnTo>
                <a:lnTo>
                  <a:pt x="228239" y="65671"/>
                </a:lnTo>
                <a:lnTo>
                  <a:pt x="185208" y="86105"/>
                </a:lnTo>
                <a:lnTo>
                  <a:pt x="146655" y="113360"/>
                </a:lnTo>
                <a:lnTo>
                  <a:pt x="113360" y="146655"/>
                </a:lnTo>
                <a:lnTo>
                  <a:pt x="86106" y="185208"/>
                </a:lnTo>
                <a:lnTo>
                  <a:pt x="65671" y="228239"/>
                </a:lnTo>
                <a:lnTo>
                  <a:pt x="52838" y="274967"/>
                </a:lnTo>
                <a:lnTo>
                  <a:pt x="48387" y="324612"/>
                </a:lnTo>
                <a:close/>
              </a:path>
            </a:pathLst>
          </a:custGeom>
          <a:ln w="6096">
            <a:solidFill>
              <a:srgbClr val="5B7D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6839" y="4311396"/>
            <a:ext cx="2020824" cy="20208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53155" y="2955035"/>
            <a:ext cx="1455420" cy="145389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241245" y="1325810"/>
            <a:ext cx="591820" cy="589915"/>
            <a:chOff x="4241245" y="1325810"/>
            <a:chExt cx="591820" cy="589915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41245" y="1325810"/>
              <a:ext cx="591345" cy="5898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94632" y="1359408"/>
              <a:ext cx="480059" cy="48005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212592" y="2994660"/>
            <a:ext cx="1341120" cy="1341120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4291584" y="1196327"/>
            <a:ext cx="876935" cy="646430"/>
            <a:chOff x="4291584" y="1196327"/>
            <a:chExt cx="876935" cy="646430"/>
          </a:xfrm>
        </p:grpSpPr>
        <p:sp>
          <p:nvSpPr>
            <p:cNvPr id="19" name="object 19"/>
            <p:cNvSpPr/>
            <p:nvPr/>
          </p:nvSpPr>
          <p:spPr>
            <a:xfrm>
              <a:off x="4294632" y="1359407"/>
              <a:ext cx="480059" cy="480059"/>
            </a:xfrm>
            <a:custGeom>
              <a:avLst/>
              <a:gdLst/>
              <a:ahLst/>
              <a:cxnLst/>
              <a:rect l="l" t="t" r="r" b="b"/>
              <a:pathLst>
                <a:path w="480060" h="480060">
                  <a:moveTo>
                    <a:pt x="0" y="240029"/>
                  </a:moveTo>
                  <a:lnTo>
                    <a:pt x="4875" y="191648"/>
                  </a:lnTo>
                  <a:lnTo>
                    <a:pt x="18859" y="146589"/>
                  </a:lnTo>
                  <a:lnTo>
                    <a:pt x="40987" y="105816"/>
                  </a:lnTo>
                  <a:lnTo>
                    <a:pt x="70294" y="70294"/>
                  </a:lnTo>
                  <a:lnTo>
                    <a:pt x="105816" y="40987"/>
                  </a:lnTo>
                  <a:lnTo>
                    <a:pt x="146589" y="18859"/>
                  </a:lnTo>
                  <a:lnTo>
                    <a:pt x="191648" y="4875"/>
                  </a:lnTo>
                  <a:lnTo>
                    <a:pt x="240029" y="0"/>
                  </a:lnTo>
                  <a:lnTo>
                    <a:pt x="288411" y="4875"/>
                  </a:lnTo>
                  <a:lnTo>
                    <a:pt x="333470" y="18859"/>
                  </a:lnTo>
                  <a:lnTo>
                    <a:pt x="374243" y="40987"/>
                  </a:lnTo>
                  <a:lnTo>
                    <a:pt x="409765" y="70294"/>
                  </a:lnTo>
                  <a:lnTo>
                    <a:pt x="439072" y="105816"/>
                  </a:lnTo>
                  <a:lnTo>
                    <a:pt x="461200" y="146589"/>
                  </a:lnTo>
                  <a:lnTo>
                    <a:pt x="475184" y="191648"/>
                  </a:lnTo>
                  <a:lnTo>
                    <a:pt x="480059" y="240029"/>
                  </a:lnTo>
                  <a:lnTo>
                    <a:pt x="475184" y="288411"/>
                  </a:lnTo>
                  <a:lnTo>
                    <a:pt x="461200" y="333470"/>
                  </a:lnTo>
                  <a:lnTo>
                    <a:pt x="439072" y="374243"/>
                  </a:lnTo>
                  <a:lnTo>
                    <a:pt x="409765" y="409765"/>
                  </a:lnTo>
                  <a:lnTo>
                    <a:pt x="374243" y="439072"/>
                  </a:lnTo>
                  <a:lnTo>
                    <a:pt x="333470" y="461200"/>
                  </a:lnTo>
                  <a:lnTo>
                    <a:pt x="288411" y="475184"/>
                  </a:lnTo>
                  <a:lnTo>
                    <a:pt x="240029" y="480059"/>
                  </a:lnTo>
                  <a:lnTo>
                    <a:pt x="191648" y="475184"/>
                  </a:lnTo>
                  <a:lnTo>
                    <a:pt x="146589" y="461200"/>
                  </a:lnTo>
                  <a:lnTo>
                    <a:pt x="105816" y="439072"/>
                  </a:lnTo>
                  <a:lnTo>
                    <a:pt x="70294" y="409765"/>
                  </a:lnTo>
                  <a:lnTo>
                    <a:pt x="40987" y="374243"/>
                  </a:lnTo>
                  <a:lnTo>
                    <a:pt x="18859" y="333470"/>
                  </a:lnTo>
                  <a:lnTo>
                    <a:pt x="4875" y="288411"/>
                  </a:lnTo>
                  <a:lnTo>
                    <a:pt x="0" y="240029"/>
                  </a:lnTo>
                  <a:close/>
                </a:path>
                <a:path w="480060" h="480060">
                  <a:moveTo>
                    <a:pt x="35813" y="240029"/>
                  </a:moveTo>
                  <a:lnTo>
                    <a:pt x="41207" y="286851"/>
                  </a:lnTo>
                  <a:lnTo>
                    <a:pt x="56572" y="329834"/>
                  </a:lnTo>
                  <a:lnTo>
                    <a:pt x="80680" y="367752"/>
                  </a:lnTo>
                  <a:lnTo>
                    <a:pt x="112307" y="399379"/>
                  </a:lnTo>
                  <a:lnTo>
                    <a:pt x="150225" y="423487"/>
                  </a:lnTo>
                  <a:lnTo>
                    <a:pt x="193208" y="438852"/>
                  </a:lnTo>
                  <a:lnTo>
                    <a:pt x="240029" y="444245"/>
                  </a:lnTo>
                  <a:lnTo>
                    <a:pt x="286851" y="438852"/>
                  </a:lnTo>
                  <a:lnTo>
                    <a:pt x="329834" y="423487"/>
                  </a:lnTo>
                  <a:lnTo>
                    <a:pt x="367752" y="399379"/>
                  </a:lnTo>
                  <a:lnTo>
                    <a:pt x="399379" y="367752"/>
                  </a:lnTo>
                  <a:lnTo>
                    <a:pt x="423487" y="329834"/>
                  </a:lnTo>
                  <a:lnTo>
                    <a:pt x="438852" y="286851"/>
                  </a:lnTo>
                  <a:lnTo>
                    <a:pt x="444245" y="240029"/>
                  </a:lnTo>
                  <a:lnTo>
                    <a:pt x="438852" y="193208"/>
                  </a:lnTo>
                  <a:lnTo>
                    <a:pt x="423487" y="150225"/>
                  </a:lnTo>
                  <a:lnTo>
                    <a:pt x="399379" y="112307"/>
                  </a:lnTo>
                  <a:lnTo>
                    <a:pt x="367752" y="80680"/>
                  </a:lnTo>
                  <a:lnTo>
                    <a:pt x="329834" y="56572"/>
                  </a:lnTo>
                  <a:lnTo>
                    <a:pt x="286851" y="41207"/>
                  </a:lnTo>
                  <a:lnTo>
                    <a:pt x="240029" y="35813"/>
                  </a:lnTo>
                  <a:lnTo>
                    <a:pt x="193208" y="41207"/>
                  </a:lnTo>
                  <a:lnTo>
                    <a:pt x="150225" y="56572"/>
                  </a:lnTo>
                  <a:lnTo>
                    <a:pt x="112307" y="80680"/>
                  </a:lnTo>
                  <a:lnTo>
                    <a:pt x="80680" y="112307"/>
                  </a:lnTo>
                  <a:lnTo>
                    <a:pt x="56572" y="150225"/>
                  </a:lnTo>
                  <a:lnTo>
                    <a:pt x="41207" y="193208"/>
                  </a:lnTo>
                  <a:lnTo>
                    <a:pt x="35813" y="240029"/>
                  </a:lnTo>
                  <a:close/>
                </a:path>
              </a:pathLst>
            </a:custGeom>
            <a:ln w="6096">
              <a:solidFill>
                <a:srgbClr val="7E97D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08220" y="1196327"/>
              <a:ext cx="359689" cy="3596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0704" y="1239011"/>
              <a:ext cx="239268" cy="24079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67656" y="1235963"/>
              <a:ext cx="245364" cy="246887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285744" y="3069335"/>
            <a:ext cx="1194815" cy="1193291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304032" y="1674888"/>
            <a:ext cx="1149083" cy="1149083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63467" y="1714500"/>
            <a:ext cx="1034796" cy="104546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427476" y="1778507"/>
            <a:ext cx="908303" cy="908303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878451" y="1703323"/>
            <a:ext cx="6351270" cy="1952458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algn="just">
              <a:lnSpc>
                <a:spcPts val="1760"/>
              </a:lnSpc>
              <a:spcBef>
                <a:spcPts val="285"/>
              </a:spcBef>
            </a:pPr>
            <a:r>
              <a:rPr sz="1600" b="1" spc="-45" dirty="0">
                <a:latin typeface="Tahoma"/>
                <a:cs typeface="Tahoma"/>
              </a:rPr>
              <a:t>діти,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120" dirty="0">
                <a:latin typeface="Tahoma"/>
                <a:cs typeface="Tahoma"/>
              </a:rPr>
              <a:t>які</a:t>
            </a:r>
            <a:r>
              <a:rPr sz="1600" b="1" spc="-114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залишилися</a:t>
            </a:r>
            <a:r>
              <a:rPr sz="1600" b="1" spc="-60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без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батьківського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піклування,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95" dirty="0">
                <a:latin typeface="Tahoma"/>
                <a:cs typeface="Tahoma"/>
              </a:rPr>
              <a:t>в</a:t>
            </a:r>
            <a:r>
              <a:rPr sz="1600" b="1" spc="-90" dirty="0">
                <a:latin typeface="Tahoma"/>
                <a:cs typeface="Tahoma"/>
              </a:rPr>
              <a:t> </a:t>
            </a:r>
            <a:r>
              <a:rPr sz="1600" b="1" spc="120" dirty="0">
                <a:latin typeface="Tahoma"/>
                <a:cs typeface="Tahoma"/>
              </a:rPr>
              <a:t>тому </a:t>
            </a:r>
            <a:r>
              <a:rPr sz="1600" b="1" spc="125" dirty="0">
                <a:latin typeface="Tahoma"/>
                <a:cs typeface="Tahoma"/>
              </a:rPr>
              <a:t> </a:t>
            </a:r>
            <a:r>
              <a:rPr sz="1600" b="1" spc="35" dirty="0">
                <a:latin typeface="Tahoma"/>
                <a:cs typeface="Tahoma"/>
              </a:rPr>
              <a:t>числі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ті,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60" dirty="0">
                <a:latin typeface="Tahoma"/>
                <a:cs typeface="Tahoma"/>
              </a:rPr>
              <a:t>які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перебувають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у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50" dirty="0">
                <a:latin typeface="Tahoma"/>
                <a:cs typeface="Tahoma"/>
              </a:rPr>
              <a:t>закладі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охорони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здоров’я, 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тимчасово </a:t>
            </a:r>
            <a:r>
              <a:rPr sz="1600" b="1" spc="-45" dirty="0">
                <a:latin typeface="Tahoma"/>
                <a:cs typeface="Tahoma"/>
              </a:rPr>
              <a:t>влаштовані </a:t>
            </a:r>
            <a:r>
              <a:rPr sz="1600" b="1" spc="-120" dirty="0">
                <a:latin typeface="Tahoma"/>
                <a:cs typeface="Tahoma"/>
              </a:rPr>
              <a:t>в </a:t>
            </a:r>
            <a:r>
              <a:rPr sz="1600" b="1" dirty="0">
                <a:latin typeface="Tahoma"/>
                <a:cs typeface="Tahoma"/>
              </a:rPr>
              <a:t>сім’ю </a:t>
            </a:r>
            <a:r>
              <a:rPr sz="1600" b="1" spc="-25" dirty="0">
                <a:latin typeface="Tahoma"/>
                <a:cs typeface="Tahoma"/>
              </a:rPr>
              <a:t>громадян, </a:t>
            </a:r>
            <a:r>
              <a:rPr sz="1600" b="1" spc="15" dirty="0">
                <a:latin typeface="Tahoma"/>
                <a:cs typeface="Tahoma"/>
              </a:rPr>
              <a:t>центр </a:t>
            </a:r>
            <a:r>
              <a:rPr sz="1600" b="1" spc="-15" dirty="0">
                <a:latin typeface="Tahoma"/>
                <a:cs typeface="Tahoma"/>
              </a:rPr>
              <a:t>соціально- 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психологічної</a:t>
            </a:r>
            <a:r>
              <a:rPr sz="1600" b="1" spc="-5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реабілітації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дітей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204" dirty="0">
                <a:latin typeface="Tahoma"/>
                <a:cs typeface="Tahoma"/>
              </a:rPr>
              <a:t>або</a:t>
            </a:r>
            <a:r>
              <a:rPr sz="1600" b="1" spc="210" dirty="0">
                <a:latin typeface="Tahoma"/>
                <a:cs typeface="Tahoma"/>
              </a:rPr>
              <a:t> </a:t>
            </a:r>
            <a:r>
              <a:rPr sz="1600" b="1" spc="20" dirty="0">
                <a:latin typeface="Tahoma"/>
                <a:cs typeface="Tahoma"/>
              </a:rPr>
              <a:t>до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закладу 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інституційного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догляду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55" dirty="0">
                <a:latin typeface="Tahoma"/>
                <a:cs typeface="Tahoma"/>
              </a:rPr>
              <a:t>та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виховання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дітей</a:t>
            </a:r>
            <a:endParaRPr sz="1600" b="1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 b="1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 b="1">
              <a:latin typeface="Tahoma"/>
              <a:cs typeface="Tahoma"/>
            </a:endParaRPr>
          </a:p>
          <a:p>
            <a:pPr marL="228600">
              <a:lnSpc>
                <a:spcPct val="100000"/>
              </a:lnSpc>
            </a:pPr>
            <a:r>
              <a:rPr sz="1600" b="1" spc="-45" dirty="0">
                <a:latin typeface="Tahoma"/>
                <a:cs typeface="Tahoma"/>
              </a:rPr>
              <a:t>діти,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125" dirty="0">
                <a:latin typeface="Tahoma"/>
                <a:cs typeface="Tahoma"/>
              </a:rPr>
              <a:t>які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перебували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20" dirty="0">
                <a:latin typeface="Tahoma"/>
                <a:cs typeface="Tahoma"/>
              </a:rPr>
              <a:t>в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80" dirty="0">
                <a:latin typeface="Tahoma"/>
                <a:cs typeface="Tahoma"/>
              </a:rPr>
              <a:t>інших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55" dirty="0">
                <a:latin typeface="Tahoma"/>
                <a:cs typeface="Tahoma"/>
              </a:rPr>
              <a:t>формах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сімейного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виховання</a:t>
            </a:r>
            <a:endParaRPr sz="1600" b="1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094478" y="4233164"/>
            <a:ext cx="6251575" cy="2361672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106045" algn="just">
              <a:lnSpc>
                <a:spcPct val="91900"/>
              </a:lnSpc>
              <a:spcBef>
                <a:spcPts val="250"/>
              </a:spcBef>
            </a:pPr>
            <a:r>
              <a:rPr sz="1600" b="1" spc="-60" dirty="0">
                <a:latin typeface="Tahoma"/>
                <a:cs typeface="Tahoma"/>
              </a:rPr>
              <a:t>малолітні/неповнолітні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вагітні</a:t>
            </a:r>
            <a:r>
              <a:rPr sz="1600" b="1" spc="330" dirty="0">
                <a:latin typeface="Tahoma"/>
                <a:cs typeface="Tahoma"/>
              </a:rPr>
              <a:t> </a:t>
            </a:r>
            <a:r>
              <a:rPr sz="1600" b="1" spc="-95" dirty="0">
                <a:latin typeface="Tahoma"/>
                <a:cs typeface="Tahoma"/>
              </a:rPr>
              <a:t>чи</a:t>
            </a:r>
            <a:r>
              <a:rPr sz="1600" b="1" spc="280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малолітні/неповнолітні </a:t>
            </a:r>
            <a:r>
              <a:rPr sz="1600" b="1" spc="-60" dirty="0">
                <a:latin typeface="Tahoma"/>
                <a:cs typeface="Tahoma"/>
              </a:rPr>
              <a:t> породіллі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25" dirty="0">
                <a:latin typeface="Tahoma"/>
                <a:cs typeface="Tahoma"/>
              </a:rPr>
              <a:t>з</a:t>
            </a:r>
            <a:r>
              <a:rPr sz="1600" b="1" spc="-12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немовлям,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120" dirty="0">
                <a:latin typeface="Tahoma"/>
                <a:cs typeface="Tahoma"/>
              </a:rPr>
              <a:t>які</a:t>
            </a:r>
            <a:r>
              <a:rPr sz="1600" b="1" spc="-114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залишилися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5" dirty="0">
                <a:latin typeface="Tahoma"/>
                <a:cs typeface="Tahoma"/>
              </a:rPr>
              <a:t>без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батьківського 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85" dirty="0">
                <a:latin typeface="Tahoma"/>
                <a:cs typeface="Tahoma"/>
              </a:rPr>
              <a:t>піклування</a:t>
            </a:r>
            <a:r>
              <a:rPr sz="1600" b="1" spc="-80" dirty="0">
                <a:latin typeface="Tahoma"/>
                <a:cs typeface="Tahoma"/>
              </a:rPr>
              <a:t> </a:t>
            </a:r>
            <a:r>
              <a:rPr sz="1600" b="1" spc="60" dirty="0">
                <a:latin typeface="Tahoma"/>
                <a:cs typeface="Tahoma"/>
              </a:rPr>
              <a:t>або</a:t>
            </a:r>
            <a:r>
              <a:rPr sz="1600" b="1" spc="6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перебувають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у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складних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життєвих 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обставинах</a:t>
            </a:r>
            <a:endParaRPr sz="1600" b="1">
              <a:latin typeface="Tahoma"/>
              <a:cs typeface="Tahoma"/>
            </a:endParaRPr>
          </a:p>
          <a:p>
            <a:pPr marL="516255" marR="5080" algn="just">
              <a:lnSpc>
                <a:spcPct val="100000"/>
              </a:lnSpc>
              <a:spcBef>
                <a:spcPts val="1450"/>
              </a:spcBef>
            </a:pPr>
            <a:r>
              <a:rPr sz="1600" b="1" spc="130" dirty="0">
                <a:latin typeface="Tahoma"/>
                <a:cs typeface="Tahoma"/>
              </a:rPr>
              <a:t>До</a:t>
            </a:r>
            <a:r>
              <a:rPr sz="1600" b="1" spc="135" dirty="0">
                <a:latin typeface="Tahoma"/>
                <a:cs typeface="Tahoma"/>
              </a:rPr>
              <a:t> </a:t>
            </a:r>
            <a:r>
              <a:rPr sz="1600" b="1" spc="160" dirty="0">
                <a:latin typeface="Tahoma"/>
                <a:cs typeface="Tahoma"/>
              </a:rPr>
              <a:t>сім’ї</a:t>
            </a:r>
            <a:r>
              <a:rPr sz="1600" b="1" spc="165" dirty="0">
                <a:latin typeface="Tahoma"/>
                <a:cs typeface="Tahoma"/>
              </a:rPr>
              <a:t> </a:t>
            </a:r>
            <a:r>
              <a:rPr sz="1600" b="1" spc="85" dirty="0">
                <a:latin typeface="Tahoma"/>
                <a:cs typeface="Tahoma"/>
              </a:rPr>
              <a:t>патронатного</a:t>
            </a:r>
            <a:r>
              <a:rPr sz="1600" b="1" spc="675" dirty="0">
                <a:latin typeface="Tahoma"/>
                <a:cs typeface="Tahoma"/>
              </a:rPr>
              <a:t> </a:t>
            </a:r>
            <a:r>
              <a:rPr sz="1600" b="1" spc="15" dirty="0">
                <a:latin typeface="Tahoma"/>
                <a:cs typeface="Tahoma"/>
              </a:rPr>
              <a:t>вихователя</a:t>
            </a:r>
            <a:r>
              <a:rPr sz="1600" b="1" spc="2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можуть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10" dirty="0">
                <a:latin typeface="Tahoma"/>
                <a:cs typeface="Tahoma"/>
              </a:rPr>
              <a:t>бути 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10" dirty="0">
                <a:latin typeface="Tahoma"/>
                <a:cs typeface="Tahoma"/>
              </a:rPr>
              <a:t>одночасно </a:t>
            </a:r>
            <a:r>
              <a:rPr sz="1600" b="1" spc="-40" dirty="0">
                <a:latin typeface="Tahoma"/>
                <a:cs typeface="Tahoma"/>
              </a:rPr>
              <a:t>влаштовані </a:t>
            </a:r>
            <a:r>
              <a:rPr sz="1600" b="1" spc="-25" dirty="0">
                <a:latin typeface="Tahoma"/>
                <a:cs typeface="Tahoma"/>
              </a:rPr>
              <a:t>тільки </a:t>
            </a:r>
            <a:r>
              <a:rPr sz="1600" b="1" spc="-45" dirty="0">
                <a:latin typeface="Tahoma"/>
                <a:cs typeface="Tahoma"/>
              </a:rPr>
              <a:t>діти, </a:t>
            </a:r>
            <a:r>
              <a:rPr sz="1600" b="1" spc="-120" dirty="0">
                <a:latin typeface="Tahoma"/>
                <a:cs typeface="Tahoma"/>
              </a:rPr>
              <a:t>які</a:t>
            </a:r>
            <a:r>
              <a:rPr sz="1600" b="1" spc="-114" dirty="0">
                <a:latin typeface="Tahoma"/>
                <a:cs typeface="Tahoma"/>
              </a:rPr>
              <a:t> </a:t>
            </a:r>
            <a:r>
              <a:rPr sz="1600" b="1" spc="-50" dirty="0">
                <a:latin typeface="Tahoma"/>
                <a:cs typeface="Tahoma"/>
              </a:rPr>
              <a:t>виховувалися </a:t>
            </a:r>
            <a:r>
              <a:rPr sz="1600" b="1" spc="-120" dirty="0">
                <a:latin typeface="Tahoma"/>
                <a:cs typeface="Tahoma"/>
              </a:rPr>
              <a:t>в </a:t>
            </a:r>
            <a:r>
              <a:rPr sz="1600" b="1" spc="-114" dirty="0">
                <a:latin typeface="Tahoma"/>
                <a:cs typeface="Tahoma"/>
              </a:rPr>
              <a:t> </a:t>
            </a:r>
            <a:r>
              <a:rPr sz="1600" b="1" spc="-50" dirty="0">
                <a:latin typeface="Tahoma"/>
                <a:cs typeface="Tahoma"/>
              </a:rPr>
              <a:t>одній</a:t>
            </a:r>
            <a:r>
              <a:rPr sz="1600" b="1" spc="-45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сім’ї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55" dirty="0">
                <a:latin typeface="Tahoma"/>
                <a:cs typeface="Tahoma"/>
              </a:rPr>
              <a:t>або </a:t>
            </a:r>
            <a:r>
              <a:rPr sz="1600" b="1" spc="145" dirty="0">
                <a:latin typeface="Tahoma"/>
                <a:cs typeface="Tahoma"/>
              </a:rPr>
              <a:t>є </a:t>
            </a:r>
            <a:r>
              <a:rPr sz="1600" b="1" spc="-40" dirty="0">
                <a:latin typeface="Tahoma"/>
                <a:cs typeface="Tahoma"/>
              </a:rPr>
              <a:t>рідними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spc="35" dirty="0">
                <a:latin typeface="Tahoma"/>
                <a:cs typeface="Tahoma"/>
              </a:rPr>
              <a:t>братами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55" dirty="0">
                <a:latin typeface="Tahoma"/>
                <a:cs typeface="Tahoma"/>
              </a:rPr>
              <a:t>та сестрами, </a:t>
            </a:r>
            <a:r>
              <a:rPr sz="1600" b="1" spc="-120" dirty="0">
                <a:latin typeface="Tahoma"/>
                <a:cs typeface="Tahoma"/>
              </a:rPr>
              <a:t>в </a:t>
            </a:r>
            <a:r>
              <a:rPr sz="1600" b="1" spc="-114" dirty="0">
                <a:latin typeface="Tahoma"/>
                <a:cs typeface="Tahoma"/>
              </a:rPr>
              <a:t> </a:t>
            </a:r>
            <a:r>
              <a:rPr sz="1600" b="1" spc="20" dirty="0">
                <a:latin typeface="Tahoma"/>
                <a:cs typeface="Tahoma"/>
              </a:rPr>
              <a:t>тому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spc="-60" dirty="0">
                <a:latin typeface="Tahoma"/>
                <a:cs typeface="Tahoma"/>
              </a:rPr>
              <a:t>числі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170" dirty="0">
                <a:latin typeface="Tahoma"/>
                <a:cs typeface="Tahoma"/>
              </a:rPr>
              <a:t>братами </a:t>
            </a:r>
            <a:r>
              <a:rPr sz="1600" b="1" spc="55" dirty="0">
                <a:latin typeface="Tahoma"/>
                <a:cs typeface="Tahoma"/>
              </a:rPr>
              <a:t>та </a:t>
            </a:r>
            <a:r>
              <a:rPr sz="1600" b="1" spc="195" dirty="0">
                <a:latin typeface="Tahoma"/>
                <a:cs typeface="Tahoma"/>
              </a:rPr>
              <a:t>сестрами </a:t>
            </a:r>
            <a:r>
              <a:rPr sz="1600" b="1" spc="-60" dirty="0">
                <a:latin typeface="Tahoma"/>
                <a:cs typeface="Tahoma"/>
              </a:rPr>
              <a:t>вже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попередньо 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влаштованих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b="1" spc="20" dirty="0">
                <a:latin typeface="Tahoma"/>
                <a:cs typeface="Tahoma"/>
              </a:rPr>
              <a:t>до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сім’ї</a:t>
            </a:r>
            <a:r>
              <a:rPr sz="1600" b="1" spc="-5" dirty="0">
                <a:latin typeface="Tahoma"/>
                <a:cs typeface="Tahoma"/>
              </a:rPr>
              <a:t> патронатного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вихователя</a:t>
            </a:r>
            <a:r>
              <a:rPr sz="1600" b="1" spc="40" dirty="0">
                <a:latin typeface="Tahoma"/>
                <a:cs typeface="Tahoma"/>
              </a:rPr>
              <a:t> </a:t>
            </a:r>
            <a:r>
              <a:rPr sz="1600" b="1" spc="-20" dirty="0">
                <a:latin typeface="Tahoma"/>
                <a:cs typeface="Tahoma"/>
              </a:rPr>
              <a:t>дітей</a:t>
            </a:r>
            <a:endParaRPr sz="1600" b="1">
              <a:latin typeface="Tahoma"/>
              <a:cs typeface="Tahoma"/>
            </a:endParaRPr>
          </a:p>
        </p:txBody>
      </p:sp>
      <p:pic>
        <p:nvPicPr>
          <p:cNvPr id="34" name="object 3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14400" y="-228600"/>
            <a:ext cx="1752600" cy="1828800"/>
          </a:xfrm>
          <a:prstGeom prst="rect">
            <a:avLst/>
          </a:prstGeom>
        </p:spPr>
      </p:pic>
      <p:sp>
        <p:nvSpPr>
          <p:cNvPr id="36" name="Заголовок 1"/>
          <p:cNvSpPr txBox="1">
            <a:spLocks/>
          </p:cNvSpPr>
          <p:nvPr/>
        </p:nvSpPr>
        <p:spPr>
          <a:xfrm>
            <a:off x="2514600" y="304800"/>
            <a:ext cx="92964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 сім</a:t>
            </a:r>
            <a:r>
              <a:rPr kumimoji="0" lang="en-US" sz="22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2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ї патронатного вихователя можуть бути влаштовані діти, </a:t>
            </a:r>
            <a:endParaRPr kumimoji="0" lang="uk-UA" sz="2200" b="1" i="0" u="sng" strike="noStrike" kern="120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які </a:t>
            </a:r>
            <a:r>
              <a:rPr kumimoji="0" lang="uk-UA" sz="2200" b="1" i="0" u="sng" strike="noStrike" kern="120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перебувають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у складних життєвих обставинах, що негативно 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впливає 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чи 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може 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вплинути на їх життя, здоров</a:t>
            </a:r>
            <a:r>
              <a:rPr kumimoji="0" lang="en-US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я та розвиток, </a:t>
            </a:r>
            <a:endParaRPr kumimoji="0" lang="uk-UA" sz="2200" b="1" i="0" u="sng" strike="noStrike" kern="1200" spc="50" normalizeH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kumimoji="0" lang="uk-UA" sz="2200" b="1" i="0" u="sng" strike="noStrike" kern="120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тому числі</a:t>
            </a:r>
            <a:endParaRPr kumimoji="0" lang="uk-UA" sz="2200" b="1" i="0" u="sng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" name="object 3"/>
          <p:cNvPicPr/>
          <p:nvPr/>
        </p:nvPicPr>
        <p:blipFill>
          <a:blip r:embed="rId20" cstate="print"/>
          <a:srcRect l="19830" r="17847" b="9366"/>
          <a:stretch>
            <a:fillRect/>
          </a:stretch>
        </p:blipFill>
        <p:spPr>
          <a:xfrm>
            <a:off x="4419600" y="5334000"/>
            <a:ext cx="11430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object 9"/>
          <p:cNvGrpSpPr/>
          <p:nvPr/>
        </p:nvGrpSpPr>
        <p:grpSpPr>
          <a:xfrm>
            <a:off x="3665148" y="4475976"/>
            <a:ext cx="1152525" cy="1150620"/>
            <a:chOff x="3665148" y="4475976"/>
            <a:chExt cx="1152525" cy="1150620"/>
          </a:xfrm>
        </p:grpSpPr>
        <p:pic>
          <p:nvPicPr>
            <p:cNvPr id="10" name="object 1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65148" y="4475976"/>
              <a:ext cx="1152228" cy="11506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715512" y="4506468"/>
              <a:ext cx="1046988" cy="10561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79520" y="4570476"/>
              <a:ext cx="918971" cy="918972"/>
            </a:xfrm>
            <a:prstGeom prst="rect">
              <a:avLst/>
            </a:prstGeom>
          </p:spPr>
        </p:pic>
      </p:grpSp>
      <p:pic>
        <p:nvPicPr>
          <p:cNvPr id="39" name="Рисунок 38" descr="Coat_of_Arms_Chortkiv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1660343845_1-kartinkin-net-p-foni-dlya-prezentatsii-krasivie-delovie-kr-1.jpg"/>
          <p:cNvPicPr>
            <a:picLocks noChangeAspect="1"/>
          </p:cNvPicPr>
          <p:nvPr/>
        </p:nvPicPr>
        <p:blipFill>
          <a:blip r:embed="rId2">
            <a:lum bright="10000"/>
          </a:blip>
          <a:srcRect l="736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798576" y="1981200"/>
            <a:ext cx="2306574" cy="3518153"/>
            <a:chOff x="798576" y="1981200"/>
            <a:chExt cx="2306574" cy="3518153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600" y="1981200"/>
              <a:ext cx="1905000" cy="15750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8576" y="3364991"/>
              <a:ext cx="2306574" cy="213436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27303" y="3949141"/>
            <a:ext cx="2052320" cy="941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45"/>
              </a:lnSpc>
              <a:spcBef>
                <a:spcPts val="95"/>
              </a:spcBef>
            </a:pP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ере</a:t>
            </a:r>
            <a:r>
              <a:rPr sz="1600" b="1" spc="25" dirty="0">
                <a:solidFill>
                  <a:srgbClr val="FFFFFF"/>
                </a:solidFill>
                <a:latin typeface="Tahoma"/>
                <a:cs typeface="Tahoma"/>
              </a:rPr>
              <a:t>дача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итини</a:t>
            </a:r>
            <a:endParaRPr sz="1600">
              <a:latin typeface="Tahoma"/>
              <a:cs typeface="Tahoma"/>
            </a:endParaRPr>
          </a:p>
          <a:p>
            <a:pPr marL="321945" marR="313690" indent="-3175" algn="ctr">
              <a:lnSpc>
                <a:spcPts val="1760"/>
              </a:lnSpc>
              <a:spcBef>
                <a:spcPts val="114"/>
              </a:spcBef>
            </a:pPr>
            <a:r>
              <a:rPr sz="1600" spc="12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600" spc="155" dirty="0">
                <a:solidFill>
                  <a:srgbClr val="FFFFFF"/>
                </a:solidFill>
                <a:latin typeface="Tahoma"/>
                <a:cs typeface="Tahoma"/>
              </a:rPr>
              <a:t>сім’ї </a:t>
            </a:r>
            <a:r>
              <a:rPr sz="1600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spc="95" dirty="0">
                <a:solidFill>
                  <a:srgbClr val="FFFFFF"/>
                </a:solidFill>
                <a:latin typeface="Tahoma"/>
                <a:cs typeface="Tahoma"/>
              </a:rPr>
              <a:t>ат</a:t>
            </a:r>
            <a:r>
              <a:rPr sz="1600" spc="1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600" spc="160" dirty="0">
                <a:solidFill>
                  <a:srgbClr val="FFFFFF"/>
                </a:solidFill>
                <a:latin typeface="Tahoma"/>
                <a:cs typeface="Tahoma"/>
              </a:rPr>
              <a:t>он</a:t>
            </a:r>
            <a:r>
              <a:rPr sz="1600" spc="15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тн</a:t>
            </a:r>
            <a:r>
              <a:rPr sz="1600" spc="70" dirty="0">
                <a:solidFill>
                  <a:srgbClr val="FFFFFF"/>
                </a:solidFill>
                <a:latin typeface="Tahoma"/>
                <a:cs typeface="Tahoma"/>
              </a:rPr>
              <a:t>ого  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вихователя.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497579" y="1981200"/>
            <a:ext cx="2378202" cy="3518152"/>
            <a:chOff x="3497579" y="1981200"/>
            <a:chExt cx="2378202" cy="3518152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3800" y="1981200"/>
              <a:ext cx="1752600" cy="15201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7579" y="3355847"/>
              <a:ext cx="2378202" cy="214350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37915" y="3721100"/>
            <a:ext cx="2101850" cy="139065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129539" algn="just">
              <a:lnSpc>
                <a:spcPct val="91900"/>
              </a:lnSpc>
              <a:spcBef>
                <a:spcPts val="250"/>
              </a:spcBef>
            </a:pP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600" spc="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600" spc="145" dirty="0">
                <a:solidFill>
                  <a:srgbClr val="FFFFFF"/>
                </a:solidFill>
                <a:latin typeface="Tahoma"/>
                <a:cs typeface="Tahoma"/>
              </a:rPr>
              <a:t>шен</a:t>
            </a:r>
            <a:r>
              <a:rPr sz="1600" spc="13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600" spc="-13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6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14" dirty="0">
                <a:solidFill>
                  <a:srgbClr val="FFFFFF"/>
                </a:solidFill>
                <a:latin typeface="Tahoma"/>
                <a:cs typeface="Tahoma"/>
              </a:rPr>
              <a:t>орга</a:t>
            </a:r>
            <a:r>
              <a:rPr sz="1600" spc="13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у  </a:t>
            </a:r>
            <a:r>
              <a:rPr sz="1600" spc="50" dirty="0">
                <a:solidFill>
                  <a:srgbClr val="FFFFFF"/>
                </a:solidFill>
                <a:latin typeface="Tahoma"/>
                <a:cs typeface="Tahoma"/>
              </a:rPr>
              <a:t>опіки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600" spc="20" dirty="0">
                <a:solidFill>
                  <a:srgbClr val="FFFFFF"/>
                </a:solidFill>
                <a:latin typeface="Tahoma"/>
                <a:cs typeface="Tahoma"/>
              </a:rPr>
              <a:t>піклування </a:t>
            </a:r>
            <a:r>
              <a:rPr sz="1600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140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600" spc="40" dirty="0">
                <a:solidFill>
                  <a:srgbClr val="FFFFFF"/>
                </a:solidFill>
                <a:latin typeface="Tahoma"/>
                <a:cs typeface="Tahoma"/>
              </a:rPr>
              <a:t>влаштування </a:t>
            </a:r>
            <a:r>
              <a:rPr sz="1600" spc="5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600" spc="-48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spc="65" dirty="0">
                <a:solidFill>
                  <a:srgbClr val="FFFFFF"/>
                </a:solidFill>
                <a:latin typeface="Tahoma"/>
                <a:cs typeface="Tahoma"/>
              </a:rPr>
              <a:t>укладання</a:t>
            </a:r>
            <a:r>
              <a:rPr sz="16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договору </a:t>
            </a:r>
            <a:r>
              <a:rPr sz="1600" b="1" spc="-4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патронат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над</a:t>
            </a:r>
            <a:endParaRPr sz="1600">
              <a:latin typeface="Tahoma"/>
              <a:cs typeface="Tahoma"/>
            </a:endParaRPr>
          </a:p>
          <a:p>
            <a:pPr marL="594360">
              <a:lnSpc>
                <a:spcPts val="1775"/>
              </a:lnSpc>
            </a:pP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дитиною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252971" y="1905000"/>
            <a:ext cx="2385822" cy="3585210"/>
            <a:chOff x="6252971" y="1905000"/>
            <a:chExt cx="2385822" cy="358521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800" y="1905000"/>
              <a:ext cx="1930146" cy="16771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52971" y="3361944"/>
              <a:ext cx="2385822" cy="2128266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695947" y="3831412"/>
            <a:ext cx="1503680" cy="116586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36195">
              <a:lnSpc>
                <a:spcPct val="91900"/>
              </a:lnSpc>
              <a:spcBef>
                <a:spcPts val="250"/>
              </a:spcBef>
            </a:pPr>
            <a:r>
              <a:rPr sz="1600" b="1" spc="-13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Отримання 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соціальної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допомоги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0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грошового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забезпечення</a:t>
            </a:r>
            <a:r>
              <a:rPr sz="1600" spc="-4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174480" y="1981200"/>
            <a:ext cx="2445257" cy="3521202"/>
            <a:chOff x="9174480" y="1981200"/>
            <a:chExt cx="2445257" cy="3521202"/>
          </a:xfrm>
        </p:grpSpPr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96400" y="1981200"/>
              <a:ext cx="1930146" cy="167563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4480" y="3314700"/>
              <a:ext cx="2445257" cy="218770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471786" y="4150867"/>
            <a:ext cx="1854200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187325">
              <a:lnSpc>
                <a:spcPts val="1760"/>
              </a:lnSpc>
              <a:spcBef>
                <a:spcPts val="285"/>
              </a:spcBef>
            </a:pPr>
            <a:r>
              <a:rPr sz="1600" b="1" spc="-13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0" dirty="0">
                <a:solidFill>
                  <a:srgbClr val="FFFFFF"/>
                </a:solidFill>
                <a:latin typeface="Tahoma"/>
                <a:cs typeface="Tahoma"/>
              </a:rPr>
              <a:t>П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оповнення 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резервних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коштів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209800" y="228600"/>
            <a:ext cx="9601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 кроки до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лаштування дитини до сім</a:t>
            </a:r>
            <a:r>
              <a:rPr kumimoji="0" lang="en-US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`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ї патронатного вихователя</a:t>
            </a:r>
            <a:endParaRPr kumimoji="0" lang="uk-UA" sz="28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>
            <a:off x="3048000" y="266700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Стрелка вправо 24"/>
          <p:cNvSpPr/>
          <p:nvPr/>
        </p:nvSpPr>
        <p:spPr>
          <a:xfrm>
            <a:off x="5638800" y="259080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право 25"/>
          <p:cNvSpPr/>
          <p:nvPr/>
        </p:nvSpPr>
        <p:spPr>
          <a:xfrm>
            <a:off x="8686800" y="2590800"/>
            <a:ext cx="533400" cy="3810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Coat_of_Arms_Chortki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342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758" y="309498"/>
            <a:ext cx="3441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Інформування</a:t>
            </a:r>
            <a:endParaRPr sz="3600" b="1" u="sng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7967" y="1196339"/>
            <a:ext cx="10083165" cy="4761230"/>
          </a:xfrm>
          <a:custGeom>
            <a:avLst/>
            <a:gdLst/>
            <a:ahLst/>
            <a:cxnLst/>
            <a:rect l="l" t="t" r="r" b="b"/>
            <a:pathLst>
              <a:path w="10083165" h="4761230">
                <a:moveTo>
                  <a:pt x="0" y="4760976"/>
                </a:moveTo>
                <a:lnTo>
                  <a:pt x="10082784" y="4760976"/>
                </a:lnTo>
                <a:lnTo>
                  <a:pt x="10082784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60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895600" y="1219200"/>
            <a:ext cx="8420862" cy="4631268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6985" algn="just">
              <a:lnSpc>
                <a:spcPct val="91900"/>
              </a:lnSpc>
              <a:spcBef>
                <a:spcPts val="275"/>
              </a:spcBef>
            </a:pPr>
            <a:r>
              <a:rPr sz="2200" b="1" spc="-40" dirty="0">
                <a:latin typeface="Times New Roman" pitchFamily="18" charset="0"/>
                <a:cs typeface="Times New Roman" pitchFamily="18" charset="0"/>
              </a:rPr>
              <a:t>Інформування</a:t>
            </a:r>
            <a:r>
              <a:rPr sz="22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громадськості</a:t>
            </a:r>
            <a:r>
              <a:rPr sz="2200" b="1" spc="5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про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25" dirty="0">
                <a:latin typeface="Times New Roman" pitchFamily="18" charset="0"/>
                <a:cs typeface="Times New Roman" pitchFamily="18" charset="0"/>
              </a:rPr>
              <a:t>суть</a:t>
            </a:r>
            <a:r>
              <a:rPr sz="2200" b="1" spc="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65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200" b="1" spc="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15" dirty="0">
                <a:latin typeface="Times New Roman" pitchFamily="18" charset="0"/>
                <a:cs typeface="Times New Roman" pitchFamily="18" charset="0"/>
              </a:rPr>
              <a:t>патронату </a:t>
            </a:r>
            <a:r>
              <a:rPr sz="22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65" dirty="0">
                <a:latin typeface="Times New Roman" pitchFamily="18" charset="0"/>
                <a:cs typeface="Times New Roman" pitchFamily="18" charset="0"/>
              </a:rPr>
              <a:t>забезпечується, </a:t>
            </a:r>
            <a:r>
              <a:rPr sz="2200" spc="185" dirty="0">
                <a:latin typeface="Times New Roman" pitchFamily="18" charset="0"/>
                <a:cs typeface="Times New Roman" pitchFamily="18" charset="0"/>
              </a:rPr>
              <a:t>зокрема </a:t>
            </a:r>
            <a:r>
              <a:rPr sz="2200" b="1" spc="-65" dirty="0">
                <a:latin typeface="Times New Roman" pitchFamily="18" charset="0"/>
                <a:cs typeface="Times New Roman" pitchFamily="18" charset="0"/>
              </a:rPr>
              <a:t>шляхом </a:t>
            </a:r>
            <a:r>
              <a:rPr sz="2200" b="1" spc="-30" dirty="0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соціальної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реклами</a:t>
            </a:r>
            <a:r>
              <a:rPr sz="2200" spc="-2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sz="2200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55" dirty="0">
                <a:latin typeface="Times New Roman" pitchFamily="18" charset="0"/>
                <a:cs typeface="Times New Roman" pitchFamily="18" charset="0"/>
              </a:rPr>
              <a:t>інформаційних </a:t>
            </a:r>
            <a:r>
              <a:rPr sz="2200" spc="60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200" spc="35" dirty="0">
                <a:latin typeface="Times New Roman" pitchFamily="18" charset="0"/>
                <a:cs typeface="Times New Roman" pitchFamily="18" charset="0"/>
              </a:rPr>
              <a:t>довідкових </a:t>
            </a:r>
            <a:r>
              <a:rPr sz="2200" spc="110" dirty="0">
                <a:latin typeface="Times New Roman" pitchFamily="18" charset="0"/>
                <a:cs typeface="Times New Roman" pitchFamily="18" charset="0"/>
              </a:rPr>
              <a:t>матеріалів 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своїх </a:t>
            </a:r>
            <a:r>
              <a:rPr sz="2200" b="1" spc="-40" dirty="0">
                <a:latin typeface="Times New Roman" pitchFamily="18" charset="0"/>
                <a:cs typeface="Times New Roman" pitchFamily="18" charset="0"/>
              </a:rPr>
              <a:t>офіційних </a:t>
            </a:r>
            <a:r>
              <a:rPr sz="2200" b="1" spc="-10" dirty="0">
                <a:latin typeface="Times New Roman" pitchFamily="18" charset="0"/>
                <a:cs typeface="Times New Roman" pitchFamily="18" charset="0"/>
              </a:rPr>
              <a:t>веб-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25" dirty="0">
                <a:latin typeface="Times New Roman" pitchFamily="18" charset="0"/>
                <a:cs typeface="Times New Roman" pitchFamily="18" charset="0"/>
              </a:rPr>
              <a:t>сайтах</a:t>
            </a:r>
            <a:r>
              <a:rPr sz="2200" b="1" spc="15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-10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80" dirty="0">
                <a:latin typeface="Times New Roman" pitchFamily="18" charset="0"/>
                <a:cs typeface="Times New Roman" pitchFamily="18" charset="0"/>
              </a:rPr>
              <a:t>соц</a:t>
            </a:r>
            <a:r>
              <a:rPr sz="2200" spc="90" dirty="0">
                <a:latin typeface="Times New Roman" pitchFamily="18" charset="0"/>
                <a:cs typeface="Times New Roman" pitchFamily="18" charset="0"/>
              </a:rPr>
              <a:t>і</a:t>
            </a:r>
            <a:r>
              <a:rPr sz="2200" spc="27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-5" dirty="0">
                <a:latin typeface="Times New Roman" pitchFamily="18" charset="0"/>
                <a:cs typeface="Times New Roman" pitchFamily="18" charset="0"/>
              </a:rPr>
              <a:t>ль</a:t>
            </a:r>
            <a:r>
              <a:rPr sz="2200" spc="5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2200" spc="30" dirty="0">
                <a:latin typeface="Times New Roman" pitchFamily="18" charset="0"/>
                <a:cs typeface="Times New Roman" pitchFamily="18" charset="0"/>
              </a:rPr>
              <a:t>их</a:t>
            </a:r>
            <a:r>
              <a:rPr sz="2200" spc="-8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300" dirty="0">
                <a:latin typeface="Times New Roman" pitchFamily="18" charset="0"/>
                <a:cs typeface="Times New Roman" pitchFamily="18" charset="0"/>
              </a:rPr>
              <a:t>ме</a:t>
            </a:r>
            <a:r>
              <a:rPr sz="2200" spc="275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sz="2200" spc="21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sz="2200" spc="200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sz="2200" spc="135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-35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sz="2200" spc="-140" dirty="0">
                <a:latin typeface="Times New Roman" pitchFamily="18" charset="0"/>
                <a:cs typeface="Times New Roman" pitchFamily="18" charset="0"/>
              </a:rPr>
              <a:t>: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84785" indent="-172720" algn="just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uk-UA" sz="2200" spc="75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sz="2200" spc="75" smtClean="0">
                <a:latin typeface="Times New Roman" pitchFamily="18" charset="0"/>
                <a:cs typeface="Times New Roman" pitchFamily="18" charset="0"/>
              </a:rPr>
              <a:t>інсоцполітики,</a:t>
            </a:r>
            <a:r>
              <a:rPr lang="uk-UA" sz="220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35" smtClean="0">
                <a:latin typeface="Times New Roman" pitchFamily="18" charset="0"/>
                <a:cs typeface="Times New Roman" pitchFamily="18" charset="0"/>
              </a:rPr>
              <a:t>Нацсоцслужбою</a:t>
            </a:r>
            <a:r>
              <a:rPr sz="2200" spc="135" dirty="0">
                <a:latin typeface="Times New Roman" pitchFamily="18" charset="0"/>
                <a:cs typeface="Times New Roman" pitchFamily="18" charset="0"/>
              </a:rPr>
              <a:t>;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84785" marR="5080" indent="-172720" algn="just">
              <a:lnSpc>
                <a:spcPct val="92000"/>
              </a:lnSpc>
              <a:spcBef>
                <a:spcPts val="325"/>
              </a:spcBef>
              <a:buChar char="•"/>
              <a:tabLst>
                <a:tab pos="185420" algn="l"/>
              </a:tabLst>
            </a:pPr>
            <a:r>
              <a:rPr lang="uk-UA" sz="2200" spc="185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200" spc="185" dirty="0" smtClean="0">
                <a:latin typeface="Times New Roman" pitchFamily="18" charset="0"/>
                <a:cs typeface="Times New Roman" pitchFamily="18" charset="0"/>
              </a:rPr>
              <a:t>иконавчих органів міської ради</a:t>
            </a:r>
            <a:r>
              <a:rPr sz="2200" spc="110" smtClean="0">
                <a:latin typeface="Times New Roman" pitchFamily="18" charset="0"/>
                <a:cs typeface="Times New Roman" pitchFamily="18" charset="0"/>
              </a:rPr>
              <a:t>;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84785" indent="-172720" algn="just">
              <a:lnSpc>
                <a:spcPct val="100000"/>
              </a:lnSpc>
              <a:spcBef>
                <a:spcPts val="160"/>
              </a:spcBef>
              <a:buChar char="•"/>
              <a:tabLst>
                <a:tab pos="185420" algn="l"/>
              </a:tabLst>
            </a:pPr>
            <a:r>
              <a:rPr sz="2200" spc="145" dirty="0">
                <a:latin typeface="Times New Roman" pitchFamily="18" charset="0"/>
                <a:cs typeface="Times New Roman" pitchFamily="18" charset="0"/>
              </a:rPr>
              <a:t>державними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60" dirty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sz="2200" spc="-6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35" dirty="0">
                <a:latin typeface="Times New Roman" pitchFamily="18" charset="0"/>
                <a:cs typeface="Times New Roman" pitchFamily="18" charset="0"/>
              </a:rPr>
              <a:t>комунальними</a:t>
            </a:r>
            <a:r>
              <a:rPr sz="2200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215" dirty="0">
                <a:latin typeface="Times New Roman" pitchFamily="18" charset="0"/>
                <a:cs typeface="Times New Roman" pitchFamily="18" charset="0"/>
              </a:rPr>
              <a:t>засобами</a:t>
            </a:r>
            <a:r>
              <a:rPr sz="22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80" dirty="0">
                <a:latin typeface="Times New Roman" pitchFamily="18" charset="0"/>
                <a:cs typeface="Times New Roman" pitchFamily="18" charset="0"/>
              </a:rPr>
              <a:t>масової</a:t>
            </a:r>
            <a:r>
              <a:rPr sz="2200" spc="-4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50" dirty="0">
                <a:latin typeface="Times New Roman" pitchFamily="18" charset="0"/>
                <a:cs typeface="Times New Roman" pitchFamily="18" charset="0"/>
              </a:rPr>
              <a:t>інформації;</a:t>
            </a:r>
            <a:endParaRPr sz="220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Tahoma"/>
              <a:buChar char="•"/>
            </a:pPr>
            <a:endParaRPr sz="2200">
              <a:latin typeface="Times New Roman" pitchFamily="18" charset="0"/>
              <a:cs typeface="Times New Roman" pitchFamily="18" charset="0"/>
            </a:endParaRPr>
          </a:p>
          <a:p>
            <a:pPr marL="184785" marR="6985" indent="-172720" algn="just">
              <a:lnSpc>
                <a:spcPct val="92000"/>
              </a:lnSpc>
              <a:buChar char="•"/>
              <a:tabLst>
                <a:tab pos="185420" algn="l"/>
              </a:tabLst>
            </a:pPr>
            <a:r>
              <a:rPr lang="uk-UA" sz="2200" spc="25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sz="2200" spc="25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75" dirty="0">
                <a:latin typeface="Times New Roman" pitchFamily="18" charset="0"/>
                <a:cs typeface="Times New Roman" pitchFamily="18" charset="0"/>
              </a:rPr>
              <a:t>також </a:t>
            </a:r>
            <a:r>
              <a:rPr sz="2200" b="1" spc="-135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sz="2200" b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25" dirty="0">
                <a:latin typeface="Times New Roman" pitchFamily="18" charset="0"/>
                <a:cs typeface="Times New Roman" pitchFamily="18" charset="0"/>
              </a:rPr>
              <a:t>процесі своєї 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професійної </a:t>
            </a:r>
            <a:r>
              <a:rPr sz="2200" b="1" spc="-55" dirty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sz="2200" b="1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спеціалістами </a:t>
            </a:r>
            <a:r>
              <a:rPr sz="2200" b="1" spc="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35" dirty="0">
                <a:latin typeface="Times New Roman" pitchFamily="18" charset="0"/>
                <a:cs typeface="Times New Roman" pitchFamily="18" charset="0"/>
              </a:rPr>
              <a:t>соціальних </a:t>
            </a:r>
            <a:r>
              <a:rPr sz="2200" b="1" spc="-60" dirty="0">
                <a:latin typeface="Times New Roman" pitchFamily="18" charset="0"/>
                <a:cs typeface="Times New Roman" pitchFamily="18" charset="0"/>
              </a:rPr>
              <a:t>закладів,</a:t>
            </a:r>
            <a:r>
              <a:rPr sz="2200" b="1" spc="-5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установ, </a:t>
            </a:r>
            <a:r>
              <a:rPr sz="2200" b="1" spc="-40" dirty="0">
                <a:latin typeface="Times New Roman" pitchFamily="18" charset="0"/>
                <a:cs typeface="Times New Roman" pitchFamily="18" charset="0"/>
              </a:rPr>
              <a:t>неурядових організацій,</a:t>
            </a:r>
            <a:r>
              <a:rPr sz="2200" b="1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служб </a:t>
            </a:r>
            <a:r>
              <a:rPr sz="2200" b="1" spc="5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sz="2200" b="1" spc="1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20" dirty="0">
                <a:latin typeface="Times New Roman" pitchFamily="18" charset="0"/>
                <a:cs typeface="Times New Roman" pitchFamily="18" charset="0"/>
              </a:rPr>
              <a:t>справах</a:t>
            </a:r>
            <a:r>
              <a:rPr sz="2200" b="1" spc="2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дітей,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5" dirty="0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75" dirty="0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sz="2200" b="1" spc="-7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135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sz="2200" b="1" spc="-1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45" dirty="0">
                <a:latin typeface="Times New Roman" pitchFamily="18" charset="0"/>
                <a:cs typeface="Times New Roman" pitchFamily="18" charset="0"/>
              </a:rPr>
              <a:t>питань</a:t>
            </a:r>
            <a:r>
              <a:rPr sz="22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соціального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захисту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населення </a:t>
            </a:r>
            <a:r>
              <a:rPr sz="2200" b="1" spc="65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sz="2200" b="1" spc="-60" dirty="0">
                <a:latin typeface="Times New Roman" pitchFamily="18" charset="0"/>
                <a:cs typeface="Times New Roman" pitchFamily="18" charset="0"/>
              </a:rPr>
              <a:t>закладів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соціального </a:t>
            </a:r>
            <a:r>
              <a:rPr sz="2200" b="1" dirty="0">
                <a:latin typeface="Times New Roman" pitchFamily="18" charset="0"/>
                <a:cs typeface="Times New Roman" pitchFamily="18" charset="0"/>
              </a:rPr>
              <a:t>захисту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населення,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 центрів</a:t>
            </a:r>
            <a:r>
              <a:rPr sz="22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35" dirty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sz="22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sz="22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45" dirty="0">
                <a:latin typeface="Times New Roman" pitchFamily="18" charset="0"/>
                <a:cs typeface="Times New Roman" pitchFamily="18" charset="0"/>
              </a:rPr>
              <a:t>послуг,</a:t>
            </a:r>
            <a:r>
              <a:rPr sz="2200" b="1" spc="-4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b="1" spc="-25" dirty="0">
                <a:latin typeface="Times New Roman" pitchFamily="18" charset="0"/>
                <a:cs typeface="Times New Roman" pitchFamily="18" charset="0"/>
              </a:rPr>
              <a:t>зайнятості </a:t>
            </a:r>
            <a:r>
              <a:rPr sz="2200" b="1" spc="-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2200" spc="110" dirty="0">
                <a:latin typeface="Times New Roman" pitchFamily="18" charset="0"/>
                <a:cs typeface="Times New Roman" pitchFamily="18" charset="0"/>
              </a:rPr>
              <a:t>тощо.</a:t>
            </a:r>
            <a:endParaRPr sz="22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400" y="1752600"/>
            <a:ext cx="2217420" cy="3319779"/>
            <a:chOff x="836675" y="1680972"/>
            <a:chExt cx="2217420" cy="33197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2771" y="1687068"/>
              <a:ext cx="2205228" cy="3307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object 7"/>
            <p:cNvSpPr/>
            <p:nvPr/>
          </p:nvSpPr>
          <p:spPr>
            <a:xfrm>
              <a:off x="842771" y="1687068"/>
              <a:ext cx="2205355" cy="3307079"/>
            </a:xfrm>
            <a:custGeom>
              <a:avLst/>
              <a:gdLst/>
              <a:ahLst/>
              <a:cxnLst/>
              <a:rect l="l" t="t" r="r" b="b"/>
              <a:pathLst>
                <a:path w="2205355" h="3307079">
                  <a:moveTo>
                    <a:pt x="0" y="3307079"/>
                  </a:moveTo>
                  <a:lnTo>
                    <a:pt x="2205228" y="3307079"/>
                  </a:lnTo>
                  <a:lnTo>
                    <a:pt x="2205228" y="0"/>
                  </a:lnTo>
                  <a:lnTo>
                    <a:pt x="0" y="0"/>
                  </a:lnTo>
                  <a:lnTo>
                    <a:pt x="0" y="33070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1953"/>
          <a:stretch>
            <a:fillRect/>
          </a:stretch>
        </p:blipFill>
        <p:spPr>
          <a:xfrm>
            <a:off x="0" y="0"/>
            <a:ext cx="12192000" cy="66802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752600" y="381000"/>
            <a:ext cx="86023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60" dirty="0">
                <a:solidFill>
                  <a:srgbClr val="472CBB"/>
                </a:solidFill>
                <a:latin typeface="Tahoma"/>
                <a:cs typeface="Tahoma"/>
              </a:rPr>
              <a:t>Крок</a:t>
            </a:r>
            <a:r>
              <a:rPr sz="2200" b="1" spc="-20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-125" dirty="0">
                <a:solidFill>
                  <a:srgbClr val="472CBB"/>
                </a:solidFill>
                <a:latin typeface="Tahoma"/>
                <a:cs typeface="Tahoma"/>
              </a:rPr>
              <a:t>1.</a:t>
            </a:r>
            <a:r>
              <a:rPr sz="2200" b="1" spc="-35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20" dirty="0">
                <a:solidFill>
                  <a:srgbClr val="472CBB"/>
                </a:solidFill>
                <a:latin typeface="Tahoma"/>
                <a:cs typeface="Tahoma"/>
              </a:rPr>
              <a:t>Передача</a:t>
            </a:r>
            <a:r>
              <a:rPr sz="2200" b="1" spc="15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-75" dirty="0">
                <a:solidFill>
                  <a:srgbClr val="472CBB"/>
                </a:solidFill>
                <a:latin typeface="Tahoma"/>
                <a:cs typeface="Tahoma"/>
              </a:rPr>
              <a:t>дитини</a:t>
            </a:r>
            <a:r>
              <a:rPr sz="2200" b="1" spc="5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25" dirty="0">
                <a:solidFill>
                  <a:srgbClr val="472CBB"/>
                </a:solidFill>
                <a:latin typeface="Tahoma"/>
                <a:cs typeface="Tahoma"/>
              </a:rPr>
              <a:t>до</a:t>
            </a:r>
            <a:r>
              <a:rPr sz="2200" b="1" spc="-30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dirty="0">
                <a:solidFill>
                  <a:srgbClr val="472CBB"/>
                </a:solidFill>
                <a:latin typeface="Tahoma"/>
                <a:cs typeface="Tahoma"/>
              </a:rPr>
              <a:t>сім’ї</a:t>
            </a:r>
            <a:r>
              <a:rPr sz="2200" b="1" spc="-25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-5" dirty="0">
                <a:solidFill>
                  <a:srgbClr val="472CBB"/>
                </a:solidFill>
                <a:latin typeface="Tahoma"/>
                <a:cs typeface="Tahoma"/>
              </a:rPr>
              <a:t>патронатного</a:t>
            </a:r>
            <a:r>
              <a:rPr sz="2200" b="1" spc="15" dirty="0">
                <a:solidFill>
                  <a:srgbClr val="472CBB"/>
                </a:solidFill>
                <a:latin typeface="Tahoma"/>
                <a:cs typeface="Tahoma"/>
              </a:rPr>
              <a:t> </a:t>
            </a:r>
            <a:r>
              <a:rPr sz="2200" b="1" spc="-75" dirty="0">
                <a:solidFill>
                  <a:srgbClr val="472CBB"/>
                </a:solidFill>
                <a:latin typeface="Tahoma"/>
                <a:cs typeface="Tahoma"/>
              </a:rPr>
              <a:t>вихователя.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81760" y="690448"/>
            <a:ext cx="9865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35" dirty="0">
                <a:solidFill>
                  <a:srgbClr val="472CBB"/>
                </a:solidFill>
              </a:rPr>
              <a:t>Здійснюється</a:t>
            </a:r>
            <a:r>
              <a:rPr sz="2200" spc="25" dirty="0">
                <a:solidFill>
                  <a:srgbClr val="472CBB"/>
                </a:solidFill>
              </a:rPr>
              <a:t> </a:t>
            </a:r>
            <a:r>
              <a:rPr sz="2200" spc="-20" dirty="0">
                <a:solidFill>
                  <a:srgbClr val="472CBB"/>
                </a:solidFill>
              </a:rPr>
              <a:t>за</a:t>
            </a:r>
            <a:r>
              <a:rPr sz="2200" spc="-35" dirty="0">
                <a:solidFill>
                  <a:srgbClr val="472CBB"/>
                </a:solidFill>
              </a:rPr>
              <a:t> </a:t>
            </a:r>
            <a:r>
              <a:rPr sz="2200" spc="-15" dirty="0">
                <a:solidFill>
                  <a:srgbClr val="472CBB"/>
                </a:solidFill>
              </a:rPr>
              <a:t>наказом</a:t>
            </a:r>
            <a:r>
              <a:rPr sz="2200" dirty="0">
                <a:solidFill>
                  <a:srgbClr val="472CBB"/>
                </a:solidFill>
              </a:rPr>
              <a:t> </a:t>
            </a:r>
            <a:r>
              <a:rPr sz="2200" spc="-45" dirty="0">
                <a:solidFill>
                  <a:srgbClr val="472CBB"/>
                </a:solidFill>
              </a:rPr>
              <a:t>служби</a:t>
            </a:r>
            <a:r>
              <a:rPr sz="2200" spc="-5" dirty="0">
                <a:solidFill>
                  <a:srgbClr val="472CBB"/>
                </a:solidFill>
              </a:rPr>
              <a:t> </a:t>
            </a:r>
            <a:r>
              <a:rPr sz="2200" spc="80" dirty="0">
                <a:solidFill>
                  <a:srgbClr val="472CBB"/>
                </a:solidFill>
              </a:rPr>
              <a:t>та</a:t>
            </a:r>
            <a:r>
              <a:rPr sz="2200" spc="-20" dirty="0">
                <a:solidFill>
                  <a:srgbClr val="472CBB"/>
                </a:solidFill>
              </a:rPr>
              <a:t> </a:t>
            </a:r>
            <a:r>
              <a:rPr sz="2200" spc="30" dirty="0">
                <a:solidFill>
                  <a:srgbClr val="472CBB"/>
                </a:solidFill>
              </a:rPr>
              <a:t>акта</a:t>
            </a:r>
            <a:r>
              <a:rPr sz="2200" spc="-25" dirty="0">
                <a:solidFill>
                  <a:srgbClr val="472CBB"/>
                </a:solidFill>
              </a:rPr>
              <a:t> </a:t>
            </a:r>
            <a:r>
              <a:rPr sz="2200" dirty="0">
                <a:solidFill>
                  <a:srgbClr val="472CBB"/>
                </a:solidFill>
              </a:rPr>
              <a:t>про</a:t>
            </a:r>
            <a:r>
              <a:rPr sz="2200" spc="-20" dirty="0">
                <a:solidFill>
                  <a:srgbClr val="472CBB"/>
                </a:solidFill>
              </a:rPr>
              <a:t> </a:t>
            </a:r>
            <a:r>
              <a:rPr sz="2200" spc="65" dirty="0">
                <a:solidFill>
                  <a:srgbClr val="472CBB"/>
                </a:solidFill>
              </a:rPr>
              <a:t>факт</a:t>
            </a:r>
            <a:r>
              <a:rPr sz="2200" spc="-15" dirty="0">
                <a:solidFill>
                  <a:srgbClr val="472CBB"/>
                </a:solidFill>
              </a:rPr>
              <a:t> </a:t>
            </a:r>
            <a:r>
              <a:rPr sz="2200" spc="-5" dirty="0">
                <a:solidFill>
                  <a:srgbClr val="472CBB"/>
                </a:solidFill>
              </a:rPr>
              <a:t>передачі</a:t>
            </a:r>
            <a:r>
              <a:rPr sz="2200" spc="5" dirty="0">
                <a:solidFill>
                  <a:srgbClr val="472CBB"/>
                </a:solidFill>
              </a:rPr>
              <a:t> </a:t>
            </a:r>
            <a:r>
              <a:rPr sz="2200" spc="-70" dirty="0">
                <a:solidFill>
                  <a:srgbClr val="472CBB"/>
                </a:solidFill>
              </a:rPr>
              <a:t>дитини</a:t>
            </a:r>
            <a:endParaRPr sz="2200"/>
          </a:p>
        </p:txBody>
      </p:sp>
      <p:grpSp>
        <p:nvGrpSpPr>
          <p:cNvPr id="4" name="object 4"/>
          <p:cNvGrpSpPr/>
          <p:nvPr/>
        </p:nvGrpSpPr>
        <p:grpSpPr>
          <a:xfrm>
            <a:off x="627887" y="1588008"/>
            <a:ext cx="3481070" cy="4508500"/>
            <a:chOff x="627887" y="1588008"/>
            <a:chExt cx="3481070" cy="4508500"/>
          </a:xfrm>
        </p:grpSpPr>
        <p:sp>
          <p:nvSpPr>
            <p:cNvPr id="5" name="object 5"/>
            <p:cNvSpPr/>
            <p:nvPr/>
          </p:nvSpPr>
          <p:spPr>
            <a:xfrm>
              <a:off x="3215639" y="1894332"/>
              <a:ext cx="887094" cy="3970020"/>
            </a:xfrm>
            <a:custGeom>
              <a:avLst/>
              <a:gdLst/>
              <a:ahLst/>
              <a:cxnLst/>
              <a:rect l="l" t="t" r="r" b="b"/>
              <a:pathLst>
                <a:path w="887095" h="3970020">
                  <a:moveTo>
                    <a:pt x="0" y="1932431"/>
                  </a:moveTo>
                  <a:lnTo>
                    <a:pt x="443357" y="1932431"/>
                  </a:lnTo>
                  <a:lnTo>
                    <a:pt x="443357" y="3969639"/>
                  </a:lnTo>
                  <a:lnTo>
                    <a:pt x="886713" y="3969639"/>
                  </a:lnTo>
                </a:path>
                <a:path w="887095" h="3970020">
                  <a:moveTo>
                    <a:pt x="0" y="1932431"/>
                  </a:moveTo>
                  <a:lnTo>
                    <a:pt x="443357" y="1932431"/>
                  </a:lnTo>
                  <a:lnTo>
                    <a:pt x="443357" y="2646934"/>
                  </a:lnTo>
                  <a:lnTo>
                    <a:pt x="886713" y="2646934"/>
                  </a:lnTo>
                </a:path>
                <a:path w="887095" h="3970020">
                  <a:moveTo>
                    <a:pt x="0" y="1931161"/>
                  </a:moveTo>
                  <a:lnTo>
                    <a:pt x="443357" y="1931161"/>
                  </a:lnTo>
                  <a:lnTo>
                    <a:pt x="443357" y="1322831"/>
                  </a:lnTo>
                  <a:lnTo>
                    <a:pt x="886713" y="1322831"/>
                  </a:lnTo>
                </a:path>
                <a:path w="887095" h="3970020">
                  <a:moveTo>
                    <a:pt x="0" y="1931034"/>
                  </a:moveTo>
                  <a:lnTo>
                    <a:pt x="443357" y="1931034"/>
                  </a:lnTo>
                  <a:lnTo>
                    <a:pt x="443357" y="0"/>
                  </a:lnTo>
                  <a:lnTo>
                    <a:pt x="886713" y="0"/>
                  </a:lnTo>
                </a:path>
              </a:pathLst>
            </a:custGeom>
            <a:ln w="12192">
              <a:solidFill>
                <a:srgbClr val="8A7A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763" y="1588008"/>
              <a:ext cx="2491740" cy="450799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887" y="1973580"/>
              <a:ext cx="2875788" cy="37947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199" y="1629156"/>
              <a:ext cx="2377440" cy="439369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38200" y="1629155"/>
            <a:ext cx="2377440" cy="439420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3450">
              <a:latin typeface="Times New Roman"/>
              <a:cs typeface="Times New Roman"/>
            </a:endParaRPr>
          </a:p>
          <a:p>
            <a:pPr marL="36195" marR="29845" indent="1905" algn="ctr">
              <a:lnSpc>
                <a:spcPct val="92000"/>
              </a:lnSpc>
            </a:pPr>
            <a:r>
              <a:rPr sz="2400" b="1" spc="-100" dirty="0">
                <a:solidFill>
                  <a:srgbClr val="FFFFFF"/>
                </a:solidFill>
                <a:latin typeface="Tahoma"/>
                <a:cs typeface="Tahoma"/>
              </a:rPr>
              <a:t>Прийняття </a:t>
            </a:r>
            <a:r>
              <a:rPr sz="2400" b="1" spc="-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наказу</a:t>
            </a:r>
            <a:r>
              <a:rPr sz="2400" b="1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0" dirty="0">
                <a:solidFill>
                  <a:srgbClr val="FFFFFF"/>
                </a:solidFill>
                <a:latin typeface="Tahoma"/>
                <a:cs typeface="Tahoma"/>
              </a:rPr>
              <a:t>служби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215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2400" spc="165" dirty="0">
                <a:solidFill>
                  <a:srgbClr val="FFFFFF"/>
                </a:solidFill>
                <a:latin typeface="Tahoma"/>
                <a:cs typeface="Tahoma"/>
              </a:rPr>
              <a:t>передачу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6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2400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24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сім</a:t>
            </a:r>
            <a:r>
              <a:rPr sz="2400" spc="175" dirty="0">
                <a:solidFill>
                  <a:srgbClr val="FFFFFF"/>
                </a:solidFill>
                <a:latin typeface="Arial"/>
                <a:cs typeface="Arial"/>
              </a:rPr>
              <a:t>ʼ</a:t>
            </a:r>
            <a:r>
              <a:rPr sz="2400" spc="175" dirty="0">
                <a:solidFill>
                  <a:srgbClr val="FFFFFF"/>
                </a:solidFill>
                <a:latin typeface="Tahoma"/>
                <a:cs typeface="Tahoma"/>
              </a:rPr>
              <a:t>ї </a:t>
            </a:r>
            <a:r>
              <a:rPr sz="2400" spc="-7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30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2400" spc="1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35" dirty="0">
                <a:solidFill>
                  <a:srgbClr val="FFFFFF"/>
                </a:solidFill>
                <a:latin typeface="Tahoma"/>
                <a:cs typeface="Tahoma"/>
              </a:rPr>
              <a:t>вихователя </a:t>
            </a:r>
            <a:r>
              <a:rPr sz="240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здійснюється </a:t>
            </a:r>
            <a:r>
              <a:rPr sz="2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підставі 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одн</a:t>
            </a: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2400" b="1" spc="-9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r>
              <a:rPr sz="2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8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24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8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2400" b="1" spc="8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2400" b="1" spc="-140" dirty="0">
                <a:solidFill>
                  <a:srgbClr val="FFFFFF"/>
                </a:solidFill>
                <a:latin typeface="Tahoma"/>
                <a:cs typeface="Tahoma"/>
              </a:rPr>
              <a:t>к</a:t>
            </a:r>
            <a:r>
              <a:rPr sz="2400" b="1" spc="-16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2400" b="1" spc="-70" dirty="0">
                <a:solidFill>
                  <a:srgbClr val="FFFFFF"/>
                </a:solidFill>
                <a:latin typeface="Tahoma"/>
                <a:cs typeface="Tahoma"/>
              </a:rPr>
              <a:t>х  </a:t>
            </a:r>
            <a:r>
              <a:rPr sz="2400" b="1" spc="-55" dirty="0">
                <a:solidFill>
                  <a:srgbClr val="FFFFFF"/>
                </a:solidFill>
                <a:latin typeface="Tahoma"/>
                <a:cs typeface="Tahoma"/>
              </a:rPr>
              <a:t>документів:</a:t>
            </a:r>
            <a:endParaRPr sz="24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907535" y="1219200"/>
            <a:ext cx="7585075" cy="1430020"/>
            <a:chOff x="3907535" y="1219200"/>
            <a:chExt cx="7585075" cy="143002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3171" y="1325867"/>
              <a:ext cx="7313676" cy="11719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07535" y="1219200"/>
              <a:ext cx="7584948" cy="1429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02607" y="1365504"/>
              <a:ext cx="7199376" cy="105918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102608" y="1365503"/>
            <a:ext cx="7199630" cy="1059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algn="just">
              <a:lnSpc>
                <a:spcPts val="1950"/>
              </a:lnSpc>
            </a:pPr>
            <a:r>
              <a:rPr sz="1900" b="1" spc="25" dirty="0">
                <a:solidFill>
                  <a:srgbClr val="FFFFFF"/>
                </a:solidFill>
                <a:latin typeface="Tahoma"/>
                <a:cs typeface="Tahoma"/>
              </a:rPr>
              <a:t>акта</a:t>
            </a:r>
            <a:r>
              <a:rPr sz="1900" b="1" spc="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900" b="1" spc="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45" dirty="0">
                <a:solidFill>
                  <a:srgbClr val="FFFFFF"/>
                </a:solidFill>
                <a:latin typeface="Tahoma"/>
                <a:cs typeface="Tahoma"/>
              </a:rPr>
              <a:t>покинуту</a:t>
            </a:r>
            <a:r>
              <a:rPr sz="19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10" dirty="0">
                <a:solidFill>
                  <a:srgbClr val="FFFFFF"/>
                </a:solidFill>
                <a:latin typeface="Tahoma"/>
                <a:cs typeface="Tahoma"/>
              </a:rPr>
              <a:t>чи</a:t>
            </a:r>
            <a:r>
              <a:rPr sz="1900" b="1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35" dirty="0">
                <a:solidFill>
                  <a:srgbClr val="FFFFFF"/>
                </a:solidFill>
                <a:latin typeface="Tahoma"/>
                <a:cs typeface="Tahoma"/>
              </a:rPr>
              <a:t>знайдену</a:t>
            </a:r>
            <a:r>
              <a:rPr sz="1900" b="1" spc="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0" dirty="0">
                <a:solidFill>
                  <a:srgbClr val="FFFFFF"/>
                </a:solidFill>
                <a:latin typeface="Tahoma"/>
                <a:cs typeface="Tahoma"/>
              </a:rPr>
              <a:t>дитину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;</a:t>
            </a:r>
            <a:r>
              <a:rPr sz="19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Tahoma"/>
                <a:cs typeface="Tahoma"/>
              </a:rPr>
              <a:t>дитину,</a:t>
            </a:r>
            <a:r>
              <a:rPr sz="1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-30" dirty="0">
                <a:solidFill>
                  <a:srgbClr val="FFFFFF"/>
                </a:solidFill>
                <a:latin typeface="Tahoma"/>
                <a:cs typeface="Tahoma"/>
              </a:rPr>
              <a:t>яку</a:t>
            </a:r>
            <a:r>
              <a:rPr sz="19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батьки</a:t>
            </a:r>
            <a:endParaRPr sz="1900">
              <a:latin typeface="Tahoma"/>
              <a:cs typeface="Tahoma"/>
            </a:endParaRPr>
          </a:p>
          <a:p>
            <a:pPr marL="12065" marR="1905" algn="just">
              <a:lnSpc>
                <a:spcPct val="91800"/>
              </a:lnSpc>
              <a:spcBef>
                <a:spcPts val="95"/>
              </a:spcBef>
            </a:pPr>
            <a:r>
              <a:rPr sz="1900" spc="120" dirty="0">
                <a:solidFill>
                  <a:srgbClr val="FFFFFF"/>
                </a:solidFill>
                <a:latin typeface="Tahoma"/>
                <a:cs typeface="Tahoma"/>
              </a:rPr>
              <a:t>(матір </a:t>
            </a:r>
            <a:r>
              <a:rPr sz="1900" spc="24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900" spc="50" dirty="0">
                <a:solidFill>
                  <a:srgbClr val="FFFFFF"/>
                </a:solidFill>
                <a:latin typeface="Tahoma"/>
                <a:cs typeface="Tahoma"/>
              </a:rPr>
              <a:t>батько), </a:t>
            </a:r>
            <a:r>
              <a:rPr sz="1900" spc="65" dirty="0">
                <a:solidFill>
                  <a:srgbClr val="FFFFFF"/>
                </a:solidFill>
                <a:latin typeface="Tahoma"/>
                <a:cs typeface="Tahoma"/>
              </a:rPr>
              <a:t>інші </a:t>
            </a:r>
            <a:r>
              <a:rPr sz="1900" spc="60" dirty="0">
                <a:solidFill>
                  <a:srgbClr val="FFFFFF"/>
                </a:solidFill>
                <a:latin typeface="Tahoma"/>
                <a:cs typeface="Tahoma"/>
              </a:rPr>
              <a:t>родичі </a:t>
            </a:r>
            <a:r>
              <a:rPr sz="1900" spc="24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законні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представники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відмовилися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30" dirty="0">
                <a:solidFill>
                  <a:srgbClr val="FFFFFF"/>
                </a:solidFill>
                <a:latin typeface="Tahoma"/>
                <a:cs typeface="Tahoma"/>
              </a:rPr>
              <a:t>забрати</a:t>
            </a:r>
            <a:r>
              <a:rPr sz="1900" spc="-70" dirty="0">
                <a:solidFill>
                  <a:srgbClr val="FFFFFF"/>
                </a:solidFill>
                <a:latin typeface="Tahoma"/>
                <a:cs typeface="Tahoma"/>
              </a:rPr>
              <a:t> з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5" dirty="0">
                <a:solidFill>
                  <a:srgbClr val="FFFFFF"/>
                </a:solidFill>
                <a:latin typeface="Tahoma"/>
                <a:cs typeface="Tahoma"/>
              </a:rPr>
              <a:t>пологового</a:t>
            </a:r>
            <a:r>
              <a:rPr sz="19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70" dirty="0">
                <a:solidFill>
                  <a:srgbClr val="FFFFFF"/>
                </a:solidFill>
                <a:latin typeface="Tahoma"/>
                <a:cs typeface="Tahoma"/>
              </a:rPr>
              <a:t>будинку,</a:t>
            </a:r>
            <a:r>
              <a:rPr sz="19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5" dirty="0">
                <a:solidFill>
                  <a:srgbClr val="FFFFFF"/>
                </a:solidFill>
                <a:latin typeface="Tahoma"/>
                <a:cs typeface="Tahoma"/>
              </a:rPr>
              <a:t>іншого</a:t>
            </a:r>
            <a:r>
              <a:rPr sz="19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закладу </a:t>
            </a:r>
            <a:r>
              <a:rPr sz="1900" spc="-5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35" dirty="0">
                <a:solidFill>
                  <a:srgbClr val="FFFFFF"/>
                </a:solidFill>
                <a:latin typeface="Tahoma"/>
                <a:cs typeface="Tahoma"/>
              </a:rPr>
              <a:t>охорони</a:t>
            </a:r>
            <a:r>
              <a:rPr sz="19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ahoma"/>
                <a:cs typeface="Tahoma"/>
              </a:rPr>
              <a:t>здоров’я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907535" y="2542032"/>
            <a:ext cx="7586980" cy="1430020"/>
            <a:chOff x="3907535" y="2542032"/>
            <a:chExt cx="7586980" cy="143002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3171" y="2648699"/>
              <a:ext cx="7313676" cy="117196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07535" y="2542032"/>
              <a:ext cx="7586471" cy="14295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2607" y="2688336"/>
              <a:ext cx="7199376" cy="105918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15053" y="2645791"/>
            <a:ext cx="7189470" cy="111315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R="5080" algn="just">
              <a:lnSpc>
                <a:spcPct val="91900"/>
              </a:lnSpc>
              <a:spcBef>
                <a:spcPts val="280"/>
              </a:spcBef>
            </a:pPr>
            <a:r>
              <a:rPr sz="1900" b="1" spc="-85" dirty="0">
                <a:solidFill>
                  <a:srgbClr val="FFFFFF"/>
                </a:solidFill>
                <a:latin typeface="Tahoma"/>
                <a:cs typeface="Tahoma"/>
              </a:rPr>
              <a:t>заяви/звернення</a:t>
            </a:r>
            <a:r>
              <a:rPr sz="19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9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Tahoma"/>
                <a:cs typeface="Tahoma"/>
              </a:rPr>
              <a:t>влаштування</a:t>
            </a:r>
            <a:r>
              <a:rPr sz="1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9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5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900" spc="1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90" dirty="0">
                <a:solidFill>
                  <a:srgbClr val="FFFFFF"/>
                </a:solidFill>
                <a:latin typeface="Tahoma"/>
                <a:cs typeface="Tahoma"/>
              </a:rPr>
              <a:t>сім’ї </a:t>
            </a:r>
            <a:r>
              <a:rPr sz="1900" spc="1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00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1900" spc="25" dirty="0">
                <a:solidFill>
                  <a:srgbClr val="FFFFFF"/>
                </a:solidFill>
                <a:latin typeface="Tahoma"/>
                <a:cs typeface="Tahoma"/>
              </a:rPr>
              <a:t>вихователя </a:t>
            </a:r>
            <a:r>
              <a:rPr sz="1900" b="1" spc="-90" dirty="0">
                <a:solidFill>
                  <a:srgbClr val="FFFFFF"/>
                </a:solidFill>
                <a:latin typeface="Tahoma"/>
                <a:cs typeface="Tahoma"/>
              </a:rPr>
              <a:t>від </a:t>
            </a:r>
            <a:r>
              <a:rPr sz="1900" b="1" spc="5" dirty="0">
                <a:solidFill>
                  <a:srgbClr val="FFFFFF"/>
                </a:solidFill>
                <a:latin typeface="Tahoma"/>
                <a:cs typeface="Tahoma"/>
              </a:rPr>
              <a:t>батька </a:t>
            </a:r>
            <a:r>
              <a:rPr sz="1900" b="1" spc="6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900" b="1" spc="30" dirty="0">
                <a:solidFill>
                  <a:srgbClr val="FFFFFF"/>
                </a:solidFill>
                <a:latin typeface="Tahoma"/>
                <a:cs typeface="Tahoma"/>
              </a:rPr>
              <a:t>матері </a:t>
            </a:r>
            <a:r>
              <a:rPr sz="1900" b="1" spc="6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900" b="1" spc="5" dirty="0">
                <a:solidFill>
                  <a:srgbClr val="FFFFFF"/>
                </a:solidFill>
                <a:latin typeface="Tahoma"/>
                <a:cs typeface="Tahoma"/>
              </a:rPr>
              <a:t>обох </a:t>
            </a:r>
            <a:r>
              <a:rPr sz="19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батьків </a:t>
            </a:r>
            <a:r>
              <a:rPr sz="1900" b="1" spc="-110" dirty="0">
                <a:solidFill>
                  <a:srgbClr val="FFFFFF"/>
                </a:solidFill>
                <a:latin typeface="Tahoma"/>
                <a:cs typeface="Tahoma"/>
              </a:rPr>
              <a:t>чи </a:t>
            </a:r>
            <a:r>
              <a:rPr sz="1900" b="1" spc="25" dirty="0">
                <a:solidFill>
                  <a:srgbClr val="FFFFFF"/>
                </a:solidFill>
                <a:latin typeface="Tahoma"/>
                <a:cs typeface="Tahoma"/>
              </a:rPr>
              <a:t>особи, </a:t>
            </a:r>
            <a:r>
              <a:rPr sz="1900" b="1" spc="-60" dirty="0">
                <a:solidFill>
                  <a:srgbClr val="FFFFFF"/>
                </a:solidFill>
                <a:latin typeface="Tahoma"/>
                <a:cs typeface="Tahoma"/>
              </a:rPr>
              <a:t>яка </a:t>
            </a:r>
            <a:r>
              <a:rPr sz="1900" b="1" spc="170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законним 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представником </a:t>
            </a:r>
            <a:r>
              <a:rPr sz="1900" spc="30" dirty="0">
                <a:solidFill>
                  <a:srgbClr val="FFFFFF"/>
                </a:solidFill>
                <a:latin typeface="Tahoma"/>
                <a:cs typeface="Tahoma"/>
              </a:rPr>
              <a:t>дитини, </a:t>
            </a:r>
            <a:r>
              <a:rPr sz="1900" spc="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10" dirty="0">
                <a:solidFill>
                  <a:srgbClr val="FFFFFF"/>
                </a:solidFill>
                <a:latin typeface="Tahoma"/>
                <a:cs typeface="Tahoma"/>
              </a:rPr>
              <a:t>чи</a:t>
            </a:r>
            <a:r>
              <a:rPr sz="19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60" dirty="0">
                <a:solidFill>
                  <a:srgbClr val="FFFFFF"/>
                </a:solidFill>
                <a:latin typeface="Tahoma"/>
                <a:cs typeface="Tahoma"/>
              </a:rPr>
              <a:t>само</a:t>
            </a:r>
            <a:r>
              <a:rPr sz="1900" b="1" spc="3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30" dirty="0">
                <a:solidFill>
                  <a:srgbClr val="FFFFFF"/>
                </a:solidFill>
                <a:latin typeface="Tahoma"/>
                <a:cs typeface="Tahoma"/>
              </a:rPr>
              <a:t>ди</a:t>
            </a:r>
            <a:r>
              <a:rPr sz="1900" b="1" spc="-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900" b="1" spc="-105" dirty="0">
                <a:solidFill>
                  <a:srgbClr val="FFFFFF"/>
                </a:solidFill>
                <a:latin typeface="Tahoma"/>
                <a:cs typeface="Tahoma"/>
              </a:rPr>
              <a:t>ини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07535" y="3971531"/>
            <a:ext cx="7585075" cy="1172210"/>
            <a:chOff x="3907535" y="3971531"/>
            <a:chExt cx="7585075" cy="1172210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3171" y="3971531"/>
              <a:ext cx="7313676" cy="117196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07535" y="4131551"/>
              <a:ext cx="7584948" cy="8976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02607" y="4011167"/>
              <a:ext cx="7199376" cy="105918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102608" y="4011167"/>
            <a:ext cx="7199630" cy="1059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800">
              <a:latin typeface="Times New Roman"/>
              <a:cs typeface="Times New Roman"/>
            </a:endParaRPr>
          </a:p>
          <a:p>
            <a:pPr marL="12065" marR="2540">
              <a:lnSpc>
                <a:spcPts val="2100"/>
              </a:lnSpc>
            </a:pPr>
            <a:r>
              <a:rPr sz="1900" b="1" spc="25" dirty="0">
                <a:solidFill>
                  <a:srgbClr val="FFFFFF"/>
                </a:solidFill>
                <a:latin typeface="Tahoma"/>
                <a:cs typeface="Tahoma"/>
              </a:rPr>
              <a:t>акта 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900" b="1" spc="-120" dirty="0">
                <a:solidFill>
                  <a:srgbClr val="FFFFFF"/>
                </a:solidFill>
                <a:latin typeface="Tahoma"/>
                <a:cs typeface="Tahoma"/>
              </a:rPr>
              <a:t>виявлення</a:t>
            </a:r>
            <a:r>
              <a:rPr sz="1900" b="1" spc="-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50" dirty="0">
                <a:solidFill>
                  <a:srgbClr val="FFFFFF"/>
                </a:solidFill>
                <a:latin typeface="Tahoma"/>
                <a:cs typeface="Tahoma"/>
              </a:rPr>
              <a:t>розлученої</a:t>
            </a:r>
            <a:r>
              <a:rPr sz="19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35" dirty="0">
                <a:solidFill>
                  <a:srgbClr val="FFFFFF"/>
                </a:solidFill>
                <a:latin typeface="Tahoma"/>
                <a:cs typeface="Tahoma"/>
              </a:rPr>
              <a:t>із</a:t>
            </a:r>
            <a:r>
              <a:rPr sz="1900" b="1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30" dirty="0">
                <a:solidFill>
                  <a:srgbClr val="FFFFFF"/>
                </a:solidFill>
                <a:latin typeface="Tahoma"/>
                <a:cs typeface="Tahoma"/>
              </a:rPr>
              <a:t>сім’єю </a:t>
            </a:r>
            <a:r>
              <a:rPr sz="1900" b="1" spc="-6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900" spc="-6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900" spc="45" dirty="0">
                <a:solidFill>
                  <a:srgbClr val="FFFFFF"/>
                </a:solidFill>
                <a:latin typeface="Tahoma"/>
                <a:cs typeface="Tahoma"/>
              </a:rPr>
              <a:t>яка </a:t>
            </a:r>
            <a:r>
              <a:rPr sz="1900" spc="150" dirty="0">
                <a:solidFill>
                  <a:srgbClr val="FFFFFF"/>
                </a:solidFill>
                <a:latin typeface="Tahoma"/>
                <a:cs typeface="Tahoma"/>
              </a:rPr>
              <a:t>не </a:t>
            </a:r>
            <a:r>
              <a:rPr sz="1900" spc="320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1900" spc="-5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155" dirty="0">
                <a:solidFill>
                  <a:srgbClr val="FFFFFF"/>
                </a:solidFill>
                <a:latin typeface="Tahoma"/>
                <a:cs typeface="Tahoma"/>
              </a:rPr>
              <a:t>громадянином</a:t>
            </a:r>
            <a:r>
              <a:rPr sz="19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ahoma"/>
                <a:cs typeface="Tahoma"/>
              </a:rPr>
              <a:t>України,</a:t>
            </a:r>
            <a:endParaRPr sz="19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907535" y="5294376"/>
            <a:ext cx="7449820" cy="1170940"/>
            <a:chOff x="3907535" y="5294376"/>
            <a:chExt cx="7449820" cy="1170940"/>
          </a:xfrm>
        </p:grpSpPr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43171" y="5294376"/>
              <a:ext cx="7313676" cy="117044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07535" y="5586984"/>
              <a:ext cx="6063996" cy="63097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02607" y="5334000"/>
              <a:ext cx="7199376" cy="1057656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4102608" y="5334000"/>
            <a:ext cx="7199630" cy="105791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spcBef>
                <a:spcPts val="5"/>
              </a:spcBef>
            </a:pPr>
            <a:r>
              <a:rPr sz="1900" b="1" spc="25" dirty="0">
                <a:solidFill>
                  <a:srgbClr val="FFFFFF"/>
                </a:solidFill>
                <a:latin typeface="Tahoma"/>
                <a:cs typeface="Tahoma"/>
              </a:rPr>
              <a:t>акта</a:t>
            </a:r>
            <a:r>
              <a:rPr sz="1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Tahoma"/>
                <a:cs typeface="Tahoma"/>
              </a:rPr>
              <a:t>проведення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Tahoma"/>
                <a:cs typeface="Tahoma"/>
              </a:rPr>
              <a:t>оцінки</a:t>
            </a:r>
            <a:r>
              <a:rPr sz="19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100" dirty="0">
                <a:solidFill>
                  <a:srgbClr val="FFFFFF"/>
                </a:solidFill>
                <a:latin typeface="Tahoma"/>
                <a:cs typeface="Tahoma"/>
              </a:rPr>
              <a:t>рівня</a:t>
            </a:r>
            <a:r>
              <a:rPr sz="19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40" dirty="0">
                <a:solidFill>
                  <a:srgbClr val="FFFFFF"/>
                </a:solidFill>
                <a:latin typeface="Tahoma"/>
                <a:cs typeface="Tahoma"/>
              </a:rPr>
              <a:t>безпеки</a:t>
            </a:r>
            <a:r>
              <a:rPr sz="19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900" b="1" spc="-65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4400" y="228600"/>
            <a:ext cx="906781" cy="1039369"/>
          </a:xfrm>
          <a:prstGeom prst="rect">
            <a:avLst/>
          </a:prstGeom>
        </p:spPr>
      </p:pic>
      <p:pic>
        <p:nvPicPr>
          <p:cNvPr id="32" name="Рисунок 31" descr="Coat_of_Arms_Chortkiv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1953"/>
          <a:stretch>
            <a:fillRect/>
          </a:stretch>
        </p:blipFill>
        <p:spPr>
          <a:xfrm>
            <a:off x="0" y="0"/>
            <a:ext cx="12192000" cy="6680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381000"/>
            <a:ext cx="9258300" cy="67114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 marR="5080">
              <a:lnSpc>
                <a:spcPts val="2370"/>
              </a:lnSpc>
              <a:spcBef>
                <a:spcPts val="400"/>
              </a:spcBef>
            </a:pPr>
            <a:r>
              <a:rPr sz="2400" b="1" spc="-6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</a:t>
            </a:r>
            <a:r>
              <a:rPr sz="2400" b="1" spc="-1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sz="2400" b="1" spc="-3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11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Рішення</a:t>
            </a:r>
            <a:r>
              <a:rPr sz="2400" b="1" spc="1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sz="2400" b="1" spc="-1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7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влаштування</a:t>
            </a:r>
            <a:r>
              <a:rPr sz="2400" b="1" spc="-1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7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дитини</a:t>
            </a:r>
            <a:r>
              <a:rPr sz="2400" b="1" spc="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7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sz="2400" b="1" spc="-4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7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укладення</a:t>
            </a:r>
            <a:r>
              <a:rPr sz="2400" b="1" spc="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договору </a:t>
            </a:r>
            <a:r>
              <a:rPr sz="2400" b="1" spc="-6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</a:t>
            </a:r>
            <a:r>
              <a:rPr sz="2400" b="1" spc="-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2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патронат</a:t>
            </a:r>
            <a:r>
              <a:rPr sz="2400" b="1" spc="-2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</a:t>
            </a:r>
            <a:r>
              <a:rPr sz="2400" b="1" spc="-2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400" b="1" spc="-6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дитиною.</a:t>
            </a:r>
            <a:endParaRPr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01724" y="964691"/>
            <a:ext cx="9968230" cy="5574030"/>
            <a:chOff x="1601724" y="964691"/>
            <a:chExt cx="9968230" cy="55740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1724" y="964691"/>
              <a:ext cx="1186446" cy="557403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8004" y="1406639"/>
              <a:ext cx="9251442" cy="119101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245611" y="1460372"/>
            <a:ext cx="8166100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75"/>
              </a:spcBef>
            </a:pPr>
            <a:r>
              <a:rPr sz="1800" spc="130" dirty="0">
                <a:solidFill>
                  <a:srgbClr val="FFFFFF"/>
                </a:solidFill>
                <a:latin typeface="Tahoma"/>
                <a:cs typeface="Tahoma"/>
              </a:rPr>
              <a:t>орган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опіки та </a:t>
            </a:r>
            <a:r>
              <a:rPr sz="1800" spc="25" dirty="0">
                <a:solidFill>
                  <a:srgbClr val="FFFFFF"/>
                </a:solidFill>
                <a:latin typeface="Tahoma"/>
                <a:cs typeface="Tahoma"/>
              </a:rPr>
              <a:t>піклування 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протягом </a:t>
            </a:r>
            <a:r>
              <a:rPr sz="1800" b="1" spc="55" dirty="0">
                <a:solidFill>
                  <a:srgbClr val="FFFFFF"/>
                </a:solidFill>
                <a:latin typeface="Tahoma"/>
                <a:cs typeface="Tahoma"/>
              </a:rPr>
              <a:t>семи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робочих </a:t>
            </a:r>
            <a:r>
              <a:rPr sz="1800" b="1" spc="-85" dirty="0">
                <a:solidFill>
                  <a:srgbClr val="FFFFFF"/>
                </a:solidFill>
                <a:latin typeface="Tahoma"/>
                <a:cs typeface="Tahoma"/>
              </a:rPr>
              <a:t>днів 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800" spc="175" dirty="0">
                <a:solidFill>
                  <a:srgbClr val="FFFFFF"/>
                </a:solidFill>
                <a:latin typeface="Tahoma"/>
                <a:cs typeface="Tahoma"/>
              </a:rPr>
              <a:t>моменту </a:t>
            </a:r>
            <a:r>
              <a:rPr sz="1800" spc="1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передачі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Tahoma"/>
                <a:cs typeface="Tahoma"/>
              </a:rPr>
              <a:t>приймає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рішення</a:t>
            </a:r>
            <a:r>
              <a:rPr sz="1800" spc="35" dirty="0">
                <a:solidFill>
                  <a:srgbClr val="FFFFFF"/>
                </a:solidFill>
                <a:latin typeface="Tahoma"/>
                <a:cs typeface="Tahoma"/>
              </a:rPr>
              <a:t>/розпорядження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114" dirty="0">
                <a:solidFill>
                  <a:srgbClr val="FFFFFF"/>
                </a:solidFill>
                <a:latin typeface="Tahoma"/>
                <a:cs typeface="Tahoma"/>
              </a:rPr>
              <a:t>її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влаштування </a:t>
            </a:r>
            <a:r>
              <a:rPr sz="1800" b="1" spc="-50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800" spc="185" dirty="0">
                <a:solidFill>
                  <a:srgbClr val="FFFFFF"/>
                </a:solidFill>
                <a:latin typeface="Tahoma"/>
                <a:cs typeface="Tahoma"/>
              </a:rPr>
              <a:t>сім’ї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вихователя </a:t>
            </a:r>
            <a:r>
              <a:rPr sz="1800" b="1" spc="-135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урахуванням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дати, 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зазначеної </a:t>
            </a:r>
            <a:r>
              <a:rPr sz="1800" b="1" spc="-130" dirty="0">
                <a:solidFill>
                  <a:srgbClr val="FFFFFF"/>
                </a:solidFill>
                <a:latin typeface="Tahoma"/>
                <a:cs typeface="Tahoma"/>
              </a:rPr>
              <a:t>в </a:t>
            </a:r>
            <a:r>
              <a:rPr sz="180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акті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50" dirty="0">
                <a:solidFill>
                  <a:srgbClr val="FFFFFF"/>
                </a:solidFill>
                <a:latin typeface="Tahoma"/>
                <a:cs typeface="Tahoma"/>
              </a:rPr>
              <a:t>факт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передачі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92580" y="1263396"/>
            <a:ext cx="9977120" cy="3084195"/>
            <a:chOff x="1592580" y="1263396"/>
            <a:chExt cx="9977120" cy="308419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92580" y="1263396"/>
              <a:ext cx="1475994" cy="14775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200" y="3156191"/>
              <a:ext cx="8826246" cy="119101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669538" y="3210559"/>
            <a:ext cx="7692390" cy="105600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75"/>
              </a:spcBef>
            </a:pPr>
            <a:r>
              <a:rPr sz="1800" b="1" spc="10" dirty="0">
                <a:solidFill>
                  <a:srgbClr val="FFFFFF"/>
                </a:solidFill>
                <a:latin typeface="Tahoma"/>
                <a:cs typeface="Tahoma"/>
              </a:rPr>
              <a:t>укладає 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800" spc="125" dirty="0">
                <a:solidFill>
                  <a:srgbClr val="FFFFFF"/>
                </a:solidFill>
                <a:latin typeface="Tahoma"/>
                <a:cs typeface="Tahoma"/>
              </a:rPr>
              <a:t>патронатним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вихователем </a:t>
            </a:r>
            <a:r>
              <a:rPr sz="1800" b="1" spc="-40" dirty="0">
                <a:solidFill>
                  <a:srgbClr val="FFFFFF"/>
                </a:solidFill>
                <a:latin typeface="Tahoma"/>
                <a:cs typeface="Tahoma"/>
              </a:rPr>
              <a:t>договір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патронат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над </a:t>
            </a:r>
            <a:r>
              <a:rPr sz="18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ahoma"/>
                <a:cs typeface="Tahoma"/>
              </a:rPr>
              <a:t>дитиною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285" dirty="0">
                <a:solidFill>
                  <a:srgbClr val="FFFFFF"/>
                </a:solidFill>
                <a:latin typeface="Tahoma"/>
                <a:cs typeface="Tahoma"/>
              </a:rPr>
              <a:t>що 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визначає </a:t>
            </a:r>
            <a:r>
              <a:rPr sz="1800" b="1" dirty="0">
                <a:solidFill>
                  <a:srgbClr val="FFFFFF"/>
                </a:solidFill>
                <a:latin typeface="Tahoma"/>
                <a:cs typeface="Tahoma"/>
              </a:rPr>
              <a:t>особливості </a:t>
            </a:r>
            <a:r>
              <a:rPr sz="1800" b="1" spc="-50" dirty="0">
                <a:solidFill>
                  <a:srgbClr val="FFFFFF"/>
                </a:solidFill>
                <a:latin typeface="Tahoma"/>
                <a:cs typeface="Tahoma"/>
              </a:rPr>
              <a:t>здійснення </a:t>
            </a:r>
            <a:r>
              <a:rPr sz="1800" b="1" spc="-70" dirty="0">
                <a:solidFill>
                  <a:srgbClr val="FFFFFF"/>
                </a:solidFill>
                <a:latin typeface="Tahoma"/>
                <a:cs typeface="Tahoma"/>
              </a:rPr>
              <a:t>обов’язків </a:t>
            </a:r>
            <a:r>
              <a:rPr sz="1800" b="1" spc="35" dirty="0">
                <a:solidFill>
                  <a:srgbClr val="FFFFFF"/>
                </a:solidFill>
                <a:latin typeface="Tahoma"/>
                <a:cs typeface="Tahoma"/>
              </a:rPr>
              <a:t>щодо </a:t>
            </a:r>
            <a:r>
              <a:rPr sz="18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5" dirty="0">
                <a:solidFill>
                  <a:srgbClr val="FFFFFF"/>
                </a:solidFill>
                <a:latin typeface="Tahoma"/>
                <a:cs typeface="Tahoma"/>
              </a:rPr>
              <a:t>догляду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30" dirty="0">
                <a:solidFill>
                  <a:srgbClr val="FFFFFF"/>
                </a:solidFill>
                <a:latin typeface="Tahoma"/>
                <a:cs typeface="Tahoma"/>
              </a:rPr>
              <a:t>виховання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8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85" dirty="0">
                <a:solidFill>
                  <a:srgbClr val="FFFFFF"/>
                </a:solidFill>
                <a:latin typeface="Tahoma"/>
                <a:cs typeface="Tahoma"/>
              </a:rPr>
              <a:t>реабілітації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ahoma"/>
                <a:cs typeface="Tahoma"/>
              </a:rPr>
              <a:t>конкретної</a:t>
            </a:r>
            <a:r>
              <a:rPr sz="18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800" spc="-60" dirty="0">
                <a:solidFill>
                  <a:srgbClr val="FFFFFF"/>
                </a:solidFill>
                <a:latin typeface="Tahoma"/>
                <a:cs typeface="Tahoma"/>
              </a:rPr>
              <a:t>, </a:t>
            </a:r>
            <a:r>
              <a:rPr sz="1800" spc="80" dirty="0">
                <a:solidFill>
                  <a:srgbClr val="FFFFFF"/>
                </a:solidFill>
                <a:latin typeface="Tahoma"/>
                <a:cs typeface="Tahoma"/>
              </a:rPr>
              <a:t>влаштованої </a:t>
            </a:r>
            <a:r>
              <a:rPr sz="1800" spc="-5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85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8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0" dirty="0">
                <a:solidFill>
                  <a:srgbClr val="FFFFFF"/>
                </a:solidFill>
                <a:latin typeface="Tahoma"/>
                <a:cs typeface="Tahoma"/>
              </a:rPr>
              <a:t>патронатного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016251" y="3014472"/>
            <a:ext cx="9553575" cy="3082290"/>
            <a:chOff x="2016251" y="3014472"/>
            <a:chExt cx="9553575" cy="308229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6251" y="3014472"/>
              <a:ext cx="1475994" cy="14759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18003" y="4905755"/>
              <a:ext cx="9251442" cy="119100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245611" y="5086858"/>
            <a:ext cx="7496809" cy="80454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>
              <a:lnSpc>
                <a:spcPct val="92000"/>
              </a:lnSpc>
              <a:spcBef>
                <a:spcPts val="270"/>
              </a:spcBef>
            </a:pP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батьки/законні </a:t>
            </a:r>
            <a:r>
              <a:rPr sz="1800" b="1" spc="-15" dirty="0">
                <a:solidFill>
                  <a:srgbClr val="FFFFFF"/>
                </a:solidFill>
                <a:latin typeface="Tahoma"/>
                <a:cs typeface="Tahoma"/>
              </a:rPr>
              <a:t>представники </a:t>
            </a:r>
            <a:r>
              <a:rPr sz="1800" b="1" spc="-60" dirty="0">
                <a:solidFill>
                  <a:srgbClr val="FFFFFF"/>
                </a:solidFill>
                <a:latin typeface="Tahoma"/>
                <a:cs typeface="Tahoma"/>
              </a:rPr>
              <a:t>дитини </a:t>
            </a:r>
            <a:r>
              <a:rPr sz="1800" b="1" spc="165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стороною </a:t>
            </a:r>
            <a:r>
              <a:rPr sz="1800" b="1" spc="-20" dirty="0">
                <a:solidFill>
                  <a:srgbClr val="FFFFFF"/>
                </a:solidFill>
                <a:latin typeface="Tahoma"/>
                <a:cs typeface="Tahoma"/>
              </a:rPr>
              <a:t>договору </a:t>
            </a:r>
            <a:r>
              <a:rPr sz="1800" b="1" spc="-5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800" b="1" spc="-5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b="1" spc="20" dirty="0">
                <a:solidFill>
                  <a:srgbClr val="FFFFFF"/>
                </a:solidFill>
                <a:latin typeface="Tahoma"/>
                <a:cs typeface="Tahoma"/>
              </a:rPr>
              <a:t>патронат</a:t>
            </a:r>
            <a:r>
              <a:rPr sz="18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FFFFFF"/>
                </a:solidFill>
                <a:latin typeface="Tahoma"/>
                <a:cs typeface="Tahoma"/>
              </a:rPr>
              <a:t>разі,</a:t>
            </a:r>
            <a:r>
              <a:rPr sz="1800" spc="-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75" dirty="0">
                <a:solidFill>
                  <a:srgbClr val="FFFFFF"/>
                </a:solidFill>
                <a:latin typeface="Tahoma"/>
                <a:cs typeface="Tahoma"/>
              </a:rPr>
              <a:t>коли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влаштування</a:t>
            </a:r>
            <a:r>
              <a:rPr sz="18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800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4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сім</a:t>
            </a:r>
            <a:r>
              <a:rPr sz="1800" spc="135" dirty="0">
                <a:solidFill>
                  <a:srgbClr val="FFFFFF"/>
                </a:solidFill>
                <a:latin typeface="Arial"/>
                <a:cs typeface="Arial"/>
              </a:rPr>
              <a:t>ʼ</a:t>
            </a:r>
            <a:r>
              <a:rPr sz="1800" spc="135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95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20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r>
              <a:rPr sz="18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0" dirty="0">
                <a:solidFill>
                  <a:srgbClr val="FFFFFF"/>
                </a:solidFill>
                <a:latin typeface="Tahoma"/>
                <a:cs typeface="Tahoma"/>
              </a:rPr>
              <a:t>здійснено</a:t>
            </a:r>
            <a:r>
              <a:rPr sz="18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105" dirty="0">
                <a:solidFill>
                  <a:srgbClr val="FFFFFF"/>
                </a:solidFill>
                <a:latin typeface="Tahoma"/>
                <a:cs typeface="Tahoma"/>
              </a:rPr>
              <a:t>за</a:t>
            </a:r>
            <a:r>
              <a:rPr sz="18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ahoma"/>
                <a:cs typeface="Tahoma"/>
              </a:rPr>
              <a:t>їх</a:t>
            </a:r>
            <a:r>
              <a:rPr sz="18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800" spc="45" dirty="0">
                <a:solidFill>
                  <a:srgbClr val="FFFFFF"/>
                </a:solidFill>
                <a:latin typeface="Tahoma"/>
                <a:cs typeface="Tahoma"/>
              </a:rPr>
              <a:t>заявою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2580" y="4764023"/>
            <a:ext cx="1475994" cy="147599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43000" y="152400"/>
            <a:ext cx="990600" cy="838200"/>
          </a:xfrm>
          <a:prstGeom prst="rect">
            <a:avLst/>
          </a:prstGeom>
        </p:spPr>
      </p:pic>
      <p:pic>
        <p:nvPicPr>
          <p:cNvPr id="18" name="Рисунок 17" descr="Coat_of_Arms_Chortki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1953"/>
          <a:stretch>
            <a:fillRect/>
          </a:stretch>
        </p:blipFill>
        <p:spPr>
          <a:xfrm>
            <a:off x="0" y="0"/>
            <a:ext cx="12192000" cy="668020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744" y="1264919"/>
            <a:ext cx="2669285" cy="499491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80719" y="2116582"/>
            <a:ext cx="2586990" cy="329311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ctr">
              <a:lnSpc>
                <a:spcPct val="102200"/>
              </a:lnSpc>
              <a:spcBef>
                <a:spcPts val="65"/>
              </a:spcBef>
            </a:pPr>
            <a:r>
              <a:rPr sz="1400" b="1" spc="5" dirty="0">
                <a:latin typeface="Tahoma"/>
                <a:cs typeface="Tahoma"/>
              </a:rPr>
              <a:t>Структурним </a:t>
            </a:r>
            <a:r>
              <a:rPr sz="1400" b="1" spc="-35" dirty="0">
                <a:latin typeface="Tahoma"/>
                <a:cs typeface="Tahoma"/>
              </a:rPr>
              <a:t>підрозділом </a:t>
            </a:r>
            <a:r>
              <a:rPr sz="1400" b="1" spc="-105" dirty="0">
                <a:latin typeface="Tahoma"/>
                <a:cs typeface="Tahoma"/>
              </a:rPr>
              <a:t>з 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питань </a:t>
            </a:r>
            <a:r>
              <a:rPr sz="1400" b="1" spc="-15" dirty="0">
                <a:latin typeface="Tahoma"/>
                <a:cs typeface="Tahoma"/>
              </a:rPr>
              <a:t>соціального </a:t>
            </a:r>
            <a:r>
              <a:rPr sz="1400" b="1" dirty="0">
                <a:latin typeface="Tahoma"/>
                <a:cs typeface="Tahoma"/>
              </a:rPr>
              <a:t>захисту </a:t>
            </a:r>
            <a:r>
              <a:rPr sz="1400" b="1" spc="-40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населення,</a:t>
            </a:r>
            <a:r>
              <a:rPr sz="1400" b="1" spc="370" dirty="0">
                <a:latin typeface="Tahoma"/>
                <a:cs typeface="Tahoma"/>
              </a:rPr>
              <a:t> </a:t>
            </a:r>
            <a:r>
              <a:rPr sz="1400" b="1" spc="-25" dirty="0">
                <a:latin typeface="Tahoma"/>
                <a:cs typeface="Tahoma"/>
              </a:rPr>
              <a:t>протягом 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10" dirty="0">
                <a:latin typeface="Tahoma"/>
                <a:cs typeface="Tahoma"/>
              </a:rPr>
              <a:t>десяти </a:t>
            </a:r>
            <a:r>
              <a:rPr sz="1400" b="1" spc="-25" dirty="0">
                <a:latin typeface="Tahoma"/>
                <a:cs typeface="Tahoma"/>
              </a:rPr>
              <a:t>календарних </a:t>
            </a:r>
            <a:r>
              <a:rPr sz="1400" b="1" spc="-65" dirty="0">
                <a:latin typeface="Tahoma"/>
                <a:cs typeface="Tahoma"/>
              </a:rPr>
              <a:t>днів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105" dirty="0">
                <a:latin typeface="Tahoma"/>
                <a:cs typeface="Tahoma"/>
              </a:rPr>
              <a:t>з </a:t>
            </a:r>
            <a:r>
              <a:rPr sz="1400" b="1" spc="-100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дня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отримання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заяви 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патронатного </a:t>
            </a:r>
            <a:r>
              <a:rPr sz="1400" b="1" spc="-45" dirty="0">
                <a:latin typeface="Tahoma"/>
                <a:cs typeface="Tahoma"/>
              </a:rPr>
              <a:t>вихователя 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dirty="0">
                <a:latin typeface="Tahoma"/>
                <a:cs typeface="Tahoma"/>
              </a:rPr>
              <a:t>про </a:t>
            </a:r>
            <a:r>
              <a:rPr sz="1400" b="1" spc="-45" dirty="0">
                <a:latin typeface="Tahoma"/>
                <a:cs typeface="Tahoma"/>
              </a:rPr>
              <a:t>призначення </a:t>
            </a:r>
            <a:r>
              <a:rPr sz="1400" b="1" spc="-20" dirty="0">
                <a:latin typeface="Tahoma"/>
                <a:cs typeface="Tahoma"/>
              </a:rPr>
              <a:t>соціальної </a:t>
            </a:r>
            <a:r>
              <a:rPr sz="1400" b="1" spc="-40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допомоги </a:t>
            </a:r>
            <a:r>
              <a:rPr sz="1400" b="1" spc="55" dirty="0">
                <a:latin typeface="Tahoma"/>
                <a:cs typeface="Tahoma"/>
              </a:rPr>
              <a:t>та </a:t>
            </a:r>
            <a:r>
              <a:rPr sz="1400" b="1" spc="-25" dirty="0">
                <a:latin typeface="Tahoma"/>
                <a:cs typeface="Tahoma"/>
              </a:rPr>
              <a:t>грошового 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забезпечення </a:t>
            </a:r>
            <a:r>
              <a:rPr sz="1400" b="1" spc="-25" dirty="0">
                <a:latin typeface="Tahoma"/>
                <a:cs typeface="Tahoma"/>
              </a:rPr>
              <a:t> призначаються </a:t>
            </a:r>
            <a:r>
              <a:rPr sz="1400" b="1" spc="-90" dirty="0">
                <a:latin typeface="Tahoma"/>
                <a:cs typeface="Tahoma"/>
              </a:rPr>
              <a:t>і </a:t>
            </a:r>
            <a:r>
              <a:rPr sz="1400" b="1" spc="-85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в</a:t>
            </a:r>
            <a:r>
              <a:rPr sz="1400" b="1" spc="-75" dirty="0">
                <a:latin typeface="Tahoma"/>
                <a:cs typeface="Tahoma"/>
              </a:rPr>
              <a:t>ип</a:t>
            </a:r>
            <a:r>
              <a:rPr sz="1400" b="1" spc="-45" dirty="0">
                <a:latin typeface="Tahoma"/>
                <a:cs typeface="Tahoma"/>
              </a:rPr>
              <a:t>лачуют</a:t>
            </a:r>
            <a:r>
              <a:rPr sz="1400" b="1" spc="-35" dirty="0">
                <a:latin typeface="Tahoma"/>
                <a:cs typeface="Tahoma"/>
              </a:rPr>
              <a:t>ь</a:t>
            </a:r>
            <a:r>
              <a:rPr sz="1400" b="1" spc="10" dirty="0">
                <a:latin typeface="Tahoma"/>
                <a:cs typeface="Tahoma"/>
              </a:rPr>
              <a:t>с</a:t>
            </a:r>
            <a:r>
              <a:rPr sz="1400" b="1" spc="20" dirty="0">
                <a:latin typeface="Tahoma"/>
                <a:cs typeface="Tahoma"/>
              </a:rPr>
              <a:t>я</a:t>
            </a:r>
            <a:r>
              <a:rPr sz="1400" b="1" spc="-65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н</a:t>
            </a:r>
            <a:r>
              <a:rPr sz="1400" b="1" spc="10" dirty="0">
                <a:latin typeface="Tahoma"/>
                <a:cs typeface="Tahoma"/>
              </a:rPr>
              <a:t>а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періо</a:t>
            </a:r>
            <a:r>
              <a:rPr sz="1400" b="1" dirty="0">
                <a:latin typeface="Tahoma"/>
                <a:cs typeface="Tahoma"/>
              </a:rPr>
              <a:t>д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75" dirty="0">
                <a:latin typeface="Tahoma"/>
                <a:cs typeface="Tahoma"/>
              </a:rPr>
              <a:t>з  </a:t>
            </a:r>
            <a:r>
              <a:rPr sz="1400" b="1" spc="-30" dirty="0">
                <a:latin typeface="Tahoma"/>
                <a:cs typeface="Tahoma"/>
              </a:rPr>
              <a:t>д</a:t>
            </a:r>
            <a:r>
              <a:rPr sz="1400" b="1" spc="-35" dirty="0">
                <a:latin typeface="Tahoma"/>
                <a:cs typeface="Tahoma"/>
              </a:rPr>
              <a:t>н</a:t>
            </a:r>
            <a:r>
              <a:rPr sz="1400" b="1" spc="-125" dirty="0">
                <a:latin typeface="Tahoma"/>
                <a:cs typeface="Tahoma"/>
              </a:rPr>
              <a:t>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ла</a:t>
            </a:r>
            <a:r>
              <a:rPr sz="1400" b="1" spc="-45" dirty="0">
                <a:latin typeface="Tahoma"/>
                <a:cs typeface="Tahoma"/>
              </a:rPr>
              <a:t>ш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50" dirty="0">
                <a:latin typeface="Tahoma"/>
                <a:cs typeface="Tahoma"/>
              </a:rPr>
              <a:t>у</a:t>
            </a:r>
            <a:r>
              <a:rPr sz="1400" b="1" spc="-45" dirty="0">
                <a:latin typeface="Tahoma"/>
                <a:cs typeface="Tahoma"/>
              </a:rPr>
              <a:t>в</a:t>
            </a:r>
            <a:r>
              <a:rPr sz="1400" b="1" spc="5" dirty="0">
                <a:latin typeface="Tahoma"/>
                <a:cs typeface="Tahoma"/>
              </a:rPr>
              <a:t>а</a:t>
            </a:r>
            <a:r>
              <a:rPr sz="1400" b="1" dirty="0">
                <a:latin typeface="Tahoma"/>
                <a:cs typeface="Tahoma"/>
              </a:rPr>
              <a:t>н</a:t>
            </a:r>
            <a:r>
              <a:rPr sz="1400" b="1" spc="-105" dirty="0">
                <a:latin typeface="Tahoma"/>
                <a:cs typeface="Tahoma"/>
              </a:rPr>
              <a:t>н</a:t>
            </a:r>
            <a:r>
              <a:rPr sz="1400" b="1" spc="-95" dirty="0">
                <a:latin typeface="Tahoma"/>
                <a:cs typeface="Tahoma"/>
              </a:rPr>
              <a:t>я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д</a:t>
            </a:r>
            <a:r>
              <a:rPr sz="1400" b="1" spc="-40" dirty="0">
                <a:latin typeface="Tahoma"/>
                <a:cs typeface="Tahoma"/>
              </a:rPr>
              <a:t>и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75" dirty="0">
                <a:latin typeface="Tahoma"/>
                <a:cs typeface="Tahoma"/>
              </a:rPr>
              <a:t>ини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у  сім’ю </a:t>
            </a:r>
            <a:r>
              <a:rPr sz="1400" b="1" spc="-5" dirty="0">
                <a:latin typeface="Tahoma"/>
                <a:cs typeface="Tahoma"/>
              </a:rPr>
              <a:t>патронатного </a:t>
            </a:r>
            <a:r>
              <a:rPr sz="1400" b="1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вихо</a:t>
            </a:r>
            <a:r>
              <a:rPr sz="1400" b="1" spc="-55" dirty="0">
                <a:latin typeface="Tahoma"/>
                <a:cs typeface="Tahoma"/>
              </a:rPr>
              <a:t>в</a:t>
            </a:r>
            <a:r>
              <a:rPr sz="1400" b="1" spc="85" dirty="0">
                <a:latin typeface="Tahoma"/>
                <a:cs typeface="Tahoma"/>
              </a:rPr>
              <a:t>а</a:t>
            </a:r>
            <a:r>
              <a:rPr sz="1400" b="1" spc="-25" dirty="0">
                <a:latin typeface="Tahoma"/>
                <a:cs typeface="Tahoma"/>
              </a:rPr>
              <a:t>те</a:t>
            </a:r>
            <a:r>
              <a:rPr sz="1400" b="1" spc="-35" dirty="0">
                <a:latin typeface="Tahoma"/>
                <a:cs typeface="Tahoma"/>
              </a:rPr>
              <a:t>л</a:t>
            </a:r>
            <a:r>
              <a:rPr sz="1400" b="1" spc="-125" dirty="0">
                <a:latin typeface="Tahoma"/>
                <a:cs typeface="Tahoma"/>
              </a:rPr>
              <a:t>я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до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30" dirty="0">
                <a:latin typeface="Tahoma"/>
                <a:cs typeface="Tahoma"/>
              </a:rPr>
              <a:t>д</a:t>
            </a:r>
            <a:r>
              <a:rPr sz="1400" b="1" spc="-40" dirty="0">
                <a:latin typeface="Tahoma"/>
                <a:cs typeface="Tahoma"/>
              </a:rPr>
              <a:t>н</a:t>
            </a:r>
            <a:r>
              <a:rPr sz="1400" b="1" spc="-125" dirty="0">
                <a:latin typeface="Tahoma"/>
                <a:cs typeface="Tahoma"/>
              </a:rPr>
              <a:t>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її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-50" dirty="0">
                <a:latin typeface="Tahoma"/>
                <a:cs typeface="Tahoma"/>
              </a:rPr>
              <a:t>ви</a:t>
            </a:r>
            <a:r>
              <a:rPr sz="1400" b="1" spc="-55" dirty="0">
                <a:latin typeface="Tahoma"/>
                <a:cs typeface="Tahoma"/>
              </a:rPr>
              <a:t>б</a:t>
            </a:r>
            <a:r>
              <a:rPr sz="1400" b="1" spc="10" dirty="0">
                <a:latin typeface="Tahoma"/>
                <a:cs typeface="Tahoma"/>
              </a:rPr>
              <a:t>ут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80" dirty="0">
                <a:latin typeface="Tahoma"/>
                <a:cs typeface="Tahoma"/>
              </a:rPr>
              <a:t>я  </a:t>
            </a:r>
            <a:r>
              <a:rPr sz="1400" b="1" spc="-105" dirty="0">
                <a:latin typeface="Tahoma"/>
                <a:cs typeface="Tahoma"/>
              </a:rPr>
              <a:t>з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20" dirty="0">
                <a:latin typeface="Tahoma"/>
                <a:cs typeface="Tahoma"/>
              </a:rPr>
              <a:t>ако</a:t>
            </a:r>
            <a:r>
              <a:rPr sz="1400" b="1" spc="-10" dirty="0">
                <a:latin typeface="Tahoma"/>
                <a:cs typeface="Tahoma"/>
              </a:rPr>
              <a:t>ї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сі</a:t>
            </a:r>
            <a:r>
              <a:rPr sz="1400" b="1" spc="50" dirty="0">
                <a:latin typeface="Tahoma"/>
                <a:cs typeface="Tahoma"/>
              </a:rPr>
              <a:t>м</a:t>
            </a:r>
            <a:r>
              <a:rPr sz="1400" b="1" spc="-40" dirty="0">
                <a:latin typeface="Tahoma"/>
                <a:cs typeface="Tahoma"/>
              </a:rPr>
              <a:t>’ї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100" dirty="0">
                <a:latin typeface="Tahoma"/>
                <a:cs typeface="Tahoma"/>
              </a:rPr>
              <a:t>в</a:t>
            </a:r>
            <a:r>
              <a:rPr sz="1400" b="1" spc="-125" dirty="0">
                <a:latin typeface="Tahoma"/>
                <a:cs typeface="Tahoma"/>
              </a:rPr>
              <a:t>к</a:t>
            </a:r>
            <a:r>
              <a:rPr sz="1400" b="1" spc="-130" dirty="0">
                <a:latin typeface="Tahoma"/>
                <a:cs typeface="Tahoma"/>
              </a:rPr>
              <a:t>л</a:t>
            </a:r>
            <a:r>
              <a:rPr sz="1400" b="1" spc="-80" dirty="0">
                <a:latin typeface="Tahoma"/>
                <a:cs typeface="Tahoma"/>
              </a:rPr>
              <a:t>ючн</a:t>
            </a:r>
            <a:r>
              <a:rPr sz="1400" b="1" spc="30" dirty="0">
                <a:latin typeface="Tahoma"/>
                <a:cs typeface="Tahoma"/>
              </a:rPr>
              <a:t>о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28800" y="457200"/>
            <a:ext cx="99034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6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</a:t>
            </a:r>
            <a:r>
              <a:rPr sz="2200" spc="-2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12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sz="2200" spc="-3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1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Отримання</a:t>
            </a:r>
            <a:r>
              <a:rPr sz="2200" spc="1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3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sz="2200" spc="1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3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допомоги</a:t>
            </a:r>
            <a:r>
              <a:rPr sz="2200" spc="1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7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</a:t>
            </a:r>
            <a:r>
              <a:rPr sz="2200" spc="-3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4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грошового</a:t>
            </a:r>
            <a:r>
              <a:rPr sz="220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200" spc="-5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забезпечення</a:t>
            </a:r>
            <a:r>
              <a:rPr sz="2200" b="0" spc="-5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Tahoma"/>
              </a:rPr>
              <a:t>.</a:t>
            </a:r>
            <a:endParaRPr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386828" y="1060703"/>
            <a:ext cx="4251960" cy="5544820"/>
            <a:chOff x="7386828" y="1060703"/>
            <a:chExt cx="4251960" cy="554482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9876" y="1060703"/>
              <a:ext cx="4248912" cy="55443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86828" y="1124711"/>
              <a:ext cx="3405378" cy="645413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7662798" y="1188847"/>
            <a:ext cx="2856865" cy="49275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429895" marR="5080" indent="-417830">
              <a:lnSpc>
                <a:spcPts val="1760"/>
              </a:lnSpc>
              <a:spcBef>
                <a:spcPts val="285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Грошове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забезпечення,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40" dirty="0">
                <a:solidFill>
                  <a:srgbClr val="FFFFFF"/>
                </a:solidFill>
                <a:latin typeface="Tahoma"/>
                <a:cs typeface="Tahoma"/>
              </a:rPr>
              <a:t>що </a:t>
            </a:r>
            <a:r>
              <a:rPr sz="1600" b="1" spc="-4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включає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оплату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за: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720583" y="1764792"/>
            <a:ext cx="3926840" cy="1195705"/>
            <a:chOff x="7720583" y="1764792"/>
            <a:chExt cx="3926840" cy="1195705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20583" y="1764792"/>
              <a:ext cx="354355" cy="72923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63483" y="2011680"/>
              <a:ext cx="3583685" cy="948689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361044" y="2159000"/>
            <a:ext cx="2991485" cy="6330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89535">
              <a:lnSpc>
                <a:spcPts val="1550"/>
              </a:lnSpc>
              <a:spcBef>
                <a:spcPts val="265"/>
              </a:spcBef>
            </a:pPr>
            <a:r>
              <a:rPr sz="1400" b="1" spc="5" dirty="0">
                <a:latin typeface="Tahoma"/>
                <a:cs typeface="Tahoma"/>
              </a:rPr>
              <a:t>надану </a:t>
            </a:r>
            <a:r>
              <a:rPr sz="1400" b="1" spc="-25" dirty="0">
                <a:latin typeface="Tahoma"/>
                <a:cs typeface="Tahoma"/>
              </a:rPr>
              <a:t>послугу </a:t>
            </a:r>
            <a:r>
              <a:rPr sz="1400" spc="75" dirty="0">
                <a:latin typeface="Tahoma"/>
                <a:cs typeface="Tahoma"/>
              </a:rPr>
              <a:t>патронату </a:t>
            </a:r>
            <a:r>
              <a:rPr sz="1400" spc="105" dirty="0">
                <a:latin typeface="Tahoma"/>
                <a:cs typeface="Tahoma"/>
              </a:rPr>
              <a:t>над </a:t>
            </a:r>
            <a:r>
              <a:rPr sz="1400" spc="11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дитиною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95" dirty="0">
                <a:latin typeface="Tahoma"/>
                <a:cs typeface="Tahoma"/>
              </a:rPr>
              <a:t>(щомісяця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не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пізніше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10</a:t>
            </a:r>
            <a:endParaRPr sz="1400">
              <a:latin typeface="Tahoma"/>
              <a:cs typeface="Tahoma"/>
            </a:endParaRPr>
          </a:p>
          <a:p>
            <a:pPr marL="292735">
              <a:lnSpc>
                <a:spcPts val="1515"/>
              </a:lnSpc>
            </a:pPr>
            <a:r>
              <a:rPr sz="1400" spc="85" dirty="0">
                <a:latin typeface="Tahoma"/>
                <a:cs typeface="Tahoma"/>
              </a:rPr>
              <a:t>числа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80" dirty="0">
                <a:latin typeface="Tahoma"/>
                <a:cs typeface="Tahoma"/>
              </a:rPr>
              <a:t>наступного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періоду)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20583" y="1764792"/>
            <a:ext cx="3926840" cy="2556510"/>
            <a:chOff x="7720583" y="1764792"/>
            <a:chExt cx="3926840" cy="255651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20583" y="1764792"/>
              <a:ext cx="462559" cy="19636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71687" y="3116567"/>
              <a:ext cx="3475482" cy="1204734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8241918" y="3098419"/>
            <a:ext cx="3336925" cy="12211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77165" marR="169545" indent="1905" algn="ctr">
              <a:lnSpc>
                <a:spcPts val="1550"/>
              </a:lnSpc>
              <a:spcBef>
                <a:spcPts val="265"/>
              </a:spcBef>
            </a:pPr>
            <a:r>
              <a:rPr sz="1400" b="1" spc="-25" dirty="0">
                <a:latin typeface="Tahoma"/>
                <a:cs typeface="Tahoma"/>
              </a:rPr>
              <a:t>надання батькам/законним 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представникам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дитини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протягом</a:t>
            </a:r>
            <a:endParaRPr sz="1400">
              <a:latin typeface="Tahoma"/>
              <a:cs typeface="Tahoma"/>
            </a:endParaRPr>
          </a:p>
          <a:p>
            <a:pPr marL="12065" marR="5080" algn="ctr">
              <a:lnSpc>
                <a:spcPts val="1540"/>
              </a:lnSpc>
            </a:pPr>
            <a:r>
              <a:rPr sz="1400" spc="210" dirty="0">
                <a:latin typeface="Tahoma"/>
                <a:cs typeface="Tahoma"/>
              </a:rPr>
              <a:t>семи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5" dirty="0">
                <a:latin typeface="Tahoma"/>
                <a:cs typeface="Tahoma"/>
              </a:rPr>
              <a:t>днів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після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вибуття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дитини</a:t>
            </a:r>
            <a:r>
              <a:rPr sz="1400" spc="-65" dirty="0">
                <a:latin typeface="Tahoma"/>
                <a:cs typeface="Tahoma"/>
              </a:rPr>
              <a:t> </a:t>
            </a:r>
            <a:r>
              <a:rPr sz="1400" spc="-40" dirty="0">
                <a:latin typeface="Tahoma"/>
                <a:cs typeface="Tahoma"/>
              </a:rPr>
              <a:t>із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сім’ї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патронатного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20" dirty="0">
                <a:latin typeface="Tahoma"/>
                <a:cs typeface="Tahoma"/>
              </a:rPr>
              <a:t>вихователя</a:t>
            </a:r>
            <a:endParaRPr sz="1400">
              <a:latin typeface="Tahoma"/>
              <a:cs typeface="Tahoma"/>
            </a:endParaRPr>
          </a:p>
          <a:p>
            <a:pPr marL="635" algn="ctr">
              <a:lnSpc>
                <a:spcPts val="1450"/>
              </a:lnSpc>
            </a:pPr>
            <a:r>
              <a:rPr sz="1400" b="1" spc="-30" dirty="0">
                <a:latin typeface="Tahoma"/>
                <a:cs typeface="Tahoma"/>
              </a:rPr>
              <a:t>консультативної</a:t>
            </a:r>
            <a:r>
              <a:rPr sz="1400" b="1" spc="-7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підтримки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spc="170" dirty="0">
                <a:latin typeface="Tahoma"/>
                <a:cs typeface="Tahoma"/>
              </a:rPr>
              <a:t>щодо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-35" dirty="0">
                <a:latin typeface="Tahoma"/>
                <a:cs typeface="Tahoma"/>
              </a:rPr>
              <a:t>її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614"/>
              </a:lnSpc>
            </a:pPr>
            <a:r>
              <a:rPr sz="1400" spc="15" dirty="0">
                <a:latin typeface="Tahoma"/>
                <a:cs typeface="Tahoma"/>
              </a:rPr>
              <a:t>догляду,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25" dirty="0">
                <a:latin typeface="Tahoma"/>
                <a:cs typeface="Tahoma"/>
              </a:rPr>
              <a:t>виховання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та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реабілітації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720583" y="1764792"/>
            <a:ext cx="3926840" cy="3661410"/>
            <a:chOff x="7720583" y="1764792"/>
            <a:chExt cx="3926840" cy="3661410"/>
          </a:xfrm>
        </p:grpSpPr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20583" y="1764792"/>
              <a:ext cx="354355" cy="31965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063483" y="4479023"/>
              <a:ext cx="3583685" cy="947178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8402193" y="4724527"/>
            <a:ext cx="2909570" cy="4362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80670" marR="5080" indent="-268605">
              <a:lnSpc>
                <a:spcPts val="1550"/>
              </a:lnSpc>
              <a:spcBef>
                <a:spcPts val="260"/>
              </a:spcBef>
            </a:pPr>
            <a:r>
              <a:rPr sz="1400" b="1" spc="-25" dirty="0">
                <a:latin typeface="Tahoma"/>
                <a:cs typeface="Tahoma"/>
              </a:rPr>
              <a:t>надання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35" dirty="0">
                <a:latin typeface="Tahoma"/>
                <a:cs typeface="Tahoma"/>
              </a:rPr>
              <a:t>послуги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spc="75" dirty="0">
                <a:latin typeface="Tahoma"/>
                <a:cs typeface="Tahoma"/>
              </a:rPr>
              <a:t>патронату</a:t>
            </a:r>
            <a:r>
              <a:rPr sz="1400" spc="-105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над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60" dirty="0">
                <a:latin typeface="Tahoma"/>
                <a:cs typeface="Tahoma"/>
              </a:rPr>
              <a:t>дитиною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понад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5" dirty="0">
                <a:latin typeface="Tahoma"/>
                <a:cs typeface="Tahoma"/>
              </a:rPr>
              <a:t>три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місяці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720583" y="1764792"/>
            <a:ext cx="3926840" cy="4768215"/>
            <a:chOff x="7720583" y="1764792"/>
            <a:chExt cx="3926840" cy="4768215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0583" y="1764792"/>
              <a:ext cx="354355" cy="43014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063483" y="5583936"/>
              <a:ext cx="3583685" cy="94870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8211693" y="5633720"/>
            <a:ext cx="3291840" cy="8280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05740" marR="200025" algn="ctr">
              <a:lnSpc>
                <a:spcPts val="1550"/>
              </a:lnSpc>
              <a:spcBef>
                <a:spcPts val="260"/>
              </a:spcBef>
            </a:pPr>
            <a:r>
              <a:rPr sz="1400" b="1" spc="-35" dirty="0">
                <a:latin typeface="Tahoma"/>
                <a:cs typeface="Tahoma"/>
              </a:rPr>
              <a:t>Розмір</a:t>
            </a:r>
            <a:r>
              <a:rPr sz="1400" b="1" spc="-60" dirty="0">
                <a:latin typeface="Tahoma"/>
                <a:cs typeface="Tahoma"/>
              </a:rPr>
              <a:t> </a:t>
            </a:r>
            <a:r>
              <a:rPr sz="1400" spc="90" dirty="0">
                <a:latin typeface="Tahoma"/>
                <a:cs typeface="Tahoma"/>
              </a:rPr>
              <a:t>грошового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55" dirty="0">
                <a:latin typeface="Tahoma"/>
                <a:cs typeface="Tahoma"/>
              </a:rPr>
              <a:t>забезпечення </a:t>
            </a:r>
            <a:r>
              <a:rPr sz="1400" spc="-420" dirty="0">
                <a:latin typeface="Tahoma"/>
                <a:cs typeface="Tahoma"/>
              </a:rPr>
              <a:t> </a:t>
            </a:r>
            <a:r>
              <a:rPr sz="1400" spc="45" dirty="0">
                <a:latin typeface="Tahoma"/>
                <a:cs typeface="Tahoma"/>
              </a:rPr>
              <a:t>становить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b="1" spc="-55" dirty="0">
                <a:latin typeface="Tahoma"/>
                <a:cs typeface="Tahoma"/>
              </a:rPr>
              <a:t>п’ять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45" dirty="0">
                <a:latin typeface="Tahoma"/>
                <a:cs typeface="Tahoma"/>
              </a:rPr>
              <a:t>прожиткових</a:t>
            </a:r>
            <a:endParaRPr sz="1400">
              <a:latin typeface="Tahoma"/>
              <a:cs typeface="Tahoma"/>
            </a:endParaRPr>
          </a:p>
          <a:p>
            <a:pPr marL="12065" marR="5080" algn="ctr">
              <a:lnSpc>
                <a:spcPts val="1540"/>
              </a:lnSpc>
              <a:spcBef>
                <a:spcPts val="10"/>
              </a:spcBef>
            </a:pP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-95" dirty="0">
                <a:latin typeface="Tahoma"/>
                <a:cs typeface="Tahoma"/>
              </a:rPr>
              <a:t>ін</a:t>
            </a:r>
            <a:r>
              <a:rPr sz="1400" b="1" spc="-65" dirty="0">
                <a:latin typeface="Tahoma"/>
                <a:cs typeface="Tahoma"/>
              </a:rPr>
              <a:t>і</a:t>
            </a: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15" dirty="0">
                <a:latin typeface="Tahoma"/>
                <a:cs typeface="Tahoma"/>
              </a:rPr>
              <a:t>у</a:t>
            </a:r>
            <a:r>
              <a:rPr sz="1400" b="1" spc="30" dirty="0">
                <a:latin typeface="Tahoma"/>
                <a:cs typeface="Tahoma"/>
              </a:rPr>
              <a:t>м</a:t>
            </a:r>
            <a:r>
              <a:rPr sz="1400" b="1" spc="-95" dirty="0">
                <a:latin typeface="Tahoma"/>
                <a:cs typeface="Tahoma"/>
              </a:rPr>
              <a:t>ів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для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п</a:t>
            </a:r>
            <a:r>
              <a:rPr sz="1400" b="1" spc="-20" dirty="0">
                <a:latin typeface="Tahoma"/>
                <a:cs typeface="Tahoma"/>
              </a:rPr>
              <a:t>р</a:t>
            </a:r>
            <a:r>
              <a:rPr sz="1400" b="1" spc="15" dirty="0">
                <a:latin typeface="Tahoma"/>
                <a:cs typeface="Tahoma"/>
              </a:rPr>
              <a:t>ацез</a:t>
            </a:r>
            <a:r>
              <a:rPr sz="1400" b="1" spc="50" dirty="0">
                <a:latin typeface="Tahoma"/>
                <a:cs typeface="Tahoma"/>
              </a:rPr>
              <a:t>д</a:t>
            </a:r>
            <a:r>
              <a:rPr sz="1400" b="1" spc="40" dirty="0">
                <a:latin typeface="Tahoma"/>
                <a:cs typeface="Tahoma"/>
              </a:rPr>
              <a:t>а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75" dirty="0">
                <a:latin typeface="Tahoma"/>
                <a:cs typeface="Tahoma"/>
              </a:rPr>
              <a:t>ни</a:t>
            </a:r>
            <a:r>
              <a:rPr sz="1400" b="1" spc="-60" dirty="0">
                <a:latin typeface="Tahoma"/>
                <a:cs typeface="Tahoma"/>
              </a:rPr>
              <a:t>х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25" dirty="0">
                <a:latin typeface="Tahoma"/>
                <a:cs typeface="Tahoma"/>
              </a:rPr>
              <a:t>осі</a:t>
            </a:r>
            <a:r>
              <a:rPr sz="1400" b="1" spc="40" dirty="0">
                <a:latin typeface="Tahoma"/>
                <a:cs typeface="Tahoma"/>
              </a:rPr>
              <a:t>б</a:t>
            </a:r>
            <a:r>
              <a:rPr sz="1400" b="1" spc="-20" dirty="0">
                <a:latin typeface="Tahoma"/>
                <a:cs typeface="Tahoma"/>
              </a:rPr>
              <a:t> </a:t>
            </a:r>
            <a:r>
              <a:rPr sz="1400" spc="105" dirty="0">
                <a:latin typeface="Tahoma"/>
                <a:cs typeface="Tahoma"/>
              </a:rPr>
              <a:t>на  </a:t>
            </a:r>
            <a:r>
              <a:rPr sz="1400" spc="90" dirty="0">
                <a:latin typeface="Tahoma"/>
                <a:cs typeface="Tahoma"/>
              </a:rPr>
              <a:t>місяць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357371" y="929640"/>
            <a:ext cx="4032885" cy="5308600"/>
            <a:chOff x="3357371" y="929640"/>
            <a:chExt cx="4032885" cy="5308600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57371" y="929640"/>
              <a:ext cx="4032503" cy="53080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0063" y="1121651"/>
              <a:ext cx="3222497" cy="66981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055745" y="1309878"/>
            <a:ext cx="22332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Соціальна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допомога: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875532" y="1786127"/>
            <a:ext cx="3522979" cy="2030730"/>
            <a:chOff x="3875532" y="1786127"/>
            <a:chExt cx="3522979" cy="2030730"/>
          </a:xfrm>
        </p:grpSpPr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75532" y="1786127"/>
              <a:ext cx="130301" cy="12275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992880" y="2188463"/>
              <a:ext cx="3405378" cy="162839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143883" y="2381757"/>
            <a:ext cx="3105150" cy="12211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5240" marR="5715" indent="114300">
              <a:lnSpc>
                <a:spcPts val="1550"/>
              </a:lnSpc>
              <a:spcBef>
                <a:spcPts val="265"/>
              </a:spcBef>
            </a:pPr>
            <a:r>
              <a:rPr sz="1400" b="1" spc="-25" dirty="0">
                <a:latin typeface="Tahoma"/>
                <a:cs typeface="Tahoma"/>
              </a:rPr>
              <a:t>виплачується </a:t>
            </a:r>
            <a:r>
              <a:rPr sz="1400" b="1" spc="5" dirty="0">
                <a:latin typeface="Tahoma"/>
                <a:cs typeface="Tahoma"/>
              </a:rPr>
              <a:t>на </a:t>
            </a:r>
            <a:r>
              <a:rPr sz="1400" b="1" spc="-50" dirty="0">
                <a:latin typeface="Tahoma"/>
                <a:cs typeface="Tahoma"/>
              </a:rPr>
              <a:t>кожну </a:t>
            </a:r>
            <a:r>
              <a:rPr sz="1400" b="1" spc="-35" dirty="0">
                <a:latin typeface="Tahoma"/>
                <a:cs typeface="Tahoma"/>
              </a:rPr>
              <a:t>дитину</a:t>
            </a:r>
            <a:r>
              <a:rPr sz="1400" spc="-35" dirty="0">
                <a:latin typeface="Tahoma"/>
                <a:cs typeface="Tahoma"/>
              </a:rPr>
              <a:t>, </a:t>
            </a:r>
            <a:r>
              <a:rPr sz="1400" spc="-30" dirty="0">
                <a:latin typeface="Tahoma"/>
                <a:cs typeface="Tahoma"/>
              </a:rPr>
              <a:t> </a:t>
            </a:r>
            <a:r>
              <a:rPr sz="1400" spc="65" dirty="0">
                <a:latin typeface="Tahoma"/>
                <a:cs typeface="Tahoma"/>
              </a:rPr>
              <a:t>влаштовану</a:t>
            </a:r>
            <a:r>
              <a:rPr sz="1400" spc="-95" dirty="0">
                <a:latin typeface="Tahoma"/>
                <a:cs typeface="Tahoma"/>
              </a:rPr>
              <a:t> </a:t>
            </a:r>
            <a:r>
              <a:rPr sz="1400" spc="110" dirty="0">
                <a:latin typeface="Tahoma"/>
                <a:cs typeface="Tahoma"/>
              </a:rPr>
              <a:t>до</a:t>
            </a:r>
            <a:r>
              <a:rPr sz="1400" spc="-60" dirty="0">
                <a:latin typeface="Tahoma"/>
                <a:cs typeface="Tahoma"/>
              </a:rPr>
              <a:t> </a:t>
            </a:r>
            <a:r>
              <a:rPr sz="1400" spc="145" dirty="0">
                <a:latin typeface="Tahoma"/>
                <a:cs typeface="Tahoma"/>
              </a:rPr>
              <a:t>сім’ї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патронатного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5" dirty="0">
                <a:latin typeface="Tahoma"/>
                <a:cs typeface="Tahoma"/>
              </a:rPr>
              <a:t>вихователя,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50" dirty="0">
                <a:latin typeface="Tahoma"/>
                <a:cs typeface="Tahoma"/>
              </a:rPr>
              <a:t>та</a:t>
            </a:r>
            <a:r>
              <a:rPr sz="1400" spc="-55" dirty="0">
                <a:latin typeface="Tahoma"/>
                <a:cs typeface="Tahoma"/>
              </a:rPr>
              <a:t> </a:t>
            </a:r>
            <a:r>
              <a:rPr sz="1400" b="1" spc="-10" dirty="0">
                <a:latin typeface="Tahoma"/>
                <a:cs typeface="Tahoma"/>
              </a:rPr>
              <a:t>використовується</a:t>
            </a:r>
            <a:endParaRPr sz="1400">
              <a:latin typeface="Tahoma"/>
              <a:cs typeface="Tahoma"/>
            </a:endParaRPr>
          </a:p>
          <a:p>
            <a:pPr marL="1270" algn="ctr">
              <a:lnSpc>
                <a:spcPts val="1435"/>
              </a:lnSpc>
            </a:pPr>
            <a:r>
              <a:rPr sz="1400" spc="95" dirty="0">
                <a:latin typeface="Tahoma"/>
                <a:cs typeface="Tahoma"/>
              </a:rPr>
              <a:t>патронатним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вихователем</a:t>
            </a:r>
            <a:r>
              <a:rPr sz="1400" b="1" spc="-75" dirty="0">
                <a:latin typeface="Tahoma"/>
                <a:cs typeface="Tahoma"/>
              </a:rPr>
              <a:t> </a:t>
            </a:r>
            <a:r>
              <a:rPr sz="1400" b="1" spc="5" dirty="0">
                <a:latin typeface="Tahoma"/>
                <a:cs typeface="Tahoma"/>
              </a:rPr>
              <a:t>у</a:t>
            </a:r>
            <a:endParaRPr sz="1400">
              <a:latin typeface="Tahoma"/>
              <a:cs typeface="Tahoma"/>
            </a:endParaRPr>
          </a:p>
          <a:p>
            <a:pPr marL="12065" marR="5080" algn="ctr">
              <a:lnSpc>
                <a:spcPts val="1550"/>
              </a:lnSpc>
              <a:spcBef>
                <a:spcPts val="90"/>
              </a:spcBef>
            </a:pPr>
            <a:r>
              <a:rPr sz="1400" b="1" spc="-25" dirty="0">
                <a:latin typeface="Tahoma"/>
                <a:cs typeface="Tahoma"/>
              </a:rPr>
              <a:t>повно</a:t>
            </a:r>
            <a:r>
              <a:rPr sz="1400" b="1" spc="-20" dirty="0">
                <a:latin typeface="Tahoma"/>
                <a:cs typeface="Tahoma"/>
              </a:rPr>
              <a:t>м</a:t>
            </a:r>
            <a:r>
              <a:rPr sz="1400" b="1" spc="5" dirty="0">
                <a:latin typeface="Tahoma"/>
                <a:cs typeface="Tahoma"/>
              </a:rPr>
              <a:t>у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обсяз</a:t>
            </a:r>
            <a:r>
              <a:rPr sz="1400" b="1" spc="-10" dirty="0">
                <a:latin typeface="Tahoma"/>
                <a:cs typeface="Tahoma"/>
              </a:rPr>
              <a:t>і</a:t>
            </a:r>
            <a:r>
              <a:rPr sz="1400" b="1" spc="-25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для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20" dirty="0">
                <a:latin typeface="Tahoma"/>
                <a:cs typeface="Tahoma"/>
              </a:rPr>
              <a:t>задо</a:t>
            </a:r>
            <a:r>
              <a:rPr sz="1400" b="1" spc="-15" dirty="0">
                <a:latin typeface="Tahoma"/>
                <a:cs typeface="Tahoma"/>
              </a:rPr>
              <a:t>в</a:t>
            </a:r>
            <a:r>
              <a:rPr sz="1400" b="1" spc="-65" dirty="0">
                <a:latin typeface="Tahoma"/>
                <a:cs typeface="Tahoma"/>
              </a:rPr>
              <a:t>о</a:t>
            </a:r>
            <a:r>
              <a:rPr sz="1400" b="1" spc="-60" dirty="0">
                <a:latin typeface="Tahoma"/>
                <a:cs typeface="Tahoma"/>
              </a:rPr>
              <a:t>л</a:t>
            </a:r>
            <a:r>
              <a:rPr sz="1400" b="1" spc="-55" dirty="0">
                <a:latin typeface="Tahoma"/>
                <a:cs typeface="Tahoma"/>
              </a:rPr>
              <a:t>енн</a:t>
            </a:r>
            <a:r>
              <a:rPr sz="1400" b="1" spc="-50" dirty="0">
                <a:latin typeface="Tahoma"/>
                <a:cs typeface="Tahoma"/>
              </a:rPr>
              <a:t>я</a:t>
            </a:r>
            <a:r>
              <a:rPr sz="1400" b="1" spc="-55" dirty="0">
                <a:latin typeface="Tahoma"/>
                <a:cs typeface="Tahoma"/>
              </a:rPr>
              <a:t> </a:t>
            </a:r>
            <a:r>
              <a:rPr sz="1400" b="1" spc="-85" dirty="0">
                <a:latin typeface="Tahoma"/>
                <a:cs typeface="Tahoma"/>
              </a:rPr>
              <a:t>її  </a:t>
            </a:r>
            <a:r>
              <a:rPr sz="1400" b="1" spc="10" dirty="0">
                <a:latin typeface="Tahoma"/>
                <a:cs typeface="Tahoma"/>
              </a:rPr>
              <a:t>потреб</a:t>
            </a:r>
            <a:r>
              <a:rPr sz="1400" spc="10" dirty="0"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875532" y="1786127"/>
            <a:ext cx="3522979" cy="4053204"/>
            <a:chOff x="3875532" y="1786127"/>
            <a:chExt cx="3522979" cy="4053204"/>
          </a:xfrm>
        </p:grpSpPr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75532" y="1786127"/>
              <a:ext cx="130301" cy="324993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92880" y="4210811"/>
              <a:ext cx="3405378" cy="1628394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4099686" y="4502911"/>
            <a:ext cx="3195955" cy="10242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6830" marR="5080" indent="-24765" algn="just">
              <a:lnSpc>
                <a:spcPts val="1550"/>
              </a:lnSpc>
              <a:spcBef>
                <a:spcPts val="260"/>
              </a:spcBef>
            </a:pPr>
            <a:r>
              <a:rPr sz="1400" b="1" spc="-5" dirty="0">
                <a:latin typeface="Tahoma"/>
                <a:cs typeface="Tahoma"/>
              </a:rPr>
              <a:t>роз</a:t>
            </a:r>
            <a:r>
              <a:rPr sz="1400" b="1" spc="10" dirty="0">
                <a:latin typeface="Tahoma"/>
                <a:cs typeface="Tahoma"/>
              </a:rPr>
              <a:t>м</a:t>
            </a:r>
            <a:r>
              <a:rPr sz="1400" b="1" spc="-25" dirty="0">
                <a:latin typeface="Tahoma"/>
                <a:cs typeface="Tahoma"/>
              </a:rPr>
              <a:t>ір</a:t>
            </a:r>
            <a:r>
              <a:rPr sz="1400" b="1" spc="-45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ст</a:t>
            </a:r>
            <a:r>
              <a:rPr sz="1400" spc="140" dirty="0">
                <a:latin typeface="Tahoma"/>
                <a:cs typeface="Tahoma"/>
              </a:rPr>
              <a:t>ано</a:t>
            </a:r>
            <a:r>
              <a:rPr sz="1400" spc="-40" dirty="0">
                <a:latin typeface="Tahoma"/>
                <a:cs typeface="Tahoma"/>
              </a:rPr>
              <a:t>вить</a:t>
            </a:r>
            <a:r>
              <a:rPr sz="1400" spc="-75" dirty="0">
                <a:latin typeface="Tahoma"/>
                <a:cs typeface="Tahoma"/>
              </a:rPr>
              <a:t> </a:t>
            </a:r>
            <a:r>
              <a:rPr sz="1400" b="1" spc="-110" dirty="0">
                <a:latin typeface="Tahoma"/>
                <a:cs typeface="Tahoma"/>
              </a:rPr>
              <a:t>2</a:t>
            </a:r>
            <a:r>
              <a:rPr sz="1400" b="1" spc="-75" dirty="0">
                <a:latin typeface="Tahoma"/>
                <a:cs typeface="Tahoma"/>
              </a:rPr>
              <a:t>,5</a:t>
            </a:r>
            <a:r>
              <a:rPr sz="1400" b="1" spc="-35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п</a:t>
            </a:r>
            <a:r>
              <a:rPr sz="1400" b="1" spc="-20" dirty="0">
                <a:latin typeface="Tahoma"/>
                <a:cs typeface="Tahoma"/>
              </a:rPr>
              <a:t>р</a:t>
            </a:r>
            <a:r>
              <a:rPr sz="1400" b="1" spc="-55" dirty="0">
                <a:latin typeface="Tahoma"/>
                <a:cs typeface="Tahoma"/>
              </a:rPr>
              <a:t>ожи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60" dirty="0">
                <a:latin typeface="Tahoma"/>
                <a:cs typeface="Tahoma"/>
              </a:rPr>
              <a:t>ко</a:t>
            </a:r>
            <a:r>
              <a:rPr sz="1400" b="1" spc="-50" dirty="0">
                <a:latin typeface="Tahoma"/>
                <a:cs typeface="Tahoma"/>
              </a:rPr>
              <a:t>в</a:t>
            </a:r>
            <a:r>
              <a:rPr sz="1400" b="1" spc="-25" dirty="0">
                <a:latin typeface="Tahoma"/>
                <a:cs typeface="Tahoma"/>
              </a:rPr>
              <a:t>ого  </a:t>
            </a:r>
            <a:r>
              <a:rPr sz="1400" b="1" spc="-15" dirty="0">
                <a:latin typeface="Tahoma"/>
                <a:cs typeface="Tahoma"/>
              </a:rPr>
              <a:t>мінімуму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spc="-20" dirty="0">
                <a:latin typeface="Tahoma"/>
                <a:cs typeface="Tahoma"/>
              </a:rPr>
              <a:t>для</a:t>
            </a:r>
            <a:r>
              <a:rPr sz="1400" spc="-70" dirty="0">
                <a:latin typeface="Tahoma"/>
                <a:cs typeface="Tahoma"/>
              </a:rPr>
              <a:t> </a:t>
            </a:r>
            <a:r>
              <a:rPr sz="1400" spc="35" dirty="0">
                <a:latin typeface="Tahoma"/>
                <a:cs typeface="Tahoma"/>
              </a:rPr>
              <a:t>дітей</a:t>
            </a:r>
            <a:r>
              <a:rPr sz="1400" spc="-8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відповідного</a:t>
            </a:r>
            <a:r>
              <a:rPr sz="1400" spc="-10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віку </a:t>
            </a:r>
            <a:r>
              <a:rPr sz="1400" spc="-425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н</a:t>
            </a:r>
            <a:r>
              <a:rPr sz="1400" spc="130" dirty="0">
                <a:latin typeface="Tahoma"/>
                <a:cs typeface="Tahoma"/>
              </a:rPr>
              <a:t>а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220" dirty="0">
                <a:latin typeface="Tahoma"/>
                <a:cs typeface="Tahoma"/>
              </a:rPr>
              <a:t>м</a:t>
            </a:r>
            <a:r>
              <a:rPr sz="1400" spc="90" dirty="0">
                <a:latin typeface="Tahoma"/>
                <a:cs typeface="Tahoma"/>
              </a:rPr>
              <a:t>і</a:t>
            </a:r>
            <a:r>
              <a:rPr sz="1400" spc="35" dirty="0">
                <a:latin typeface="Tahoma"/>
                <a:cs typeface="Tahoma"/>
              </a:rPr>
              <a:t>сяць,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b="1" spc="-90" dirty="0">
                <a:latin typeface="Tahoma"/>
                <a:cs typeface="Tahoma"/>
              </a:rPr>
              <a:t>для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дітей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b="1" spc="-105" dirty="0">
                <a:latin typeface="Tahoma"/>
                <a:cs typeface="Tahoma"/>
              </a:rPr>
              <a:t>з</a:t>
            </a:r>
            <a:r>
              <a:rPr sz="1400" b="1" spc="-15" dirty="0">
                <a:latin typeface="Tahoma"/>
                <a:cs typeface="Tahoma"/>
              </a:rPr>
              <a:t> </a:t>
            </a:r>
            <a:r>
              <a:rPr sz="1400" b="1" spc="-65" dirty="0">
                <a:latin typeface="Tahoma"/>
                <a:cs typeface="Tahoma"/>
              </a:rPr>
              <a:t>інвалідн</a:t>
            </a:r>
            <a:r>
              <a:rPr sz="1400" b="1" spc="-40" dirty="0">
                <a:latin typeface="Tahoma"/>
                <a:cs typeface="Tahoma"/>
              </a:rPr>
              <a:t>і</a:t>
            </a:r>
            <a:r>
              <a:rPr sz="1400" b="1" spc="85" dirty="0">
                <a:latin typeface="Tahoma"/>
                <a:cs typeface="Tahoma"/>
              </a:rPr>
              <a:t>с</a:t>
            </a:r>
            <a:r>
              <a:rPr sz="1400" b="1" spc="90" dirty="0">
                <a:latin typeface="Tahoma"/>
                <a:cs typeface="Tahoma"/>
              </a:rPr>
              <a:t>т</a:t>
            </a:r>
            <a:r>
              <a:rPr sz="1400" b="1" spc="-80" dirty="0">
                <a:latin typeface="Tahoma"/>
                <a:cs typeface="Tahoma"/>
              </a:rPr>
              <a:t>ю</a:t>
            </a:r>
            <a:endParaRPr sz="1400">
              <a:latin typeface="Tahoma"/>
              <a:cs typeface="Tahoma"/>
            </a:endParaRPr>
          </a:p>
          <a:p>
            <a:pPr marL="90170" algn="just">
              <a:lnSpc>
                <a:spcPts val="1435"/>
              </a:lnSpc>
            </a:pPr>
            <a:r>
              <a:rPr sz="1400" b="1" spc="130" dirty="0">
                <a:latin typeface="Tahoma"/>
                <a:cs typeface="Tahoma"/>
              </a:rPr>
              <a:t>—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10" dirty="0">
                <a:latin typeface="Tahoma"/>
                <a:cs typeface="Tahoma"/>
              </a:rPr>
              <a:t>3</a:t>
            </a:r>
            <a:r>
              <a:rPr sz="1400" b="1" spc="-75" dirty="0">
                <a:latin typeface="Tahoma"/>
                <a:cs typeface="Tahoma"/>
              </a:rPr>
              <a:t>,5</a:t>
            </a:r>
            <a:r>
              <a:rPr sz="1400" b="1" spc="-30" dirty="0">
                <a:latin typeface="Tahoma"/>
                <a:cs typeface="Tahoma"/>
              </a:rPr>
              <a:t> </a:t>
            </a:r>
            <a:r>
              <a:rPr sz="1400" b="1" spc="-15" dirty="0">
                <a:latin typeface="Tahoma"/>
                <a:cs typeface="Tahoma"/>
              </a:rPr>
              <a:t>п</a:t>
            </a:r>
            <a:r>
              <a:rPr sz="1400" b="1" spc="-20" dirty="0">
                <a:latin typeface="Tahoma"/>
                <a:cs typeface="Tahoma"/>
              </a:rPr>
              <a:t>р</a:t>
            </a:r>
            <a:r>
              <a:rPr sz="1400" b="1" spc="-55" dirty="0">
                <a:latin typeface="Tahoma"/>
                <a:cs typeface="Tahoma"/>
              </a:rPr>
              <a:t>ожи</a:t>
            </a:r>
            <a:r>
              <a:rPr sz="1400" b="1" spc="20" dirty="0">
                <a:latin typeface="Tahoma"/>
                <a:cs typeface="Tahoma"/>
              </a:rPr>
              <a:t>т</a:t>
            </a:r>
            <a:r>
              <a:rPr sz="1400" b="1" spc="-60" dirty="0">
                <a:latin typeface="Tahoma"/>
                <a:cs typeface="Tahoma"/>
              </a:rPr>
              <a:t>ко</a:t>
            </a:r>
            <a:r>
              <a:rPr sz="1400" b="1" spc="-50" dirty="0">
                <a:latin typeface="Tahoma"/>
                <a:cs typeface="Tahoma"/>
              </a:rPr>
              <a:t>в</a:t>
            </a:r>
            <a:r>
              <a:rPr sz="1400" b="1" spc="-30" dirty="0">
                <a:latin typeface="Tahoma"/>
                <a:cs typeface="Tahoma"/>
              </a:rPr>
              <a:t>ог</a:t>
            </a:r>
            <a:r>
              <a:rPr sz="1400" b="1" spc="-25" dirty="0">
                <a:latin typeface="Tahoma"/>
                <a:cs typeface="Tahoma"/>
              </a:rPr>
              <a:t>о</a:t>
            </a:r>
            <a:r>
              <a:rPr sz="1400" b="1" spc="-50" dirty="0">
                <a:latin typeface="Tahoma"/>
                <a:cs typeface="Tahoma"/>
              </a:rPr>
              <a:t> </a:t>
            </a: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-95" dirty="0">
                <a:latin typeface="Tahoma"/>
                <a:cs typeface="Tahoma"/>
              </a:rPr>
              <a:t>ін</a:t>
            </a:r>
            <a:r>
              <a:rPr sz="1400" b="1" spc="-65" dirty="0">
                <a:latin typeface="Tahoma"/>
                <a:cs typeface="Tahoma"/>
              </a:rPr>
              <a:t>і</a:t>
            </a:r>
            <a:r>
              <a:rPr sz="1400" b="1" spc="40" dirty="0">
                <a:latin typeface="Tahoma"/>
                <a:cs typeface="Tahoma"/>
              </a:rPr>
              <a:t>м</a:t>
            </a:r>
            <a:r>
              <a:rPr sz="1400" b="1" spc="15" dirty="0">
                <a:latin typeface="Tahoma"/>
                <a:cs typeface="Tahoma"/>
              </a:rPr>
              <a:t>у</a:t>
            </a:r>
            <a:r>
              <a:rPr sz="1400" b="1" spc="30" dirty="0">
                <a:latin typeface="Tahoma"/>
                <a:cs typeface="Tahoma"/>
              </a:rPr>
              <a:t>м</a:t>
            </a:r>
            <a:r>
              <a:rPr sz="1400" b="1" spc="5" dirty="0">
                <a:latin typeface="Tahoma"/>
                <a:cs typeface="Tahoma"/>
              </a:rPr>
              <a:t>у</a:t>
            </a:r>
            <a:r>
              <a:rPr sz="1400" b="1" spc="-40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дл</a:t>
            </a:r>
            <a:r>
              <a:rPr sz="1400" spc="-114" dirty="0"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156845" algn="just">
              <a:lnSpc>
                <a:spcPts val="1614"/>
              </a:lnSpc>
            </a:pPr>
            <a:r>
              <a:rPr sz="1400" spc="35" dirty="0">
                <a:latin typeface="Tahoma"/>
                <a:cs typeface="Tahoma"/>
              </a:rPr>
              <a:t>дітей</a:t>
            </a:r>
            <a:r>
              <a:rPr sz="1400" spc="-85" dirty="0">
                <a:latin typeface="Tahoma"/>
                <a:cs typeface="Tahoma"/>
              </a:rPr>
              <a:t> </a:t>
            </a:r>
            <a:r>
              <a:rPr sz="1400" spc="30" dirty="0">
                <a:latin typeface="Tahoma"/>
                <a:cs typeface="Tahoma"/>
              </a:rPr>
              <a:t>відповідного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-10" dirty="0">
                <a:latin typeface="Tahoma"/>
                <a:cs typeface="Tahoma"/>
              </a:rPr>
              <a:t>віку</a:t>
            </a:r>
            <a:r>
              <a:rPr sz="1400" spc="-90" dirty="0">
                <a:latin typeface="Tahoma"/>
                <a:cs typeface="Tahoma"/>
              </a:rPr>
              <a:t> </a:t>
            </a:r>
            <a:r>
              <a:rPr sz="1400" spc="135" dirty="0">
                <a:latin typeface="Tahoma"/>
                <a:cs typeface="Tahoma"/>
              </a:rPr>
              <a:t>на</a:t>
            </a:r>
            <a:r>
              <a:rPr sz="1400" spc="-50" dirty="0">
                <a:latin typeface="Tahoma"/>
                <a:cs typeface="Tahoma"/>
              </a:rPr>
              <a:t> </a:t>
            </a:r>
            <a:r>
              <a:rPr sz="1400" spc="70" dirty="0">
                <a:latin typeface="Tahoma"/>
                <a:cs typeface="Tahoma"/>
              </a:rPr>
              <a:t>місяць.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4400" y="228600"/>
            <a:ext cx="914400" cy="944880"/>
          </a:xfrm>
          <a:prstGeom prst="rect">
            <a:avLst/>
          </a:prstGeom>
        </p:spPr>
      </p:pic>
      <p:pic>
        <p:nvPicPr>
          <p:cNvPr id="39" name="Рисунок 38" descr="Coat_of_Arms_Chortkiv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1953"/>
          <a:stretch>
            <a:fillRect/>
          </a:stretch>
        </p:blipFill>
        <p:spPr>
          <a:xfrm>
            <a:off x="0" y="0"/>
            <a:ext cx="12192000" cy="66802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304800"/>
            <a:ext cx="640524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Крок</a:t>
            </a:r>
            <a:r>
              <a:rPr sz="2800" b="1" spc="-1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13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r>
              <a:rPr sz="2800" b="1" spc="-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8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Поповнення</a:t>
            </a:r>
            <a:r>
              <a:rPr sz="2800" b="1" spc="2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4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резервних</a:t>
            </a:r>
            <a:r>
              <a:rPr sz="2800" b="1" spc="15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80" dirty="0">
                <a:solidFill>
                  <a:srgbClr val="6C1D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коштів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50619" y="1621523"/>
            <a:ext cx="9716770" cy="1776730"/>
            <a:chOff x="1150619" y="1621523"/>
            <a:chExt cx="9716770" cy="17767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79791" y="3003791"/>
              <a:ext cx="2846070" cy="3939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20467" y="3003791"/>
              <a:ext cx="2643378" cy="392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28999" y="2269223"/>
              <a:ext cx="5511546" cy="320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087" y="1621523"/>
              <a:ext cx="9400794" cy="6530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0619" y="2584691"/>
              <a:ext cx="4577333" cy="42444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259586" y="2650998"/>
            <a:ext cx="4360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Орган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опіки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піклування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зобов’язується: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4503" y="3390900"/>
            <a:ext cx="2490978" cy="282473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84300" y="3691509"/>
            <a:ext cx="2495550" cy="220281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1905" algn="ctr">
              <a:lnSpc>
                <a:spcPct val="92000"/>
              </a:lnSpc>
              <a:spcBef>
                <a:spcPts val="235"/>
              </a:spcBef>
            </a:pP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забезпечити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здійснення 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відповідного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місцевого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бюджету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виплати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поворотної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фінансової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допомо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ги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оєчасного 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забезпечення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догляду,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вихо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8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125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5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6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еа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ілітації 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ини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FFFFFF"/>
                </a:solidFill>
                <a:latin typeface="Tahoma"/>
                <a:cs typeface="Tahoma"/>
              </a:rPr>
              <a:t>(</a:t>
            </a:r>
            <a:r>
              <a:rPr sz="1400" b="1" spc="50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120" dirty="0">
                <a:solidFill>
                  <a:srgbClr val="FFFFFF"/>
                </a:solidFill>
                <a:latin typeface="Tahoma"/>
                <a:cs typeface="Tahoma"/>
              </a:rPr>
              <a:t>лі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FFFFFF"/>
                </a:solidFill>
                <a:latin typeface="Tahoma"/>
                <a:cs typeface="Tahoma"/>
              </a:rPr>
              <a:t>―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рез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рвні 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кошти)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протягом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п’яти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робочих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днів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після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підписання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цього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договору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22191" y="3390900"/>
            <a:ext cx="2064258" cy="2824734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854577" y="4083507"/>
            <a:ext cx="2000885" cy="14185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1270" algn="ctr">
              <a:lnSpc>
                <a:spcPct val="92000"/>
              </a:lnSpc>
              <a:spcBef>
                <a:spcPts val="240"/>
              </a:spcBef>
            </a:pP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після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припинення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дії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цього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договору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забезпечити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повернення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протягом </a:t>
            </a:r>
            <a:r>
              <a:rPr sz="14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десяти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робочих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днів 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резервних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коштів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місцевого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бюджету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43116" y="2584691"/>
            <a:ext cx="4577333" cy="424446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794118" y="2650998"/>
            <a:ext cx="42773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Патронатний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вихователь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зобов’язується: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42303" y="3392423"/>
            <a:ext cx="2492502" cy="2824734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6330188" y="3595877"/>
            <a:ext cx="2319020" cy="23977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-635" algn="ctr">
              <a:lnSpc>
                <a:spcPct val="92000"/>
              </a:lnSpc>
              <a:spcBef>
                <a:spcPts val="235"/>
              </a:spcBef>
            </a:pP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понов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юват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рез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рвні 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кошти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таким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чином, 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щоб </a:t>
            </a:r>
            <a:r>
              <a:rPr sz="14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перед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наступним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ла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ш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ня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м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ини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до 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сім’ї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вихователя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на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відповідному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рахунку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70" dirty="0">
                <a:solidFill>
                  <a:srgbClr val="FFFFFF"/>
                </a:solidFill>
                <a:latin typeface="Tahoma"/>
                <a:cs typeface="Tahoma"/>
              </a:rPr>
              <a:t>сума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резервних 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коштів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дорівнювала 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сумі </a:t>
            </a:r>
            <a:r>
              <a:rPr sz="14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попередньо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виплаченої 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поворотної 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фінансової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допомоги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070847" y="3390900"/>
            <a:ext cx="2490978" cy="282473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073388" y="3986021"/>
            <a:ext cx="2491105" cy="16129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-1905" algn="ctr">
              <a:lnSpc>
                <a:spcPct val="91900"/>
              </a:lnSpc>
              <a:spcBef>
                <a:spcPts val="240"/>
              </a:spcBef>
            </a:pP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повернути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протягом 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10 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робочих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днів </a:t>
            </a:r>
            <a:r>
              <a:rPr sz="1400" b="1" spc="2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місцевого </a:t>
            </a:r>
            <a:r>
              <a:rPr sz="14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ю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b="1" spc="-7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400" b="1" spc="40" dirty="0">
                <a:solidFill>
                  <a:srgbClr val="FFFFFF"/>
                </a:solidFill>
                <a:latin typeface="Tahoma"/>
                <a:cs typeface="Tahoma"/>
              </a:rPr>
              <a:t>ет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повно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м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обсязі 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кошти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попередньо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виплаченої 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поворотної </a:t>
            </a: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фін</a:t>
            </a:r>
            <a:r>
              <a:rPr sz="1400" b="1" spc="15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нсо</a:t>
            </a: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b="1" spc="-2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10" dirty="0">
                <a:solidFill>
                  <a:srgbClr val="FFFFFF"/>
                </a:solidFill>
                <a:latin typeface="Tahoma"/>
                <a:cs typeface="Tahoma"/>
              </a:rPr>
              <a:t>допомо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ги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 після  припинення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дії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цього 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договору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0749" y="852297"/>
            <a:ext cx="10045065" cy="1330325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730"/>
              </a:lnSpc>
              <a:spcBef>
                <a:spcPts val="310"/>
              </a:spcBef>
            </a:pPr>
            <a:r>
              <a:rPr sz="1600" b="1" spc="-55" dirty="0">
                <a:latin typeface="Tahoma"/>
                <a:cs typeface="Tahoma"/>
              </a:rPr>
              <a:t>Резервні </a:t>
            </a:r>
            <a:r>
              <a:rPr sz="1600" b="1" spc="-40" dirty="0">
                <a:latin typeface="Tahoma"/>
                <a:cs typeface="Tahoma"/>
              </a:rPr>
              <a:t>кошти </a:t>
            </a:r>
            <a:r>
              <a:rPr sz="1600" b="1" spc="145" dirty="0">
                <a:latin typeface="Tahoma"/>
                <a:cs typeface="Tahoma"/>
              </a:rPr>
              <a:t>є </a:t>
            </a:r>
            <a:r>
              <a:rPr sz="1600" b="1" spc="-25" dirty="0">
                <a:latin typeface="Tahoma"/>
                <a:cs typeface="Tahoma"/>
              </a:rPr>
              <a:t>перехідним </a:t>
            </a:r>
            <a:r>
              <a:rPr sz="1600" b="1" spc="-50" dirty="0">
                <a:latin typeface="Tahoma"/>
                <a:cs typeface="Tahoma"/>
              </a:rPr>
              <a:t>залишком</a:t>
            </a:r>
            <a:r>
              <a:rPr sz="1600" spc="-50" dirty="0">
                <a:latin typeface="Tahoma"/>
                <a:cs typeface="Tahoma"/>
              </a:rPr>
              <a:t>, </a:t>
            </a:r>
            <a:r>
              <a:rPr sz="1600" b="1" spc="-110" dirty="0">
                <a:latin typeface="Tahoma"/>
                <a:cs typeface="Tahoma"/>
              </a:rPr>
              <a:t>який </a:t>
            </a:r>
            <a:r>
              <a:rPr sz="1600" b="1" spc="-10" dirty="0">
                <a:latin typeface="Tahoma"/>
                <a:cs typeface="Tahoma"/>
              </a:rPr>
              <a:t>використовується </a:t>
            </a:r>
            <a:r>
              <a:rPr sz="1600" b="1" spc="-5" dirty="0">
                <a:latin typeface="Tahoma"/>
                <a:cs typeface="Tahoma"/>
              </a:rPr>
              <a:t>патронатним </a:t>
            </a:r>
            <a:r>
              <a:rPr sz="1600" b="1" spc="-25" dirty="0">
                <a:latin typeface="Tahoma"/>
                <a:cs typeface="Tahoma"/>
              </a:rPr>
              <a:t>вихователем </a:t>
            </a:r>
            <a:r>
              <a:rPr sz="1600" b="1" spc="-110" dirty="0">
                <a:latin typeface="Tahoma"/>
                <a:cs typeface="Tahoma"/>
              </a:rPr>
              <a:t>для </a:t>
            </a:r>
            <a:r>
              <a:rPr sz="1600" b="1" spc="-105" dirty="0">
                <a:latin typeface="Tahoma"/>
                <a:cs typeface="Tahoma"/>
              </a:rPr>
              <a:t> </a:t>
            </a:r>
            <a:r>
              <a:rPr sz="1600" b="1" spc="-50" dirty="0">
                <a:latin typeface="Tahoma"/>
                <a:cs typeface="Tahoma"/>
              </a:rPr>
              <a:t>задоволення </a:t>
            </a:r>
            <a:r>
              <a:rPr sz="1600" b="1" spc="15" dirty="0">
                <a:latin typeface="Tahoma"/>
                <a:cs typeface="Tahoma"/>
              </a:rPr>
              <a:t>потреб </a:t>
            </a:r>
            <a:r>
              <a:rPr sz="1600" b="1" spc="-5" dirty="0">
                <a:latin typeface="Tahoma"/>
                <a:cs typeface="Tahoma"/>
              </a:rPr>
              <a:t>наступної </a:t>
            </a:r>
            <a:r>
              <a:rPr sz="1600" b="1" spc="-60" dirty="0">
                <a:latin typeface="Tahoma"/>
                <a:cs typeface="Tahoma"/>
              </a:rPr>
              <a:t>дитини, </a:t>
            </a:r>
            <a:r>
              <a:rPr sz="1600" b="1" spc="-40" dirty="0">
                <a:latin typeface="Tahoma"/>
                <a:cs typeface="Tahoma"/>
              </a:rPr>
              <a:t>влаштованої </a:t>
            </a:r>
            <a:r>
              <a:rPr sz="1600" b="1" spc="15" dirty="0">
                <a:latin typeface="Tahoma"/>
                <a:cs typeface="Tahoma"/>
              </a:rPr>
              <a:t>до </a:t>
            </a:r>
            <a:r>
              <a:rPr sz="1600" b="1" dirty="0">
                <a:latin typeface="Tahoma"/>
                <a:cs typeface="Tahoma"/>
              </a:rPr>
              <a:t>сім’ї </a:t>
            </a:r>
            <a:r>
              <a:rPr sz="1600" b="1" spc="-5" dirty="0">
                <a:latin typeface="Tahoma"/>
                <a:cs typeface="Tahoma"/>
              </a:rPr>
              <a:t>патронатного </a:t>
            </a:r>
            <a:r>
              <a:rPr sz="1600" b="1" spc="-50" dirty="0">
                <a:latin typeface="Tahoma"/>
                <a:cs typeface="Tahoma"/>
              </a:rPr>
              <a:t>вихователя</a:t>
            </a:r>
            <a:r>
              <a:rPr sz="1600" spc="-50" dirty="0">
                <a:latin typeface="Tahoma"/>
                <a:cs typeface="Tahoma"/>
              </a:rPr>
              <a:t>, </a:t>
            </a:r>
            <a:r>
              <a:rPr sz="1600" b="1" spc="-95" dirty="0">
                <a:latin typeface="Tahoma"/>
                <a:cs typeface="Tahoma"/>
              </a:rPr>
              <a:t>чи </a:t>
            </a:r>
            <a:r>
              <a:rPr sz="1600" b="1" dirty="0">
                <a:latin typeface="Tahoma"/>
                <a:cs typeface="Tahoma"/>
              </a:rPr>
              <a:t>у </a:t>
            </a:r>
            <a:r>
              <a:rPr sz="1600" b="1" spc="-25" dirty="0">
                <a:latin typeface="Tahoma"/>
                <a:cs typeface="Tahoma"/>
              </a:rPr>
              <a:t>разі 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затримки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виплат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соціальної</a:t>
            </a:r>
            <a:r>
              <a:rPr sz="1600" b="1" spc="35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допомоги</a:t>
            </a:r>
            <a:endParaRPr sz="1600">
              <a:latin typeface="Tahoma"/>
              <a:cs typeface="Tahoma"/>
            </a:endParaRPr>
          </a:p>
          <a:p>
            <a:pPr marL="185420" marR="728345" indent="257175">
              <a:lnSpc>
                <a:spcPts val="1760"/>
              </a:lnSpc>
              <a:spcBef>
                <a:spcPts val="1380"/>
              </a:spcBef>
            </a:pP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Відповідно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договору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умови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запровадження</a:t>
            </a:r>
            <a:r>
              <a:rPr sz="1600" b="1" spc="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організацію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функціонування </a:t>
            </a:r>
            <a:r>
              <a:rPr sz="16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послуги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патронату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над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дитиною,</a:t>
            </a:r>
            <a:r>
              <a:rPr sz="16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45" dirty="0">
                <a:solidFill>
                  <a:srgbClr val="FFFFFF"/>
                </a:solidFill>
                <a:latin typeface="Tahoma"/>
                <a:cs typeface="Tahoma"/>
              </a:rPr>
              <a:t>що</a:t>
            </a:r>
            <a:r>
              <a:rPr sz="16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надаватиметься</a:t>
            </a:r>
            <a:r>
              <a:rPr sz="16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25" dirty="0">
                <a:solidFill>
                  <a:srgbClr val="FFFFFF"/>
                </a:solidFill>
                <a:latin typeface="Tahoma"/>
                <a:cs typeface="Tahoma"/>
              </a:rPr>
              <a:t>сім’єю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патронатного</a:t>
            </a:r>
            <a:r>
              <a:rPr sz="16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85800" y="0"/>
            <a:ext cx="1146048" cy="975359"/>
          </a:xfrm>
          <a:prstGeom prst="rect">
            <a:avLst/>
          </a:prstGeom>
        </p:spPr>
      </p:pic>
      <p:pic>
        <p:nvPicPr>
          <p:cNvPr id="23" name="Рисунок 22" descr="Coat_of_Arms_Chortkiv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4645685_21-p-svetlo-zelenie-foni-dlya-prezentatsii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2743200" y="533400"/>
            <a:ext cx="10058400" cy="313868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 algn="ctr">
              <a:lnSpc>
                <a:spcPts val="7780"/>
              </a:lnSpc>
              <a:spcBef>
                <a:spcPts val="1075"/>
              </a:spcBef>
            </a:pPr>
            <a:r>
              <a:rPr lang="uk-UA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Дитина в сім</a:t>
            </a:r>
            <a:r>
              <a:rPr lang="en-US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`</a:t>
            </a:r>
            <a:r>
              <a:rPr lang="uk-UA" sz="5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ї патронатного вихователя</a:t>
            </a:r>
            <a:endParaRPr sz="58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Verdana"/>
              <a:cs typeface="Verdana"/>
            </a:endParaRPr>
          </a:p>
        </p:txBody>
      </p:sp>
      <p:pic>
        <p:nvPicPr>
          <p:cNvPr id="8" name="Рисунок 7" descr="img15851257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4357483" cy="2900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Coat_of_Arms_Chortki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1616591939_24-p-fon-dlya-prezentatsii-leto-24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75738" y="1738122"/>
            <a:ext cx="16814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5" dirty="0">
                <a:solidFill>
                  <a:srgbClr val="FFFFFF"/>
                </a:solidFill>
                <a:latin typeface="Tahoma"/>
                <a:cs typeface="Tahoma"/>
              </a:rPr>
              <a:t>безпеку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5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40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захист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0585" y="1541780"/>
            <a:ext cx="1720214" cy="63309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69850" algn="just">
              <a:lnSpc>
                <a:spcPts val="1550"/>
              </a:lnSpc>
              <a:spcBef>
                <a:spcPts val="265"/>
              </a:spcBef>
            </a:pPr>
            <a:r>
              <a:rPr sz="1400" b="1" spc="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ле</a:t>
            </a:r>
            <a:r>
              <a:rPr sz="1400" b="1" spc="-110" dirty="0">
                <a:solidFill>
                  <a:srgbClr val="FFFFFF"/>
                </a:solidFill>
                <a:latin typeface="Tahoma"/>
                <a:cs typeface="Tahoma"/>
              </a:rPr>
              <a:t>ж</a:t>
            </a: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400" b="1" spc="-75" dirty="0">
                <a:solidFill>
                  <a:srgbClr val="FFFFFF"/>
                </a:solidFill>
                <a:latin typeface="Tahoma"/>
                <a:cs typeface="Tahoma"/>
              </a:rPr>
              <a:t>й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65" dirty="0">
                <a:solidFill>
                  <a:srgbClr val="FFFFFF"/>
                </a:solidFill>
                <a:latin typeface="Tahoma"/>
                <a:cs typeface="Tahoma"/>
              </a:rPr>
              <a:t>догл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яд  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дп</a:t>
            </a:r>
            <a:r>
              <a:rPr sz="1400" spc="9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но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400" spc="-40" dirty="0">
                <a:solidFill>
                  <a:srgbClr val="FFFFFF"/>
                </a:solidFill>
                <a:latin typeface="Tahoma"/>
                <a:cs typeface="Tahoma"/>
              </a:rPr>
              <a:t>ї</a:t>
            </a:r>
            <a:r>
              <a:rPr sz="1400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8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ку  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0" dirty="0">
                <a:solidFill>
                  <a:srgbClr val="FFFFFF"/>
                </a:solidFill>
                <a:latin typeface="Tahoma"/>
                <a:cs typeface="Tahoma"/>
              </a:rPr>
              <a:t>потреб</a:t>
            </a:r>
            <a:r>
              <a:rPr sz="1400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розвитку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29800" y="4800600"/>
            <a:ext cx="2162340" cy="18747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 rot="21269740">
            <a:off x="463655" y="785231"/>
            <a:ext cx="2161031" cy="1827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228600" y="4267200"/>
            <a:ext cx="2362200" cy="2590800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066800" y="2667000"/>
            <a:ext cx="2743200" cy="2057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/>
              <a:t>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моральний, фізичний, пізнавальний та емоційно-особистісний розвиток</a:t>
            </a:r>
          </a:p>
        </p:txBody>
      </p:sp>
      <p:sp>
        <p:nvSpPr>
          <p:cNvPr id="29" name="Овал 28"/>
          <p:cNvSpPr/>
          <p:nvPr/>
        </p:nvSpPr>
        <p:spPr>
          <a:xfrm>
            <a:off x="9144000" y="914400"/>
            <a:ext cx="2743200" cy="2057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/>
              <a:t>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безпеку та захист</a:t>
            </a:r>
          </a:p>
        </p:txBody>
      </p:sp>
      <p:sp>
        <p:nvSpPr>
          <p:cNvPr id="30" name="Овал 29"/>
          <p:cNvSpPr/>
          <p:nvPr/>
        </p:nvSpPr>
        <p:spPr>
          <a:xfrm>
            <a:off x="4572000" y="2971800"/>
            <a:ext cx="2743200" cy="2057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/>
              <a:t> 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належний догляд відповідно до її віку та потреб розвитку</a:t>
            </a:r>
          </a:p>
        </p:txBody>
      </p:sp>
      <p:sp>
        <p:nvSpPr>
          <p:cNvPr id="31" name="Овал 30"/>
          <p:cNvSpPr/>
          <p:nvPr/>
        </p:nvSpPr>
        <p:spPr>
          <a:xfrm>
            <a:off x="6324600" y="4648200"/>
            <a:ext cx="2743200" cy="2057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одяг та взуття, що відповідає віку, сезону та потребам</a:t>
            </a:r>
          </a:p>
        </p:txBody>
      </p:sp>
      <p:sp>
        <p:nvSpPr>
          <p:cNvPr id="32" name="Овал 31"/>
          <p:cNvSpPr/>
          <p:nvPr/>
        </p:nvSpPr>
        <p:spPr>
          <a:xfrm>
            <a:off x="3124200" y="990600"/>
            <a:ext cx="2743200" cy="2133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профілактичним та оздоровчими заходами, спрямованими на покращення стану здоров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я </a:t>
            </a:r>
          </a:p>
        </p:txBody>
      </p:sp>
      <p:sp>
        <p:nvSpPr>
          <p:cNvPr id="33" name="Овал 32"/>
          <p:cNvSpPr/>
          <p:nvPr/>
        </p:nvSpPr>
        <p:spPr>
          <a:xfrm>
            <a:off x="2514600" y="4572000"/>
            <a:ext cx="2743200" cy="20574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повноцінне та збалансоване харчування</a:t>
            </a:r>
          </a:p>
        </p:txBody>
      </p:sp>
      <p:sp>
        <p:nvSpPr>
          <p:cNvPr id="34" name="Овал 33"/>
          <p:cNvSpPr/>
          <p:nvPr/>
        </p:nvSpPr>
        <p:spPr>
          <a:xfrm>
            <a:off x="6248400" y="1066800"/>
            <a:ext cx="2743200" cy="2133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реабілітацію та соціалізацію у спосіб, який унеможливлює застосування насилля</a:t>
            </a:r>
          </a:p>
        </p:txBody>
      </p:sp>
      <p:sp>
        <p:nvSpPr>
          <p:cNvPr id="35" name="Овал 34"/>
          <p:cNvSpPr/>
          <p:nvPr/>
        </p:nvSpPr>
        <p:spPr>
          <a:xfrm>
            <a:off x="8077200" y="2895600"/>
            <a:ext cx="2743200" cy="2133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latin typeface="Times New Roman" pitchFamily="18" charset="0"/>
                <a:cs typeface="Times New Roman" pitchFamily="18" charset="0"/>
              </a:rPr>
              <a:t>змістовне дозвілля та відпочинок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362200" y="0"/>
            <a:ext cx="9601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Патронатний вихователь </a:t>
            </a:r>
            <a:r>
              <a:rPr kumimoji="0" lang="uk-UA" sz="2800" b="1" i="0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зобовязаний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забезпечити дитині, яка влаштована в його </a:t>
            </a:r>
            <a:r>
              <a:rPr kumimoji="0" lang="uk-UA" sz="2800" b="1" i="0" u="sng" strike="noStrike" kern="1200" normalizeH="0" baseline="0" noProof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сімю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зокрема:</a:t>
            </a:r>
            <a:endParaRPr kumimoji="0" lang="uk-UA" sz="28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8" name="Рисунок 37" descr="Coat_of_Arms_Chortki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619511" cy="7619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1620885531_13-phonoteka_org-p-fon-dlya-doklada-po-okruzhayushchemu-miru-13.jpg"/>
          <p:cNvPicPr>
            <a:picLocks noChangeAspect="1"/>
          </p:cNvPicPr>
          <p:nvPr/>
        </p:nvPicPr>
        <p:blipFill>
          <a:blip r:embed="rId2">
            <a:lum bright="10000"/>
          </a:blip>
          <a:srcRect t="1953"/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501129" y="1904745"/>
            <a:ext cx="2111375" cy="1814195"/>
            <a:chOff x="6501129" y="1904745"/>
            <a:chExt cx="2111375" cy="1814195"/>
          </a:xfrm>
        </p:grpSpPr>
        <p:sp>
          <p:nvSpPr>
            <p:cNvPr id="3" name="object 3"/>
            <p:cNvSpPr/>
            <p:nvPr/>
          </p:nvSpPr>
          <p:spPr>
            <a:xfrm>
              <a:off x="6507479" y="1911095"/>
              <a:ext cx="2098675" cy="1801495"/>
            </a:xfrm>
            <a:custGeom>
              <a:avLst/>
              <a:gdLst/>
              <a:ahLst/>
              <a:cxnLst/>
              <a:rect l="l" t="t" r="r" b="b"/>
              <a:pathLst>
                <a:path w="2098675" h="1801495">
                  <a:moveTo>
                    <a:pt x="1648205" y="0"/>
                  </a:moveTo>
                  <a:lnTo>
                    <a:pt x="450342" y="0"/>
                  </a:lnTo>
                  <a:lnTo>
                    <a:pt x="0" y="900683"/>
                  </a:lnTo>
                  <a:lnTo>
                    <a:pt x="450342" y="1801367"/>
                  </a:lnTo>
                  <a:lnTo>
                    <a:pt x="1648205" y="1801367"/>
                  </a:lnTo>
                  <a:lnTo>
                    <a:pt x="2098548" y="900683"/>
                  </a:lnTo>
                  <a:lnTo>
                    <a:pt x="1648205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07479" y="1911095"/>
              <a:ext cx="2098675" cy="1801495"/>
            </a:xfrm>
            <a:custGeom>
              <a:avLst/>
              <a:gdLst/>
              <a:ahLst/>
              <a:cxnLst/>
              <a:rect l="l" t="t" r="r" b="b"/>
              <a:pathLst>
                <a:path w="2098675" h="1801495">
                  <a:moveTo>
                    <a:pt x="0" y="900683"/>
                  </a:moveTo>
                  <a:lnTo>
                    <a:pt x="450342" y="0"/>
                  </a:lnTo>
                  <a:lnTo>
                    <a:pt x="1648205" y="0"/>
                  </a:lnTo>
                  <a:lnTo>
                    <a:pt x="2098548" y="900683"/>
                  </a:lnTo>
                  <a:lnTo>
                    <a:pt x="1648205" y="1801367"/>
                  </a:lnTo>
                  <a:lnTo>
                    <a:pt x="450342" y="1801367"/>
                  </a:lnTo>
                  <a:lnTo>
                    <a:pt x="0" y="900683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848093" y="2091689"/>
            <a:ext cx="1417955" cy="14179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285115" marR="276860" algn="ctr">
              <a:lnSpc>
                <a:spcPts val="1550"/>
              </a:lnSpc>
              <a:spcBef>
                <a:spcPts val="265"/>
              </a:spcBef>
            </a:pPr>
            <a:r>
              <a:rPr sz="1400" b="1" spc="65" dirty="0">
                <a:solidFill>
                  <a:srgbClr val="FFFFFF"/>
                </a:solidFill>
                <a:latin typeface="Tahoma"/>
                <a:cs typeface="Tahoma"/>
              </a:rPr>
              <a:t>со</a:t>
            </a:r>
            <a:r>
              <a:rPr sz="1400" b="1" spc="80" dirty="0">
                <a:solidFill>
                  <a:srgbClr val="FFFFFF"/>
                </a:solidFill>
                <a:latin typeface="Tahoma"/>
                <a:cs typeface="Tahoma"/>
              </a:rPr>
              <a:t>ц</a:t>
            </a:r>
            <a:r>
              <a:rPr sz="1400" b="1" spc="-60" dirty="0">
                <a:solidFill>
                  <a:srgbClr val="FFFFFF"/>
                </a:solidFill>
                <a:latin typeface="Tahoma"/>
                <a:cs typeface="Tahoma"/>
              </a:rPr>
              <a:t>іальні 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послуги</a:t>
            </a:r>
            <a:endParaRPr sz="1400">
              <a:latin typeface="Tahoma"/>
              <a:cs typeface="Tahoma"/>
            </a:endParaRPr>
          </a:p>
          <a:p>
            <a:pPr marL="12700" marR="5080" indent="-1270" algn="ctr">
              <a:lnSpc>
                <a:spcPts val="1540"/>
              </a:lnSpc>
            </a:pP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відповідно 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400" spc="25" dirty="0">
                <a:solidFill>
                  <a:srgbClr val="FFFFFF"/>
                </a:solidFill>
                <a:latin typeface="Tahoma"/>
                <a:cs typeface="Tahoma"/>
              </a:rPr>
              <a:t>ндив</a:t>
            </a:r>
            <a:r>
              <a:rPr sz="1400" spc="-3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400" spc="130" dirty="0">
                <a:solidFill>
                  <a:srgbClr val="FFFFFF"/>
                </a:solidFill>
                <a:latin typeface="Tahoma"/>
                <a:cs typeface="Tahoma"/>
              </a:rPr>
              <a:t>уа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льн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го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450"/>
              </a:lnSpc>
            </a:pP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плану</a:t>
            </a:r>
            <a:endParaRPr sz="1400">
              <a:latin typeface="Tahoma"/>
              <a:cs typeface="Tahoma"/>
            </a:endParaRPr>
          </a:p>
          <a:p>
            <a:pPr marL="42545" marR="34925" indent="1270" algn="ctr">
              <a:lnSpc>
                <a:spcPts val="1550"/>
              </a:lnSpc>
              <a:spcBef>
                <a:spcPts val="95"/>
              </a:spcBef>
            </a:pP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соціального 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ахисту</a:t>
            </a:r>
            <a:r>
              <a:rPr sz="14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35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207766" y="1084833"/>
            <a:ext cx="6788784" cy="5377180"/>
            <a:chOff x="3207766" y="1084833"/>
            <a:chExt cx="6788784" cy="537718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3983" y="1091183"/>
              <a:ext cx="1735835" cy="148894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253983" y="1091183"/>
              <a:ext cx="1736089" cy="1489075"/>
            </a:xfrm>
            <a:custGeom>
              <a:avLst/>
              <a:gdLst/>
              <a:ahLst/>
              <a:cxnLst/>
              <a:rect l="l" t="t" r="r" b="b"/>
              <a:pathLst>
                <a:path w="1736090" h="1489075">
                  <a:moveTo>
                    <a:pt x="0" y="744474"/>
                  </a:moveTo>
                  <a:lnTo>
                    <a:pt x="372237" y="0"/>
                  </a:lnTo>
                  <a:lnTo>
                    <a:pt x="1363599" y="0"/>
                  </a:lnTo>
                  <a:lnTo>
                    <a:pt x="1735836" y="744474"/>
                  </a:lnTo>
                  <a:lnTo>
                    <a:pt x="1363599" y="1488948"/>
                  </a:lnTo>
                  <a:lnTo>
                    <a:pt x="372237" y="1488948"/>
                  </a:lnTo>
                  <a:lnTo>
                    <a:pt x="0" y="744474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14116" y="4652772"/>
              <a:ext cx="2098675" cy="1803400"/>
            </a:xfrm>
            <a:custGeom>
              <a:avLst/>
              <a:gdLst/>
              <a:ahLst/>
              <a:cxnLst/>
              <a:rect l="l" t="t" r="r" b="b"/>
              <a:pathLst>
                <a:path w="2098675" h="1803400">
                  <a:moveTo>
                    <a:pt x="1647824" y="0"/>
                  </a:moveTo>
                  <a:lnTo>
                    <a:pt x="450722" y="0"/>
                  </a:lnTo>
                  <a:lnTo>
                    <a:pt x="0" y="901445"/>
                  </a:lnTo>
                  <a:lnTo>
                    <a:pt x="450722" y="1802891"/>
                  </a:lnTo>
                  <a:lnTo>
                    <a:pt x="1647824" y="1802891"/>
                  </a:lnTo>
                  <a:lnTo>
                    <a:pt x="2098547" y="901445"/>
                  </a:lnTo>
                  <a:lnTo>
                    <a:pt x="1647824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14116" y="4652772"/>
              <a:ext cx="2098675" cy="1803400"/>
            </a:xfrm>
            <a:custGeom>
              <a:avLst/>
              <a:gdLst/>
              <a:ahLst/>
              <a:cxnLst/>
              <a:rect l="l" t="t" r="r" b="b"/>
              <a:pathLst>
                <a:path w="2098675" h="1803400">
                  <a:moveTo>
                    <a:pt x="0" y="901445"/>
                  </a:moveTo>
                  <a:lnTo>
                    <a:pt x="450722" y="0"/>
                  </a:lnTo>
                  <a:lnTo>
                    <a:pt x="1647824" y="0"/>
                  </a:lnTo>
                  <a:lnTo>
                    <a:pt x="2098547" y="901445"/>
                  </a:lnTo>
                  <a:lnTo>
                    <a:pt x="1647824" y="1802891"/>
                  </a:lnTo>
                  <a:lnTo>
                    <a:pt x="450722" y="1802891"/>
                  </a:lnTo>
                  <a:lnTo>
                    <a:pt x="0" y="901445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5792" y="4137660"/>
              <a:ext cx="164592" cy="14325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32072" y="4834254"/>
            <a:ext cx="1261745" cy="14179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5725" marR="76835" algn="ctr">
              <a:lnSpc>
                <a:spcPct val="92000"/>
              </a:lnSpc>
              <a:spcBef>
                <a:spcPts val="235"/>
              </a:spcBef>
            </a:pP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медичні </a:t>
            </a:r>
            <a:r>
              <a:rPr sz="14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35" dirty="0">
                <a:solidFill>
                  <a:srgbClr val="FFFFFF"/>
                </a:solidFill>
                <a:latin typeface="Tahoma"/>
                <a:cs typeface="Tahoma"/>
              </a:rPr>
              <a:t>послуги 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200" dirty="0">
                <a:solidFill>
                  <a:srgbClr val="FFFFFF"/>
                </a:solidFill>
                <a:latin typeface="Tahoma"/>
                <a:cs typeface="Tahoma"/>
              </a:rPr>
              <a:t>місцем </a:t>
            </a:r>
            <a:r>
              <a:rPr sz="1400" spc="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80" dirty="0">
                <a:solidFill>
                  <a:srgbClr val="FFFFFF"/>
                </a:solidFill>
                <a:latin typeface="Tahoma"/>
                <a:cs typeface="Tahoma"/>
              </a:rPr>
              <a:t>фактичного </a:t>
            </a:r>
            <a:r>
              <a:rPr sz="1400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25" dirty="0">
                <a:solidFill>
                  <a:srgbClr val="FFFFFF"/>
                </a:solidFill>
                <a:latin typeface="Tahoma"/>
                <a:cs typeface="Tahoma"/>
              </a:rPr>
              <a:t>пр</a:t>
            </a:r>
            <a:r>
              <a:rPr sz="1400" spc="13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живан</a:t>
            </a:r>
            <a:r>
              <a:rPr sz="1400" spc="6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spc="-114" dirty="0">
                <a:solidFill>
                  <a:srgbClr val="FFFFFF"/>
                </a:solidFill>
                <a:latin typeface="Tahoma"/>
                <a:cs typeface="Tahoma"/>
              </a:rPr>
              <a:t>я</a:t>
            </a:r>
            <a:endParaRPr sz="1400">
              <a:latin typeface="Tahoma"/>
              <a:cs typeface="Tahoma"/>
            </a:endParaRPr>
          </a:p>
          <a:p>
            <a:pPr marL="12700" marR="5080" algn="ctr">
              <a:lnSpc>
                <a:spcPts val="1550"/>
              </a:lnSpc>
              <a:spcBef>
                <a:spcPts val="30"/>
              </a:spcBef>
            </a:pP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пат</a:t>
            </a:r>
            <a:r>
              <a:rPr sz="1400" spc="8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spc="1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натно</a:t>
            </a:r>
            <a:r>
              <a:rPr sz="1400" spc="30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400" spc="110" dirty="0">
                <a:solidFill>
                  <a:srgbClr val="FFFFFF"/>
                </a:solidFill>
                <a:latin typeface="Tahoma"/>
                <a:cs typeface="Tahoma"/>
              </a:rPr>
              <a:t>о  </a:t>
            </a:r>
            <a:r>
              <a:rPr sz="1400" spc="20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5900" y="1752601"/>
            <a:ext cx="3695700" cy="3765929"/>
            <a:chOff x="1485900" y="1752601"/>
            <a:chExt cx="3695700" cy="3765929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5900" y="3717035"/>
              <a:ext cx="2098548" cy="18013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85900" y="3717035"/>
              <a:ext cx="2098675" cy="1801495"/>
            </a:xfrm>
            <a:custGeom>
              <a:avLst/>
              <a:gdLst/>
              <a:ahLst/>
              <a:cxnLst/>
              <a:rect l="l" t="t" r="r" b="b"/>
              <a:pathLst>
                <a:path w="2098675" h="1801495">
                  <a:moveTo>
                    <a:pt x="0" y="900683"/>
                  </a:moveTo>
                  <a:lnTo>
                    <a:pt x="450342" y="0"/>
                  </a:lnTo>
                  <a:lnTo>
                    <a:pt x="1648206" y="0"/>
                  </a:lnTo>
                  <a:lnTo>
                    <a:pt x="2098548" y="900683"/>
                  </a:lnTo>
                  <a:lnTo>
                    <a:pt x="1648206" y="1801367"/>
                  </a:lnTo>
                  <a:lnTo>
                    <a:pt x="450342" y="1801367"/>
                  </a:lnTo>
                  <a:lnTo>
                    <a:pt x="0" y="900683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9419" y="1839467"/>
              <a:ext cx="2098675" cy="1801495"/>
            </a:xfrm>
            <a:custGeom>
              <a:avLst/>
              <a:gdLst/>
              <a:ahLst/>
              <a:cxnLst/>
              <a:rect l="l" t="t" r="r" b="b"/>
              <a:pathLst>
                <a:path w="2098675" h="1801495">
                  <a:moveTo>
                    <a:pt x="0" y="900684"/>
                  </a:moveTo>
                  <a:lnTo>
                    <a:pt x="450342" y="0"/>
                  </a:lnTo>
                  <a:lnTo>
                    <a:pt x="1648206" y="0"/>
                  </a:lnTo>
                  <a:lnTo>
                    <a:pt x="2098547" y="900684"/>
                  </a:lnTo>
                  <a:lnTo>
                    <a:pt x="1648206" y="1801368"/>
                  </a:lnTo>
                  <a:lnTo>
                    <a:pt x="450342" y="1801368"/>
                  </a:lnTo>
                  <a:lnTo>
                    <a:pt x="0" y="900684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9419" y="1752601"/>
              <a:ext cx="2202181" cy="1888362"/>
            </a:xfrm>
            <a:custGeom>
              <a:avLst/>
              <a:gdLst/>
              <a:ahLst/>
              <a:cxnLst/>
              <a:rect l="l" t="t" r="r" b="b"/>
              <a:pathLst>
                <a:path w="2098675" h="1801495">
                  <a:moveTo>
                    <a:pt x="1648206" y="0"/>
                  </a:moveTo>
                  <a:lnTo>
                    <a:pt x="450342" y="0"/>
                  </a:lnTo>
                  <a:lnTo>
                    <a:pt x="0" y="900684"/>
                  </a:lnTo>
                  <a:lnTo>
                    <a:pt x="450342" y="1801368"/>
                  </a:lnTo>
                  <a:lnTo>
                    <a:pt x="1648206" y="1801368"/>
                  </a:lnTo>
                  <a:lnTo>
                    <a:pt x="2098547" y="900684"/>
                  </a:lnTo>
                  <a:lnTo>
                    <a:pt x="1648206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328542" y="2117851"/>
            <a:ext cx="1400175" cy="122110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065" marR="5080" algn="ctr">
              <a:lnSpc>
                <a:spcPts val="1550"/>
              </a:lnSpc>
              <a:spcBef>
                <a:spcPts val="265"/>
              </a:spcBef>
            </a:pPr>
            <a:r>
              <a:rPr sz="1400" b="1" spc="25" dirty="0">
                <a:solidFill>
                  <a:srgbClr val="FFFFFF"/>
                </a:solidFill>
                <a:latin typeface="Tahoma"/>
                <a:cs typeface="Tahoma"/>
              </a:rPr>
              <a:t>ос</a:t>
            </a:r>
            <a:r>
              <a:rPr sz="1400" b="1" spc="3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b="1" spc="-55" dirty="0">
                <a:solidFill>
                  <a:srgbClr val="FFFFFF"/>
                </a:solidFill>
                <a:latin typeface="Tahoma"/>
                <a:cs typeface="Tahoma"/>
              </a:rPr>
              <a:t>ітні</a:t>
            </a:r>
            <a:r>
              <a:rPr sz="1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посл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400" b="1" spc="-80" dirty="0">
                <a:solidFill>
                  <a:srgbClr val="FFFFFF"/>
                </a:solidFill>
                <a:latin typeface="Tahoma"/>
                <a:cs typeface="Tahoma"/>
              </a:rPr>
              <a:t>ги  </a:t>
            </a:r>
            <a:r>
              <a:rPr sz="1400" b="1" spc="-105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4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spc="10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400" spc="12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400" spc="40" dirty="0">
                <a:solidFill>
                  <a:srgbClr val="FFFFFF"/>
                </a:solidFill>
                <a:latin typeface="Tahoma"/>
                <a:cs typeface="Tahoma"/>
              </a:rPr>
              <a:t>аху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400" spc="90" dirty="0">
                <a:solidFill>
                  <a:srgbClr val="FFFFFF"/>
                </a:solidFill>
                <a:latin typeface="Tahoma"/>
                <a:cs typeface="Tahoma"/>
              </a:rPr>
              <a:t>анням  </a:t>
            </a:r>
            <a:r>
              <a:rPr sz="1400" spc="75" dirty="0">
                <a:solidFill>
                  <a:srgbClr val="FFFFFF"/>
                </a:solidFill>
                <a:latin typeface="Tahoma"/>
                <a:cs typeface="Tahoma"/>
              </a:rPr>
              <a:t>принципу</a:t>
            </a:r>
            <a:endParaRPr sz="1400">
              <a:latin typeface="Tahoma"/>
              <a:cs typeface="Tahoma"/>
            </a:endParaRPr>
          </a:p>
          <a:p>
            <a:pPr algn="ctr">
              <a:lnSpc>
                <a:spcPts val="1435"/>
              </a:lnSpc>
            </a:pPr>
            <a:r>
              <a:rPr sz="1400" spc="55" dirty="0">
                <a:solidFill>
                  <a:srgbClr val="FFFFFF"/>
                </a:solidFill>
                <a:latin typeface="Tahoma"/>
                <a:cs typeface="Tahoma"/>
              </a:rPr>
              <a:t>територіальної</a:t>
            </a:r>
            <a:endParaRPr sz="1400">
              <a:latin typeface="Tahoma"/>
              <a:cs typeface="Tahoma"/>
            </a:endParaRPr>
          </a:p>
          <a:p>
            <a:pPr marL="172085" marR="166370" algn="ctr">
              <a:lnSpc>
                <a:spcPts val="1550"/>
              </a:lnSpc>
              <a:spcBef>
                <a:spcPts val="90"/>
              </a:spcBef>
            </a:pPr>
            <a:r>
              <a:rPr sz="1400" spc="114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400" spc="70" dirty="0">
                <a:solidFill>
                  <a:srgbClr val="FFFFFF"/>
                </a:solidFill>
                <a:latin typeface="Tahoma"/>
                <a:cs typeface="Tahoma"/>
              </a:rPr>
              <a:t>ст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уп</a:t>
            </a:r>
            <a:r>
              <a:rPr sz="1400" spc="5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400" spc="15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400" spc="250" dirty="0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1400" spc="-130" dirty="0">
                <a:solidFill>
                  <a:srgbClr val="FFFFFF"/>
                </a:solidFill>
                <a:latin typeface="Tahoma"/>
                <a:cs typeface="Tahoma"/>
              </a:rPr>
              <a:t>т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і  </a:t>
            </a:r>
            <a:r>
              <a:rPr sz="1400" spc="45" dirty="0">
                <a:solidFill>
                  <a:srgbClr val="FFFFFF"/>
                </a:solidFill>
                <a:latin typeface="Tahoma"/>
                <a:cs typeface="Tahoma"/>
              </a:rPr>
              <a:t>освіти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600200" y="914400"/>
            <a:ext cx="7372095" cy="5542788"/>
            <a:chOff x="1524000" y="979932"/>
            <a:chExt cx="7372095" cy="5542788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0" y="979932"/>
              <a:ext cx="1828800" cy="1600200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24000" y="1056132"/>
              <a:ext cx="1768347" cy="1524000"/>
            </a:xfrm>
            <a:custGeom>
              <a:avLst/>
              <a:gdLst/>
              <a:ahLst/>
              <a:cxnLst/>
              <a:rect l="l" t="t" r="r" b="b"/>
              <a:pathLst>
                <a:path w="1734820" h="1489075">
                  <a:moveTo>
                    <a:pt x="0" y="744473"/>
                  </a:moveTo>
                  <a:lnTo>
                    <a:pt x="372236" y="0"/>
                  </a:lnTo>
                  <a:lnTo>
                    <a:pt x="1362074" y="0"/>
                  </a:lnTo>
                  <a:lnTo>
                    <a:pt x="1734312" y="744473"/>
                  </a:lnTo>
                  <a:lnTo>
                    <a:pt x="1362074" y="1488947"/>
                  </a:lnTo>
                  <a:lnTo>
                    <a:pt x="372236" y="1488947"/>
                  </a:lnTo>
                  <a:lnTo>
                    <a:pt x="0" y="744473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70704" y="3212592"/>
              <a:ext cx="1908048" cy="16382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800600" y="3212592"/>
              <a:ext cx="1978279" cy="1729740"/>
            </a:xfrm>
            <a:custGeom>
              <a:avLst/>
              <a:gdLst/>
              <a:ahLst/>
              <a:cxnLst/>
              <a:rect l="l" t="t" r="r" b="b"/>
              <a:pathLst>
                <a:path w="1908175" h="1638300">
                  <a:moveTo>
                    <a:pt x="0" y="819150"/>
                  </a:moveTo>
                  <a:lnTo>
                    <a:pt x="409575" y="0"/>
                  </a:lnTo>
                  <a:lnTo>
                    <a:pt x="1498473" y="0"/>
                  </a:lnTo>
                  <a:lnTo>
                    <a:pt x="1908048" y="819150"/>
                  </a:lnTo>
                  <a:lnTo>
                    <a:pt x="1498473" y="1638300"/>
                  </a:lnTo>
                  <a:lnTo>
                    <a:pt x="409575" y="1638300"/>
                  </a:lnTo>
                  <a:lnTo>
                    <a:pt x="0" y="819150"/>
                  </a:lnTo>
                  <a:close/>
                </a:path>
              </a:pathLst>
            </a:custGeom>
            <a:ln w="12191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705600" y="4713732"/>
              <a:ext cx="2190495" cy="1808988"/>
            </a:xfrm>
            <a:custGeom>
              <a:avLst/>
              <a:gdLst/>
              <a:ahLst/>
              <a:cxnLst/>
              <a:rect l="l" t="t" r="r" b="b"/>
              <a:pathLst>
                <a:path w="2077720" h="1722120">
                  <a:moveTo>
                    <a:pt x="1646681" y="0"/>
                  </a:moveTo>
                  <a:lnTo>
                    <a:pt x="430529" y="0"/>
                  </a:lnTo>
                  <a:lnTo>
                    <a:pt x="0" y="861059"/>
                  </a:lnTo>
                  <a:lnTo>
                    <a:pt x="430529" y="1722119"/>
                  </a:lnTo>
                  <a:lnTo>
                    <a:pt x="1646681" y="1722119"/>
                  </a:lnTo>
                  <a:lnTo>
                    <a:pt x="2077212" y="861059"/>
                  </a:lnTo>
                  <a:lnTo>
                    <a:pt x="1646681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38796" y="4652009"/>
            <a:ext cx="1287780" cy="155829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065" marR="5080" indent="-3175" algn="ctr">
              <a:lnSpc>
                <a:spcPct val="92100"/>
              </a:lnSpc>
              <a:spcBef>
                <a:spcPts val="229"/>
              </a:spcBef>
            </a:pPr>
            <a:r>
              <a:rPr sz="1350" spc="65" dirty="0">
                <a:solidFill>
                  <a:srgbClr val="FFFFFF"/>
                </a:solidFill>
                <a:latin typeface="Tahoma"/>
                <a:cs typeface="Tahoma"/>
              </a:rPr>
              <a:t>Послуги </a:t>
            </a:r>
            <a:r>
              <a:rPr sz="135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25" dirty="0">
                <a:solidFill>
                  <a:srgbClr val="FFFFFF"/>
                </a:solidFill>
                <a:latin typeface="Tahoma"/>
                <a:cs typeface="Tahoma"/>
              </a:rPr>
              <a:t>психолога, </a:t>
            </a:r>
            <a:r>
              <a:rPr sz="135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dirty="0">
                <a:solidFill>
                  <a:srgbClr val="FFFFFF"/>
                </a:solidFill>
                <a:latin typeface="Tahoma"/>
                <a:cs typeface="Tahoma"/>
              </a:rPr>
              <a:t>дефектолога, </a:t>
            </a:r>
            <a:r>
              <a:rPr sz="1350" b="1" spc="-3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-20" dirty="0">
                <a:solidFill>
                  <a:srgbClr val="FFFFFF"/>
                </a:solidFill>
                <a:latin typeface="Tahoma"/>
                <a:cs typeface="Tahoma"/>
              </a:rPr>
              <a:t>логопеда, </a:t>
            </a:r>
            <a:r>
              <a:rPr sz="13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b="1" spc="45" dirty="0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1350" b="1" spc="55" dirty="0">
                <a:solidFill>
                  <a:srgbClr val="FFFFFF"/>
                </a:solidFill>
                <a:latin typeface="Tahoma"/>
                <a:cs typeface="Tahoma"/>
              </a:rPr>
              <a:t>еа</a:t>
            </a:r>
            <a:r>
              <a:rPr sz="1350" b="1" spc="65" dirty="0">
                <a:solidFill>
                  <a:srgbClr val="FFFFFF"/>
                </a:solidFill>
                <a:latin typeface="Tahoma"/>
                <a:cs typeface="Tahoma"/>
              </a:rPr>
              <a:t>б</a:t>
            </a:r>
            <a:r>
              <a:rPr sz="1350" b="1" spc="-50" dirty="0">
                <a:solidFill>
                  <a:srgbClr val="FFFFFF"/>
                </a:solidFill>
                <a:latin typeface="Tahoma"/>
                <a:cs typeface="Tahoma"/>
              </a:rPr>
              <a:t>іліт</a:t>
            </a:r>
            <a:r>
              <a:rPr sz="1350" b="1" spc="-75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50" b="1" spc="-145" dirty="0">
                <a:solidFill>
                  <a:srgbClr val="FFFFFF"/>
                </a:solidFill>
                <a:latin typeface="Tahoma"/>
                <a:cs typeface="Tahoma"/>
              </a:rPr>
              <a:t>л</a:t>
            </a:r>
            <a:r>
              <a:rPr sz="1350" b="1" spc="-60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350" b="1" spc="-55" dirty="0">
                <a:solidFill>
                  <a:srgbClr val="FFFFFF"/>
                </a:solidFill>
                <a:latin typeface="Tahoma"/>
                <a:cs typeface="Tahoma"/>
              </a:rPr>
              <a:t>г</a:t>
            </a:r>
            <a:r>
              <a:rPr sz="1350" b="1" spc="80" dirty="0">
                <a:solidFill>
                  <a:srgbClr val="FFFFFF"/>
                </a:solidFill>
                <a:latin typeface="Tahoma"/>
                <a:cs typeface="Tahoma"/>
              </a:rPr>
              <a:t>а</a:t>
            </a:r>
            <a:r>
              <a:rPr sz="1350" spc="-35" dirty="0">
                <a:solidFill>
                  <a:srgbClr val="FFFFFF"/>
                </a:solidFill>
                <a:latin typeface="Tahoma"/>
                <a:cs typeface="Tahoma"/>
              </a:rPr>
              <a:t>,  </a:t>
            </a:r>
            <a:r>
              <a:rPr sz="1350" spc="5" dirty="0">
                <a:solidFill>
                  <a:srgbClr val="FFFFFF"/>
                </a:solidFill>
                <a:latin typeface="Tahoma"/>
                <a:cs typeface="Tahoma"/>
              </a:rPr>
              <a:t>творчих, </a:t>
            </a:r>
            <a:r>
              <a:rPr sz="135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35" dirty="0">
                <a:solidFill>
                  <a:srgbClr val="FFFFFF"/>
                </a:solidFill>
                <a:latin typeface="Tahoma"/>
                <a:cs typeface="Tahoma"/>
              </a:rPr>
              <a:t>розвивальних </a:t>
            </a:r>
            <a:r>
              <a:rPr sz="1350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Tahoma"/>
                <a:cs typeface="Tahoma"/>
              </a:rPr>
              <a:t>занять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686800" y="2368295"/>
            <a:ext cx="1908175" cy="3156205"/>
            <a:chOff x="8686800" y="2368295"/>
            <a:chExt cx="1908175" cy="315620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63000" y="3886200"/>
              <a:ext cx="1828800" cy="163830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686800" y="3810000"/>
              <a:ext cx="1908175" cy="1638300"/>
            </a:xfrm>
            <a:custGeom>
              <a:avLst/>
              <a:gdLst/>
              <a:ahLst/>
              <a:cxnLst/>
              <a:rect l="l" t="t" r="r" b="b"/>
              <a:pathLst>
                <a:path w="1908175" h="1638300">
                  <a:moveTo>
                    <a:pt x="0" y="819150"/>
                  </a:moveTo>
                  <a:lnTo>
                    <a:pt x="409575" y="0"/>
                  </a:lnTo>
                  <a:lnTo>
                    <a:pt x="1498473" y="0"/>
                  </a:lnTo>
                  <a:lnTo>
                    <a:pt x="1908048" y="819150"/>
                  </a:lnTo>
                  <a:lnTo>
                    <a:pt x="1498473" y="1638300"/>
                  </a:lnTo>
                  <a:lnTo>
                    <a:pt x="409575" y="1638300"/>
                  </a:lnTo>
                  <a:lnTo>
                    <a:pt x="0" y="819150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887711" y="2368295"/>
              <a:ext cx="222504" cy="192024"/>
            </a:xfrm>
            <a:prstGeom prst="rect">
              <a:avLst/>
            </a:prstGeom>
          </p:spPr>
        </p:pic>
      </p:grpSp>
      <p:pic>
        <p:nvPicPr>
          <p:cNvPr id="35" name="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06000" y="0"/>
            <a:ext cx="1804416" cy="135636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28800" y="22098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Заклади освіти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0" y="5029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Заклад </a:t>
            </a:r>
          </a:p>
          <a:p>
            <a:pPr algn="ctr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охорони здоров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я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610600" y="2286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200" b="1" dirty="0" smtClean="0">
                <a:latin typeface="Times New Roman" pitchFamily="18" charset="0"/>
                <a:cs typeface="Times New Roman" pitchFamily="18" charset="0"/>
              </a:rPr>
              <a:t>Інші заклади</a:t>
            </a:r>
            <a:endParaRPr lang="uk-UA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1143000" y="152400"/>
            <a:ext cx="96012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Патронатний 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вихователь має 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право звертатись</a:t>
            </a:r>
            <a:r>
              <a:rPr kumimoji="0" lang="uk-UA" sz="2800" b="1" i="0" u="sng" strike="noStrike" kern="1200" normalizeH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 закладів, установ та організацій за отриманням для дитини інших послуг</a:t>
            </a:r>
            <a:r>
              <a:rPr kumimoji="0" lang="uk-UA" sz="28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, зокрема:</a:t>
            </a:r>
            <a:endParaRPr kumimoji="0" lang="uk-UA" sz="28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2" name="Рисунок 41" descr="Coat_of_Arms_Chortkiv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03008y5b-f7c8-1200x630.jpg"/>
          <p:cNvPicPr>
            <a:picLocks noChangeAspect="1"/>
          </p:cNvPicPr>
          <p:nvPr/>
        </p:nvPicPr>
        <p:blipFill>
          <a:blip r:embed="rId2">
            <a:lum bright="10000"/>
          </a:blip>
          <a:srcRect l="4375" b="4444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381000"/>
            <a:ext cx="967295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b="1" spc="-9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Фахівець</a:t>
            </a:r>
            <a:r>
              <a:rPr sz="2800" b="1" spc="-2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19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sz="2800" b="1" spc="-2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4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соціальної</a:t>
            </a:r>
            <a:r>
              <a:rPr sz="2800" b="1" spc="-2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2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  <a:r>
              <a:rPr sz="2800" b="1" spc="-2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2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sz="2800" b="1" spc="7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місцем</a:t>
            </a:r>
            <a:r>
              <a:rPr sz="2800" b="1" spc="-4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100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проживання </a:t>
            </a:r>
            <a:r>
              <a:rPr sz="2800" b="1" spc="-80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9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батьків/законних</a:t>
            </a:r>
            <a:r>
              <a:rPr sz="2800" b="1" spc="-55" dirty="0">
                <a:solidFill>
                  <a:srgbClr val="622D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представників: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6090" y="2944241"/>
            <a:ext cx="660400" cy="669290"/>
            <a:chOff x="1536090" y="2944241"/>
            <a:chExt cx="660400" cy="66929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6090" y="2944241"/>
              <a:ext cx="660119" cy="66916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9531" y="2977896"/>
              <a:ext cx="557784" cy="55930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89531" y="2977896"/>
              <a:ext cx="558165" cy="559435"/>
            </a:xfrm>
            <a:custGeom>
              <a:avLst/>
              <a:gdLst/>
              <a:ahLst/>
              <a:cxnLst/>
              <a:rect l="l" t="t" r="r" b="b"/>
              <a:pathLst>
                <a:path w="558164" h="559435">
                  <a:moveTo>
                    <a:pt x="0" y="279653"/>
                  </a:moveTo>
                  <a:lnTo>
                    <a:pt x="3649" y="234296"/>
                  </a:lnTo>
                  <a:lnTo>
                    <a:pt x="14215" y="191268"/>
                  </a:lnTo>
                  <a:lnTo>
                    <a:pt x="31125" y="151144"/>
                  </a:lnTo>
                  <a:lnTo>
                    <a:pt x="53803" y="114501"/>
                  </a:lnTo>
                  <a:lnTo>
                    <a:pt x="81676" y="81914"/>
                  </a:lnTo>
                  <a:lnTo>
                    <a:pt x="114171" y="53961"/>
                  </a:lnTo>
                  <a:lnTo>
                    <a:pt x="150714" y="31217"/>
                  </a:lnTo>
                  <a:lnTo>
                    <a:pt x="190731" y="14258"/>
                  </a:lnTo>
                  <a:lnTo>
                    <a:pt x="233648" y="3660"/>
                  </a:lnTo>
                  <a:lnTo>
                    <a:pt x="278892" y="0"/>
                  </a:lnTo>
                  <a:lnTo>
                    <a:pt x="324135" y="3660"/>
                  </a:lnTo>
                  <a:lnTo>
                    <a:pt x="367052" y="14258"/>
                  </a:lnTo>
                  <a:lnTo>
                    <a:pt x="407069" y="31217"/>
                  </a:lnTo>
                  <a:lnTo>
                    <a:pt x="443612" y="53961"/>
                  </a:lnTo>
                  <a:lnTo>
                    <a:pt x="476107" y="81914"/>
                  </a:lnTo>
                  <a:lnTo>
                    <a:pt x="503980" y="114501"/>
                  </a:lnTo>
                  <a:lnTo>
                    <a:pt x="526658" y="151144"/>
                  </a:lnTo>
                  <a:lnTo>
                    <a:pt x="543568" y="191268"/>
                  </a:lnTo>
                  <a:lnTo>
                    <a:pt x="554134" y="234296"/>
                  </a:lnTo>
                  <a:lnTo>
                    <a:pt x="557784" y="279653"/>
                  </a:lnTo>
                  <a:lnTo>
                    <a:pt x="554134" y="325011"/>
                  </a:lnTo>
                  <a:lnTo>
                    <a:pt x="543568" y="368039"/>
                  </a:lnTo>
                  <a:lnTo>
                    <a:pt x="526658" y="408163"/>
                  </a:lnTo>
                  <a:lnTo>
                    <a:pt x="503980" y="444806"/>
                  </a:lnTo>
                  <a:lnTo>
                    <a:pt x="476107" y="477392"/>
                  </a:lnTo>
                  <a:lnTo>
                    <a:pt x="443612" y="505346"/>
                  </a:lnTo>
                  <a:lnTo>
                    <a:pt x="407069" y="528090"/>
                  </a:lnTo>
                  <a:lnTo>
                    <a:pt x="367052" y="545049"/>
                  </a:lnTo>
                  <a:lnTo>
                    <a:pt x="324135" y="555647"/>
                  </a:lnTo>
                  <a:lnTo>
                    <a:pt x="278892" y="559307"/>
                  </a:lnTo>
                  <a:lnTo>
                    <a:pt x="233648" y="555647"/>
                  </a:lnTo>
                  <a:lnTo>
                    <a:pt x="190731" y="545049"/>
                  </a:lnTo>
                  <a:lnTo>
                    <a:pt x="150714" y="528090"/>
                  </a:lnTo>
                  <a:lnTo>
                    <a:pt x="114171" y="505346"/>
                  </a:lnTo>
                  <a:lnTo>
                    <a:pt x="81676" y="477393"/>
                  </a:lnTo>
                  <a:lnTo>
                    <a:pt x="53803" y="444806"/>
                  </a:lnTo>
                  <a:lnTo>
                    <a:pt x="31125" y="408163"/>
                  </a:lnTo>
                  <a:lnTo>
                    <a:pt x="14215" y="368039"/>
                  </a:lnTo>
                  <a:lnTo>
                    <a:pt x="3649" y="325011"/>
                  </a:lnTo>
                  <a:lnTo>
                    <a:pt x="0" y="279653"/>
                  </a:lnTo>
                  <a:close/>
                </a:path>
                <a:path w="558164" h="559435">
                  <a:moveTo>
                    <a:pt x="41656" y="279653"/>
                  </a:moveTo>
                  <a:lnTo>
                    <a:pt x="46474" y="327619"/>
                  </a:lnTo>
                  <a:lnTo>
                    <a:pt x="60293" y="372294"/>
                  </a:lnTo>
                  <a:lnTo>
                    <a:pt x="82161" y="412721"/>
                  </a:lnTo>
                  <a:lnTo>
                    <a:pt x="111125" y="447944"/>
                  </a:lnTo>
                  <a:lnTo>
                    <a:pt x="146232" y="477006"/>
                  </a:lnTo>
                  <a:lnTo>
                    <a:pt x="186531" y="498949"/>
                  </a:lnTo>
                  <a:lnTo>
                    <a:pt x="231068" y="512816"/>
                  </a:lnTo>
                  <a:lnTo>
                    <a:pt x="278892" y="517651"/>
                  </a:lnTo>
                  <a:lnTo>
                    <a:pt x="326715" y="512816"/>
                  </a:lnTo>
                  <a:lnTo>
                    <a:pt x="371252" y="498949"/>
                  </a:lnTo>
                  <a:lnTo>
                    <a:pt x="411551" y="477006"/>
                  </a:lnTo>
                  <a:lnTo>
                    <a:pt x="446659" y="447944"/>
                  </a:lnTo>
                  <a:lnTo>
                    <a:pt x="475622" y="412721"/>
                  </a:lnTo>
                  <a:lnTo>
                    <a:pt x="497490" y="372294"/>
                  </a:lnTo>
                  <a:lnTo>
                    <a:pt x="511309" y="327619"/>
                  </a:lnTo>
                  <a:lnTo>
                    <a:pt x="516128" y="279653"/>
                  </a:lnTo>
                  <a:lnTo>
                    <a:pt x="511309" y="231688"/>
                  </a:lnTo>
                  <a:lnTo>
                    <a:pt x="497490" y="187013"/>
                  </a:lnTo>
                  <a:lnTo>
                    <a:pt x="475622" y="146586"/>
                  </a:lnTo>
                  <a:lnTo>
                    <a:pt x="446658" y="111363"/>
                  </a:lnTo>
                  <a:lnTo>
                    <a:pt x="411551" y="82301"/>
                  </a:lnTo>
                  <a:lnTo>
                    <a:pt x="371252" y="60358"/>
                  </a:lnTo>
                  <a:lnTo>
                    <a:pt x="326715" y="46491"/>
                  </a:lnTo>
                  <a:lnTo>
                    <a:pt x="278892" y="41655"/>
                  </a:lnTo>
                  <a:lnTo>
                    <a:pt x="231068" y="46491"/>
                  </a:lnTo>
                  <a:lnTo>
                    <a:pt x="186531" y="60358"/>
                  </a:lnTo>
                  <a:lnTo>
                    <a:pt x="146232" y="82301"/>
                  </a:lnTo>
                  <a:lnTo>
                    <a:pt x="111125" y="111363"/>
                  </a:lnTo>
                  <a:lnTo>
                    <a:pt x="82161" y="146586"/>
                  </a:lnTo>
                  <a:lnTo>
                    <a:pt x="60293" y="187013"/>
                  </a:lnTo>
                  <a:lnTo>
                    <a:pt x="46474" y="231688"/>
                  </a:lnTo>
                  <a:lnTo>
                    <a:pt x="41656" y="279653"/>
                  </a:lnTo>
                  <a:close/>
                </a:path>
              </a:pathLst>
            </a:custGeom>
            <a:ln w="6096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961119" y="5074894"/>
            <a:ext cx="1087120" cy="1094740"/>
            <a:chOff x="2961119" y="5074894"/>
            <a:chExt cx="1087120" cy="10947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61119" y="5074894"/>
              <a:ext cx="1086624" cy="10942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11423" y="5105400"/>
              <a:ext cx="990600" cy="10028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72383" y="5166360"/>
              <a:ext cx="868680" cy="86867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992520" y="1235809"/>
            <a:ext cx="515620" cy="514350"/>
            <a:chOff x="4992520" y="1235809"/>
            <a:chExt cx="515620" cy="51435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2520" y="1235809"/>
              <a:ext cx="515330" cy="51387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45963" y="1269491"/>
              <a:ext cx="413003" cy="41300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045963" y="1269491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5" h="413385">
                  <a:moveTo>
                    <a:pt x="0" y="206502"/>
                  </a:moveTo>
                  <a:lnTo>
                    <a:pt x="5453" y="159153"/>
                  </a:lnTo>
                  <a:lnTo>
                    <a:pt x="20989" y="115688"/>
                  </a:lnTo>
                  <a:lnTo>
                    <a:pt x="45366" y="77346"/>
                  </a:lnTo>
                  <a:lnTo>
                    <a:pt x="77346" y="45366"/>
                  </a:lnTo>
                  <a:lnTo>
                    <a:pt x="115688" y="20989"/>
                  </a:lnTo>
                  <a:lnTo>
                    <a:pt x="159153" y="5453"/>
                  </a:lnTo>
                  <a:lnTo>
                    <a:pt x="206501" y="0"/>
                  </a:lnTo>
                  <a:lnTo>
                    <a:pt x="253850" y="5453"/>
                  </a:lnTo>
                  <a:lnTo>
                    <a:pt x="297315" y="20989"/>
                  </a:lnTo>
                  <a:lnTo>
                    <a:pt x="335657" y="45366"/>
                  </a:lnTo>
                  <a:lnTo>
                    <a:pt x="367637" y="77346"/>
                  </a:lnTo>
                  <a:lnTo>
                    <a:pt x="392014" y="115688"/>
                  </a:lnTo>
                  <a:lnTo>
                    <a:pt x="407550" y="159153"/>
                  </a:lnTo>
                  <a:lnTo>
                    <a:pt x="413003" y="206502"/>
                  </a:lnTo>
                  <a:lnTo>
                    <a:pt x="407550" y="253850"/>
                  </a:lnTo>
                  <a:lnTo>
                    <a:pt x="392014" y="297315"/>
                  </a:lnTo>
                  <a:lnTo>
                    <a:pt x="367637" y="335657"/>
                  </a:lnTo>
                  <a:lnTo>
                    <a:pt x="335657" y="367637"/>
                  </a:lnTo>
                  <a:lnTo>
                    <a:pt x="297315" y="392014"/>
                  </a:lnTo>
                  <a:lnTo>
                    <a:pt x="253850" y="407550"/>
                  </a:lnTo>
                  <a:lnTo>
                    <a:pt x="206501" y="413004"/>
                  </a:lnTo>
                  <a:lnTo>
                    <a:pt x="159153" y="407550"/>
                  </a:lnTo>
                  <a:lnTo>
                    <a:pt x="115688" y="392014"/>
                  </a:lnTo>
                  <a:lnTo>
                    <a:pt x="77346" y="367637"/>
                  </a:lnTo>
                  <a:lnTo>
                    <a:pt x="45366" y="335657"/>
                  </a:lnTo>
                  <a:lnTo>
                    <a:pt x="20989" y="297315"/>
                  </a:lnTo>
                  <a:lnTo>
                    <a:pt x="5453" y="253850"/>
                  </a:lnTo>
                  <a:lnTo>
                    <a:pt x="0" y="206502"/>
                  </a:lnTo>
                  <a:close/>
                </a:path>
                <a:path w="413385" h="413385">
                  <a:moveTo>
                    <a:pt x="30861" y="206502"/>
                  </a:moveTo>
                  <a:lnTo>
                    <a:pt x="37133" y="253202"/>
                  </a:lnTo>
                  <a:lnTo>
                    <a:pt x="54835" y="295162"/>
                  </a:lnTo>
                  <a:lnTo>
                    <a:pt x="82296" y="330708"/>
                  </a:lnTo>
                  <a:lnTo>
                    <a:pt x="117841" y="358168"/>
                  </a:lnTo>
                  <a:lnTo>
                    <a:pt x="159801" y="375870"/>
                  </a:lnTo>
                  <a:lnTo>
                    <a:pt x="206501" y="382143"/>
                  </a:lnTo>
                  <a:lnTo>
                    <a:pt x="253202" y="375870"/>
                  </a:lnTo>
                  <a:lnTo>
                    <a:pt x="295162" y="358168"/>
                  </a:lnTo>
                  <a:lnTo>
                    <a:pt x="330707" y="330708"/>
                  </a:lnTo>
                  <a:lnTo>
                    <a:pt x="358168" y="295162"/>
                  </a:lnTo>
                  <a:lnTo>
                    <a:pt x="375870" y="253202"/>
                  </a:lnTo>
                  <a:lnTo>
                    <a:pt x="382143" y="206502"/>
                  </a:lnTo>
                  <a:lnTo>
                    <a:pt x="375870" y="159801"/>
                  </a:lnTo>
                  <a:lnTo>
                    <a:pt x="358168" y="117841"/>
                  </a:lnTo>
                  <a:lnTo>
                    <a:pt x="330708" y="82296"/>
                  </a:lnTo>
                  <a:lnTo>
                    <a:pt x="295162" y="54835"/>
                  </a:lnTo>
                  <a:lnTo>
                    <a:pt x="253202" y="37133"/>
                  </a:lnTo>
                  <a:lnTo>
                    <a:pt x="206501" y="30861"/>
                  </a:lnTo>
                  <a:lnTo>
                    <a:pt x="159801" y="37133"/>
                  </a:lnTo>
                  <a:lnTo>
                    <a:pt x="117841" y="54835"/>
                  </a:lnTo>
                  <a:lnTo>
                    <a:pt x="82296" y="82296"/>
                  </a:lnTo>
                  <a:lnTo>
                    <a:pt x="54835" y="117841"/>
                  </a:lnTo>
                  <a:lnTo>
                    <a:pt x="37133" y="159801"/>
                  </a:lnTo>
                  <a:lnTo>
                    <a:pt x="30861" y="206502"/>
                  </a:lnTo>
                  <a:close/>
                </a:path>
              </a:pathLst>
            </a:custGeom>
            <a:ln w="6096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5612848" y="1235836"/>
            <a:ext cx="309880" cy="306705"/>
            <a:chOff x="5612848" y="1235836"/>
            <a:chExt cx="309880" cy="306705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12848" y="1235836"/>
              <a:ext cx="309420" cy="30657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666231" y="1269491"/>
              <a:ext cx="207263" cy="2057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63183" y="1266443"/>
              <a:ext cx="213360" cy="21183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784818" y="3425952"/>
            <a:ext cx="2898775" cy="2898775"/>
            <a:chOff x="784818" y="3425952"/>
            <a:chExt cx="2898775" cy="2898775"/>
          </a:xfrm>
        </p:grpSpPr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4818" y="4331179"/>
              <a:ext cx="1993433" cy="199343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5151" y="4361688"/>
              <a:ext cx="1888236" cy="18897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09827" y="4436364"/>
              <a:ext cx="1738884" cy="173888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14016" y="3425952"/>
              <a:ext cx="1269479" cy="126796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450591" y="3465576"/>
              <a:ext cx="1178052" cy="11582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0028" y="3523488"/>
              <a:ext cx="1027176" cy="102717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960461" y="6130862"/>
            <a:ext cx="413384" cy="412115"/>
            <a:chOff x="4960461" y="6130862"/>
            <a:chExt cx="413384" cy="41211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960461" y="6130862"/>
              <a:ext cx="413345" cy="41190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013960" y="6164580"/>
              <a:ext cx="310895" cy="31089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13960" y="6164580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0" y="155448"/>
                  </a:moveTo>
                  <a:lnTo>
                    <a:pt x="7924" y="106314"/>
                  </a:lnTo>
                  <a:lnTo>
                    <a:pt x="29992" y="63642"/>
                  </a:lnTo>
                  <a:lnTo>
                    <a:pt x="63642" y="29992"/>
                  </a:lnTo>
                  <a:lnTo>
                    <a:pt x="106314" y="7924"/>
                  </a:lnTo>
                  <a:lnTo>
                    <a:pt x="155448" y="0"/>
                  </a:lnTo>
                  <a:lnTo>
                    <a:pt x="204581" y="7924"/>
                  </a:lnTo>
                  <a:lnTo>
                    <a:pt x="247253" y="29992"/>
                  </a:lnTo>
                  <a:lnTo>
                    <a:pt x="280903" y="63642"/>
                  </a:lnTo>
                  <a:lnTo>
                    <a:pt x="302971" y="106314"/>
                  </a:lnTo>
                  <a:lnTo>
                    <a:pt x="310895" y="155448"/>
                  </a:lnTo>
                  <a:lnTo>
                    <a:pt x="302971" y="204581"/>
                  </a:lnTo>
                  <a:lnTo>
                    <a:pt x="280903" y="247253"/>
                  </a:lnTo>
                  <a:lnTo>
                    <a:pt x="247253" y="280903"/>
                  </a:lnTo>
                  <a:lnTo>
                    <a:pt x="204581" y="302971"/>
                  </a:lnTo>
                  <a:lnTo>
                    <a:pt x="155448" y="310896"/>
                  </a:lnTo>
                  <a:lnTo>
                    <a:pt x="106314" y="302971"/>
                  </a:lnTo>
                  <a:lnTo>
                    <a:pt x="63642" y="280903"/>
                  </a:lnTo>
                  <a:lnTo>
                    <a:pt x="29992" y="247253"/>
                  </a:lnTo>
                  <a:lnTo>
                    <a:pt x="7924" y="204581"/>
                  </a:lnTo>
                  <a:lnTo>
                    <a:pt x="0" y="155448"/>
                  </a:lnTo>
                  <a:close/>
                </a:path>
                <a:path w="311150" h="311150">
                  <a:moveTo>
                    <a:pt x="23240" y="155448"/>
                  </a:moveTo>
                  <a:lnTo>
                    <a:pt x="29980" y="197249"/>
                  </a:lnTo>
                  <a:lnTo>
                    <a:pt x="48746" y="233555"/>
                  </a:lnTo>
                  <a:lnTo>
                    <a:pt x="77364" y="262185"/>
                  </a:lnTo>
                  <a:lnTo>
                    <a:pt x="113656" y="280962"/>
                  </a:lnTo>
                  <a:lnTo>
                    <a:pt x="155448" y="287705"/>
                  </a:lnTo>
                  <a:lnTo>
                    <a:pt x="197239" y="280962"/>
                  </a:lnTo>
                  <a:lnTo>
                    <a:pt x="233531" y="262185"/>
                  </a:lnTo>
                  <a:lnTo>
                    <a:pt x="262149" y="233555"/>
                  </a:lnTo>
                  <a:lnTo>
                    <a:pt x="280915" y="197249"/>
                  </a:lnTo>
                  <a:lnTo>
                    <a:pt x="287654" y="155448"/>
                  </a:lnTo>
                  <a:lnTo>
                    <a:pt x="280915" y="113646"/>
                  </a:lnTo>
                  <a:lnTo>
                    <a:pt x="262149" y="77340"/>
                  </a:lnTo>
                  <a:lnTo>
                    <a:pt x="233531" y="48710"/>
                  </a:lnTo>
                  <a:lnTo>
                    <a:pt x="197239" y="29933"/>
                  </a:lnTo>
                  <a:lnTo>
                    <a:pt x="155448" y="23190"/>
                  </a:lnTo>
                  <a:lnTo>
                    <a:pt x="113656" y="29933"/>
                  </a:lnTo>
                  <a:lnTo>
                    <a:pt x="77364" y="48710"/>
                  </a:lnTo>
                  <a:lnTo>
                    <a:pt x="48746" y="77340"/>
                  </a:lnTo>
                  <a:lnTo>
                    <a:pt x="29980" y="113646"/>
                  </a:lnTo>
                  <a:lnTo>
                    <a:pt x="23240" y="155448"/>
                  </a:lnTo>
                  <a:close/>
                </a:path>
              </a:pathLst>
            </a:custGeom>
            <a:ln w="6096">
              <a:solidFill>
                <a:srgbClr val="92278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2753808" y="1658124"/>
            <a:ext cx="1681480" cy="1609725"/>
            <a:chOff x="2753808" y="1658124"/>
            <a:chExt cx="1681480" cy="1609725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753808" y="2360588"/>
              <a:ext cx="908435" cy="906941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04159" y="2391156"/>
              <a:ext cx="830592" cy="83667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69691" y="2442972"/>
              <a:ext cx="710183" cy="71170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93007" y="1658124"/>
              <a:ext cx="941857" cy="94029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544823" y="1697736"/>
              <a:ext cx="839711" cy="84886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604259" y="1749552"/>
              <a:ext cx="725424" cy="72390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3876802" y="2056002"/>
            <a:ext cx="7197090" cy="37738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2580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latin typeface="Tahoma"/>
                <a:cs typeface="Tahoma"/>
              </a:rPr>
              <a:t>розробляє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65" dirty="0">
                <a:latin typeface="Tahoma"/>
                <a:cs typeface="Tahoma"/>
              </a:rPr>
              <a:t>план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соціального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супроводу</a:t>
            </a:r>
            <a:r>
              <a:rPr sz="1600" b="1" dirty="0">
                <a:latin typeface="Tahoma"/>
                <a:cs typeface="Tahoma"/>
              </a:rPr>
              <a:t> сім’ї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spc="-55" dirty="0">
                <a:latin typeface="Tahoma"/>
                <a:cs typeface="Tahoma"/>
              </a:rPr>
              <a:t>дитини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 marL="12700" marR="456565">
              <a:lnSpc>
                <a:spcPts val="1770"/>
              </a:lnSpc>
              <a:spcBef>
                <a:spcPts val="1350"/>
              </a:spcBef>
              <a:tabLst>
                <a:tab pos="1204595" algn="l"/>
                <a:tab pos="2452370" algn="l"/>
                <a:tab pos="2957195" algn="l"/>
                <a:tab pos="3973829" algn="l"/>
                <a:tab pos="5172075" algn="l"/>
              </a:tabLst>
            </a:pPr>
            <a:r>
              <a:rPr sz="1600" b="1" spc="-70" dirty="0">
                <a:latin typeface="Tahoma"/>
                <a:cs typeface="Tahoma"/>
              </a:rPr>
              <a:t>визн</a:t>
            </a:r>
            <a:r>
              <a:rPr sz="1600" b="1" spc="-60" dirty="0">
                <a:latin typeface="Tahoma"/>
                <a:cs typeface="Tahoma"/>
              </a:rPr>
              <a:t>а</a:t>
            </a:r>
            <a:r>
              <a:rPr sz="1600" b="1" spc="45" dirty="0">
                <a:latin typeface="Tahoma"/>
                <a:cs typeface="Tahoma"/>
              </a:rPr>
              <a:t>ча</a:t>
            </a:r>
            <a:r>
              <a:rPr sz="1600" b="1" spc="40" dirty="0">
                <a:latin typeface="Tahoma"/>
                <a:cs typeface="Tahoma"/>
              </a:rPr>
              <a:t>є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-55" dirty="0">
                <a:latin typeface="Tahoma"/>
                <a:cs typeface="Tahoma"/>
              </a:rPr>
              <a:t>за</a:t>
            </a:r>
            <a:r>
              <a:rPr sz="1600" b="1" spc="-45" dirty="0">
                <a:latin typeface="Tahoma"/>
                <a:cs typeface="Tahoma"/>
              </a:rPr>
              <a:t>в</a:t>
            </a:r>
            <a:r>
              <a:rPr sz="1600" b="1" dirty="0">
                <a:latin typeface="Tahoma"/>
                <a:cs typeface="Tahoma"/>
              </a:rPr>
              <a:t>да</a:t>
            </a:r>
            <a:r>
              <a:rPr sz="1600" b="1" spc="5" dirty="0">
                <a:latin typeface="Tahoma"/>
                <a:cs typeface="Tahoma"/>
              </a:rPr>
              <a:t>н</a:t>
            </a:r>
            <a:r>
              <a:rPr sz="1600" b="1" spc="-120" dirty="0">
                <a:latin typeface="Tahoma"/>
                <a:cs typeface="Tahoma"/>
              </a:rPr>
              <a:t>ня</a:t>
            </a:r>
            <a:r>
              <a:rPr sz="1600" b="1" spc="-60" dirty="0">
                <a:latin typeface="Tahoma"/>
                <a:cs typeface="Tahoma"/>
              </a:rPr>
              <a:t>,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-140" dirty="0">
                <a:latin typeface="Tahoma"/>
                <a:cs typeface="Tahoma"/>
              </a:rPr>
              <a:t>я</a:t>
            </a:r>
            <a:r>
              <a:rPr sz="1600" b="1" spc="-114" dirty="0">
                <a:latin typeface="Tahoma"/>
                <a:cs typeface="Tahoma"/>
              </a:rPr>
              <a:t>к</a:t>
            </a:r>
            <a:r>
              <a:rPr sz="1600" b="1" spc="-105" dirty="0">
                <a:latin typeface="Tahoma"/>
                <a:cs typeface="Tahoma"/>
              </a:rPr>
              <a:t>і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-70" dirty="0">
                <a:latin typeface="Tahoma"/>
                <a:cs typeface="Tahoma"/>
              </a:rPr>
              <a:t>п</a:t>
            </a:r>
            <a:r>
              <a:rPr sz="1600" b="1" spc="-85" dirty="0">
                <a:latin typeface="Tahoma"/>
                <a:cs typeface="Tahoma"/>
              </a:rPr>
              <a:t>овинн</a:t>
            </a:r>
            <a:r>
              <a:rPr sz="1600" b="1" spc="-40" dirty="0">
                <a:latin typeface="Tahoma"/>
                <a:cs typeface="Tahoma"/>
              </a:rPr>
              <a:t>і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-105" dirty="0">
                <a:latin typeface="Tahoma"/>
                <a:cs typeface="Tahoma"/>
              </a:rPr>
              <a:t>в</a:t>
            </a:r>
            <a:r>
              <a:rPr sz="1600" b="1" spc="-100" dirty="0">
                <a:latin typeface="Tahoma"/>
                <a:cs typeface="Tahoma"/>
              </a:rPr>
              <a:t>и</a:t>
            </a:r>
            <a:r>
              <a:rPr sz="1600" b="1" spc="-114" dirty="0">
                <a:latin typeface="Tahoma"/>
                <a:cs typeface="Tahoma"/>
              </a:rPr>
              <a:t>к</a:t>
            </a:r>
            <a:r>
              <a:rPr sz="1600" b="1" spc="-30" dirty="0">
                <a:latin typeface="Tahoma"/>
                <a:cs typeface="Tahoma"/>
              </a:rPr>
              <a:t>о</a:t>
            </a:r>
            <a:r>
              <a:rPr sz="1600" b="1" spc="-15" dirty="0">
                <a:latin typeface="Tahoma"/>
                <a:cs typeface="Tahoma"/>
              </a:rPr>
              <a:t>н</a:t>
            </a:r>
            <a:r>
              <a:rPr sz="1600" b="1" spc="5" dirty="0">
                <a:latin typeface="Tahoma"/>
                <a:cs typeface="Tahoma"/>
              </a:rPr>
              <a:t>ат</a:t>
            </a:r>
            <a:r>
              <a:rPr sz="1600" b="1" spc="10" dirty="0">
                <a:latin typeface="Tahoma"/>
                <a:cs typeface="Tahoma"/>
              </a:rPr>
              <a:t>и</a:t>
            </a:r>
            <a:r>
              <a:rPr sz="1600" b="1" dirty="0">
                <a:latin typeface="Tahoma"/>
                <a:cs typeface="Tahoma"/>
              </a:rPr>
              <a:t>	</a:t>
            </a:r>
            <a:r>
              <a:rPr sz="1600" b="1" spc="65" dirty="0">
                <a:latin typeface="Tahoma"/>
                <a:cs typeface="Tahoma"/>
              </a:rPr>
              <a:t>ба</a:t>
            </a:r>
            <a:r>
              <a:rPr sz="1600" b="1" spc="-70" dirty="0">
                <a:latin typeface="Tahoma"/>
                <a:cs typeface="Tahoma"/>
              </a:rPr>
              <a:t>тьк</a:t>
            </a:r>
            <a:r>
              <a:rPr sz="1600" b="1" spc="-80" dirty="0">
                <a:latin typeface="Tahoma"/>
                <a:cs typeface="Tahoma"/>
              </a:rPr>
              <a:t>и</a:t>
            </a:r>
            <a:r>
              <a:rPr sz="1600" b="1" spc="-165" dirty="0">
                <a:latin typeface="Tahoma"/>
                <a:cs typeface="Tahoma"/>
              </a:rPr>
              <a:t>/</a:t>
            </a:r>
            <a:r>
              <a:rPr sz="1600" b="1" spc="-145" dirty="0">
                <a:latin typeface="Tahoma"/>
                <a:cs typeface="Tahoma"/>
              </a:rPr>
              <a:t>з</a:t>
            </a:r>
            <a:r>
              <a:rPr sz="1600" b="1" spc="-45" dirty="0">
                <a:latin typeface="Tahoma"/>
                <a:cs typeface="Tahoma"/>
              </a:rPr>
              <a:t>аконні  </a:t>
            </a:r>
            <a:r>
              <a:rPr sz="1600" b="1" spc="-20" dirty="0">
                <a:latin typeface="Tahoma"/>
                <a:cs typeface="Tahoma"/>
              </a:rPr>
              <a:t>представники</a:t>
            </a:r>
            <a:r>
              <a:rPr sz="1600" b="1" spc="15" dirty="0">
                <a:latin typeface="Tahoma"/>
                <a:cs typeface="Tahoma"/>
              </a:rPr>
              <a:t> </a:t>
            </a:r>
            <a:r>
              <a:rPr sz="1600" b="1" spc="-60" dirty="0">
                <a:latin typeface="Tahoma"/>
                <a:cs typeface="Tahoma"/>
              </a:rPr>
              <a:t>дитини,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здійснює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моніторинг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35" dirty="0">
                <a:latin typeface="Tahoma"/>
                <a:cs typeface="Tahoma"/>
              </a:rPr>
              <a:t>стану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-90" dirty="0">
                <a:latin typeface="Tahoma"/>
                <a:cs typeface="Tahoma"/>
              </a:rPr>
              <a:t>їх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виконання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Tahoma"/>
              <a:cs typeface="Tahoma"/>
            </a:endParaRPr>
          </a:p>
          <a:p>
            <a:pPr marL="78105" marR="11430" algn="just">
              <a:lnSpc>
                <a:spcPts val="1760"/>
              </a:lnSpc>
            </a:pPr>
            <a:r>
              <a:rPr sz="1600" b="1" spc="50" dirty="0">
                <a:latin typeface="Tahoma"/>
                <a:cs typeface="Tahoma"/>
              </a:rPr>
              <a:t>надає </a:t>
            </a:r>
            <a:r>
              <a:rPr sz="1600" b="1" spc="-35" dirty="0">
                <a:latin typeface="Tahoma"/>
                <a:cs typeface="Tahoma"/>
              </a:rPr>
              <a:t>підтримку</a:t>
            </a:r>
            <a:r>
              <a:rPr sz="1600" b="1" spc="-30" dirty="0">
                <a:latin typeface="Tahoma"/>
                <a:cs typeface="Tahoma"/>
              </a:rPr>
              <a:t> батькам/законним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представникам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у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подоланні 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складних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життєвих</a:t>
            </a:r>
            <a:r>
              <a:rPr sz="1600" b="1" spc="-3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обставин,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за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потреби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ініціює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30" dirty="0">
                <a:latin typeface="Tahoma"/>
                <a:cs typeface="Tahoma"/>
              </a:rPr>
              <a:t>надання</a:t>
            </a:r>
            <a:r>
              <a:rPr sz="1600" b="1" spc="-25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інших 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послуг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9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50">
              <a:latin typeface="Tahoma"/>
              <a:cs typeface="Tahoma"/>
            </a:endParaRPr>
          </a:p>
          <a:p>
            <a:pPr marL="294005" marR="5080" algn="just">
              <a:lnSpc>
                <a:spcPts val="1760"/>
              </a:lnSpc>
            </a:pPr>
            <a:r>
              <a:rPr sz="1600" b="1" spc="35" dirty="0">
                <a:latin typeface="Tahoma"/>
                <a:cs typeface="Tahoma"/>
              </a:rPr>
              <a:t>інформує </a:t>
            </a:r>
            <a:r>
              <a:rPr sz="1600" b="1" spc="-35" dirty="0">
                <a:latin typeface="Tahoma"/>
                <a:cs typeface="Tahoma"/>
              </a:rPr>
              <a:t>міждисциплінарну </a:t>
            </a:r>
            <a:r>
              <a:rPr sz="1600" b="1" spc="-5" dirty="0">
                <a:latin typeface="Tahoma"/>
                <a:cs typeface="Tahoma"/>
              </a:rPr>
              <a:t>команду </a:t>
            </a:r>
            <a:r>
              <a:rPr sz="1600" b="1" dirty="0">
                <a:latin typeface="Tahoma"/>
                <a:cs typeface="Tahoma"/>
              </a:rPr>
              <a:t>про </a:t>
            </a:r>
            <a:r>
              <a:rPr sz="1600" b="1" spc="45" dirty="0">
                <a:latin typeface="Tahoma"/>
                <a:cs typeface="Tahoma"/>
              </a:rPr>
              <a:t>стан </a:t>
            </a:r>
            <a:r>
              <a:rPr sz="1600" b="1" spc="-60" dirty="0">
                <a:latin typeface="Tahoma"/>
                <a:cs typeface="Tahoma"/>
              </a:rPr>
              <a:t>батьків/законних 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представників </a:t>
            </a:r>
            <a:r>
              <a:rPr sz="1600" b="1" spc="55" dirty="0">
                <a:latin typeface="Tahoma"/>
                <a:cs typeface="Tahoma"/>
              </a:rPr>
              <a:t>та </a:t>
            </a:r>
            <a:r>
              <a:rPr sz="1600" b="1" spc="-85" dirty="0">
                <a:latin typeface="Tahoma"/>
                <a:cs typeface="Tahoma"/>
              </a:rPr>
              <a:t>їх </a:t>
            </a:r>
            <a:r>
              <a:rPr sz="1600" b="1" spc="-30" dirty="0">
                <a:latin typeface="Tahoma"/>
                <a:cs typeface="Tahoma"/>
              </a:rPr>
              <a:t>готовність </a:t>
            </a:r>
            <a:r>
              <a:rPr sz="1600" b="1" spc="-40" dirty="0">
                <a:latin typeface="Tahoma"/>
                <a:cs typeface="Tahoma"/>
              </a:rPr>
              <a:t>здійснювати </a:t>
            </a:r>
            <a:r>
              <a:rPr sz="1600" b="1" spc="-75" dirty="0">
                <a:latin typeface="Tahoma"/>
                <a:cs typeface="Tahoma"/>
              </a:rPr>
              <a:t>догляд </a:t>
            </a:r>
            <a:r>
              <a:rPr sz="1600" b="1" spc="55" dirty="0">
                <a:latin typeface="Tahoma"/>
                <a:cs typeface="Tahoma"/>
              </a:rPr>
              <a:t>та </a:t>
            </a:r>
            <a:r>
              <a:rPr sz="1600" b="1" spc="-70" dirty="0">
                <a:latin typeface="Tahoma"/>
                <a:cs typeface="Tahoma"/>
              </a:rPr>
              <a:t>виховання 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-60" dirty="0">
                <a:latin typeface="Tahoma"/>
                <a:cs typeface="Tahoma"/>
              </a:rPr>
              <a:t>дитини,</a:t>
            </a:r>
            <a:r>
              <a:rPr sz="1600" b="1" spc="-55" dirty="0">
                <a:latin typeface="Tahoma"/>
                <a:cs typeface="Tahoma"/>
              </a:rPr>
              <a:t> </a:t>
            </a:r>
            <a:r>
              <a:rPr sz="1600" b="1" spc="-75" dirty="0">
                <a:latin typeface="Tahoma"/>
                <a:cs typeface="Tahoma"/>
              </a:rPr>
              <a:t>наявні</a:t>
            </a:r>
            <a:r>
              <a:rPr sz="1600" b="1" spc="-70" dirty="0">
                <a:latin typeface="Tahoma"/>
                <a:cs typeface="Tahoma"/>
              </a:rPr>
              <a:t> </a:t>
            </a:r>
            <a:r>
              <a:rPr sz="1600" b="1" spc="-80" dirty="0">
                <a:latin typeface="Tahoma"/>
                <a:cs typeface="Tahoma"/>
              </a:rPr>
              <a:t>ризики</a:t>
            </a:r>
            <a:r>
              <a:rPr sz="1600" b="1" spc="-75" dirty="0">
                <a:latin typeface="Tahoma"/>
                <a:cs typeface="Tahoma"/>
              </a:rPr>
              <a:t> </a:t>
            </a:r>
            <a:r>
              <a:rPr sz="1600" b="1" spc="55" dirty="0">
                <a:latin typeface="Tahoma"/>
                <a:cs typeface="Tahoma"/>
              </a:rPr>
              <a:t>та</a:t>
            </a:r>
            <a:r>
              <a:rPr sz="1600" b="1" spc="60" dirty="0">
                <a:latin typeface="Tahoma"/>
                <a:cs typeface="Tahoma"/>
              </a:rPr>
              <a:t> </a:t>
            </a:r>
            <a:r>
              <a:rPr sz="1600" b="1" spc="-15" dirty="0">
                <a:latin typeface="Tahoma"/>
                <a:cs typeface="Tahoma"/>
              </a:rPr>
              <a:t>перешкоди</a:t>
            </a:r>
            <a:r>
              <a:rPr sz="1600" b="1" spc="-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у</a:t>
            </a:r>
            <a:r>
              <a:rPr sz="1600" b="1" spc="5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подоланні</a:t>
            </a:r>
            <a:r>
              <a:rPr sz="1600" b="1" spc="-40" dirty="0">
                <a:latin typeface="Tahoma"/>
                <a:cs typeface="Tahoma"/>
              </a:rPr>
              <a:t> </a:t>
            </a:r>
            <a:r>
              <a:rPr sz="1600" b="1" spc="-35" dirty="0">
                <a:latin typeface="Tahoma"/>
                <a:cs typeface="Tahoma"/>
              </a:rPr>
              <a:t>складних </a:t>
            </a:r>
            <a:r>
              <a:rPr sz="1600" b="1" spc="-3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життєвих</a:t>
            </a:r>
            <a:r>
              <a:rPr sz="1600" b="1" dirty="0">
                <a:latin typeface="Tahoma"/>
                <a:cs typeface="Tahoma"/>
              </a:rPr>
              <a:t> </a:t>
            </a:r>
            <a:r>
              <a:rPr sz="1600" b="1" spc="5" dirty="0">
                <a:latin typeface="Tahoma"/>
                <a:cs typeface="Tahoma"/>
              </a:rPr>
              <a:t>обставин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752600" y="228600"/>
            <a:ext cx="1246632" cy="1395985"/>
          </a:xfrm>
          <a:prstGeom prst="rect">
            <a:avLst/>
          </a:prstGeom>
        </p:spPr>
      </p:pic>
      <p:pic>
        <p:nvPicPr>
          <p:cNvPr id="40" name="Рисунок 39" descr="Coat_of_Arms_Chortkiv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0" y="1"/>
            <a:ext cx="838200" cy="103098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fbb8f2e3833669bf53a537b81993cb4b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36576" y="1241425"/>
            <a:ext cx="11459210" cy="5230495"/>
            <a:chOff x="36576" y="1241425"/>
            <a:chExt cx="11459210" cy="523049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" y="2133600"/>
              <a:ext cx="1943100" cy="242163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37970" y="1247775"/>
              <a:ext cx="1096645" cy="5217795"/>
            </a:xfrm>
            <a:custGeom>
              <a:avLst/>
              <a:gdLst/>
              <a:ahLst/>
              <a:cxnLst/>
              <a:rect l="l" t="t" r="r" b="b"/>
              <a:pathLst>
                <a:path w="1096645" h="5217795">
                  <a:moveTo>
                    <a:pt x="15278" y="0"/>
                  </a:moveTo>
                  <a:lnTo>
                    <a:pt x="49314" y="34464"/>
                  </a:lnTo>
                  <a:lnTo>
                    <a:pt x="82807" y="69261"/>
                  </a:lnTo>
                  <a:lnTo>
                    <a:pt x="115755" y="104386"/>
                  </a:lnTo>
                  <a:lnTo>
                    <a:pt x="148158" y="139833"/>
                  </a:lnTo>
                  <a:lnTo>
                    <a:pt x="180017" y="175597"/>
                  </a:lnTo>
                  <a:lnTo>
                    <a:pt x="211331" y="211672"/>
                  </a:lnTo>
                  <a:lnTo>
                    <a:pt x="242101" y="248054"/>
                  </a:lnTo>
                  <a:lnTo>
                    <a:pt x="272326" y="284736"/>
                  </a:lnTo>
                  <a:lnTo>
                    <a:pt x="302007" y="321714"/>
                  </a:lnTo>
                  <a:lnTo>
                    <a:pt x="331143" y="358982"/>
                  </a:lnTo>
                  <a:lnTo>
                    <a:pt x="359735" y="396534"/>
                  </a:lnTo>
                  <a:lnTo>
                    <a:pt x="387783" y="434366"/>
                  </a:lnTo>
                  <a:lnTo>
                    <a:pt x="415285" y="472471"/>
                  </a:lnTo>
                  <a:lnTo>
                    <a:pt x="442244" y="510845"/>
                  </a:lnTo>
                  <a:lnTo>
                    <a:pt x="468658" y="549482"/>
                  </a:lnTo>
                  <a:lnTo>
                    <a:pt x="494527" y="588377"/>
                  </a:lnTo>
                  <a:lnTo>
                    <a:pt x="519852" y="627525"/>
                  </a:lnTo>
                  <a:lnTo>
                    <a:pt x="544632" y="666919"/>
                  </a:lnTo>
                  <a:lnTo>
                    <a:pt x="568868" y="706555"/>
                  </a:lnTo>
                  <a:lnTo>
                    <a:pt x="592559" y="746427"/>
                  </a:lnTo>
                  <a:lnTo>
                    <a:pt x="615706" y="786531"/>
                  </a:lnTo>
                  <a:lnTo>
                    <a:pt x="638308" y="826860"/>
                  </a:lnTo>
                  <a:lnTo>
                    <a:pt x="660366" y="867409"/>
                  </a:lnTo>
                  <a:lnTo>
                    <a:pt x="681880" y="908173"/>
                  </a:lnTo>
                  <a:lnTo>
                    <a:pt x="702848" y="949146"/>
                  </a:lnTo>
                  <a:lnTo>
                    <a:pt x="723273" y="990324"/>
                  </a:lnTo>
                  <a:lnTo>
                    <a:pt x="743152" y="1031700"/>
                  </a:lnTo>
                  <a:lnTo>
                    <a:pt x="762488" y="1073270"/>
                  </a:lnTo>
                  <a:lnTo>
                    <a:pt x="781278" y="1115027"/>
                  </a:lnTo>
                  <a:lnTo>
                    <a:pt x="799525" y="1156968"/>
                  </a:lnTo>
                  <a:lnTo>
                    <a:pt x="817226" y="1199085"/>
                  </a:lnTo>
                  <a:lnTo>
                    <a:pt x="834384" y="1241375"/>
                  </a:lnTo>
                  <a:lnTo>
                    <a:pt x="850996" y="1283830"/>
                  </a:lnTo>
                  <a:lnTo>
                    <a:pt x="867065" y="1326448"/>
                  </a:lnTo>
                  <a:lnTo>
                    <a:pt x="882588" y="1369220"/>
                  </a:lnTo>
                  <a:lnTo>
                    <a:pt x="897567" y="1412144"/>
                  </a:lnTo>
                  <a:lnTo>
                    <a:pt x="912002" y="1455212"/>
                  </a:lnTo>
                  <a:lnTo>
                    <a:pt x="925892" y="1498420"/>
                  </a:lnTo>
                  <a:lnTo>
                    <a:pt x="939238" y="1541762"/>
                  </a:lnTo>
                  <a:lnTo>
                    <a:pt x="952039" y="1585233"/>
                  </a:lnTo>
                  <a:lnTo>
                    <a:pt x="964296" y="1628828"/>
                  </a:lnTo>
                  <a:lnTo>
                    <a:pt x="976008" y="1672541"/>
                  </a:lnTo>
                  <a:lnTo>
                    <a:pt x="987175" y="1716366"/>
                  </a:lnTo>
                  <a:lnTo>
                    <a:pt x="997798" y="1760299"/>
                  </a:lnTo>
                  <a:lnTo>
                    <a:pt x="1007877" y="1804335"/>
                  </a:lnTo>
                  <a:lnTo>
                    <a:pt x="1017411" y="1848467"/>
                  </a:lnTo>
                  <a:lnTo>
                    <a:pt x="1026400" y="1892690"/>
                  </a:lnTo>
                  <a:lnTo>
                    <a:pt x="1034845" y="1936999"/>
                  </a:lnTo>
                  <a:lnTo>
                    <a:pt x="1042746" y="1981389"/>
                  </a:lnTo>
                  <a:lnTo>
                    <a:pt x="1050101" y="2025854"/>
                  </a:lnTo>
                  <a:lnTo>
                    <a:pt x="1056913" y="2070389"/>
                  </a:lnTo>
                  <a:lnTo>
                    <a:pt x="1063180" y="2114988"/>
                  </a:lnTo>
                  <a:lnTo>
                    <a:pt x="1068902" y="2159647"/>
                  </a:lnTo>
                  <a:lnTo>
                    <a:pt x="1074080" y="2204359"/>
                  </a:lnTo>
                  <a:lnTo>
                    <a:pt x="1078713" y="2249120"/>
                  </a:lnTo>
                  <a:lnTo>
                    <a:pt x="1082802" y="2293924"/>
                  </a:lnTo>
                  <a:lnTo>
                    <a:pt x="1086346" y="2338765"/>
                  </a:lnTo>
                  <a:lnTo>
                    <a:pt x="1089346" y="2383639"/>
                  </a:lnTo>
                  <a:lnTo>
                    <a:pt x="1091801" y="2428539"/>
                  </a:lnTo>
                  <a:lnTo>
                    <a:pt x="1093712" y="2473461"/>
                  </a:lnTo>
                  <a:lnTo>
                    <a:pt x="1095078" y="2518400"/>
                  </a:lnTo>
                  <a:lnTo>
                    <a:pt x="1095899" y="2563349"/>
                  </a:lnTo>
                  <a:lnTo>
                    <a:pt x="1096176" y="2608303"/>
                  </a:lnTo>
                  <a:lnTo>
                    <a:pt x="1095909" y="2653258"/>
                  </a:lnTo>
                  <a:lnTo>
                    <a:pt x="1095097" y="2698207"/>
                  </a:lnTo>
                  <a:lnTo>
                    <a:pt x="1093740" y="2743146"/>
                  </a:lnTo>
                  <a:lnTo>
                    <a:pt x="1091839" y="2788068"/>
                  </a:lnTo>
                  <a:lnTo>
                    <a:pt x="1089393" y="2832969"/>
                  </a:lnTo>
                  <a:lnTo>
                    <a:pt x="1086403" y="2877844"/>
                  </a:lnTo>
                  <a:lnTo>
                    <a:pt x="1082868" y="2922686"/>
                  </a:lnTo>
                  <a:lnTo>
                    <a:pt x="1078789" y="2967491"/>
                  </a:lnTo>
                  <a:lnTo>
                    <a:pt x="1074165" y="3012252"/>
                  </a:lnTo>
                  <a:lnTo>
                    <a:pt x="1068997" y="3056966"/>
                  </a:lnTo>
                  <a:lnTo>
                    <a:pt x="1063284" y="3101626"/>
                  </a:lnTo>
                  <a:lnTo>
                    <a:pt x="1057027" y="3146227"/>
                  </a:lnTo>
                  <a:lnTo>
                    <a:pt x="1050225" y="3190763"/>
                  </a:lnTo>
                  <a:lnTo>
                    <a:pt x="1042878" y="3235230"/>
                  </a:lnTo>
                  <a:lnTo>
                    <a:pt x="1034987" y="3279621"/>
                  </a:lnTo>
                  <a:lnTo>
                    <a:pt x="1026552" y="3323933"/>
                  </a:lnTo>
                  <a:lnTo>
                    <a:pt x="1017572" y="3368158"/>
                  </a:lnTo>
                  <a:lnTo>
                    <a:pt x="1008047" y="3412292"/>
                  </a:lnTo>
                  <a:lnTo>
                    <a:pt x="997978" y="3456330"/>
                  </a:lnTo>
                  <a:lnTo>
                    <a:pt x="987364" y="3500265"/>
                  </a:lnTo>
                  <a:lnTo>
                    <a:pt x="976206" y="3544093"/>
                  </a:lnTo>
                  <a:lnTo>
                    <a:pt x="964503" y="3587809"/>
                  </a:lnTo>
                  <a:lnTo>
                    <a:pt x="952255" y="3631407"/>
                  </a:lnTo>
                  <a:lnTo>
                    <a:pt x="939464" y="3674881"/>
                  </a:lnTo>
                  <a:lnTo>
                    <a:pt x="926127" y="3718226"/>
                  </a:lnTo>
                  <a:lnTo>
                    <a:pt x="912246" y="3761437"/>
                  </a:lnTo>
                  <a:lnTo>
                    <a:pt x="897820" y="3804509"/>
                  </a:lnTo>
                  <a:lnTo>
                    <a:pt x="882850" y="3847435"/>
                  </a:lnTo>
                  <a:lnTo>
                    <a:pt x="867336" y="3890212"/>
                  </a:lnTo>
                  <a:lnTo>
                    <a:pt x="851276" y="3932832"/>
                  </a:lnTo>
                  <a:lnTo>
                    <a:pt x="834673" y="3975292"/>
                  </a:lnTo>
                  <a:lnTo>
                    <a:pt x="817524" y="4017585"/>
                  </a:lnTo>
                  <a:lnTo>
                    <a:pt x="799831" y="4059707"/>
                  </a:lnTo>
                  <a:lnTo>
                    <a:pt x="781594" y="4101651"/>
                  </a:lnTo>
                  <a:lnTo>
                    <a:pt x="762812" y="4143413"/>
                  </a:lnTo>
                  <a:lnTo>
                    <a:pt x="743485" y="4184987"/>
                  </a:lnTo>
                  <a:lnTo>
                    <a:pt x="723614" y="4226368"/>
                  </a:lnTo>
                  <a:lnTo>
                    <a:pt x="703198" y="4267550"/>
                  </a:lnTo>
                  <a:lnTo>
                    <a:pt x="682238" y="4308529"/>
                  </a:lnTo>
                  <a:lnTo>
                    <a:pt x="660733" y="4349297"/>
                  </a:lnTo>
                  <a:lnTo>
                    <a:pt x="638684" y="4389852"/>
                  </a:lnTo>
                  <a:lnTo>
                    <a:pt x="616090" y="4430186"/>
                  </a:lnTo>
                  <a:lnTo>
                    <a:pt x="592952" y="4470294"/>
                  </a:lnTo>
                  <a:lnTo>
                    <a:pt x="569269" y="4510172"/>
                  </a:lnTo>
                  <a:lnTo>
                    <a:pt x="545041" y="4549814"/>
                  </a:lnTo>
                  <a:lnTo>
                    <a:pt x="520269" y="4589214"/>
                  </a:lnTo>
                  <a:lnTo>
                    <a:pt x="494952" y="4628367"/>
                  </a:lnTo>
                  <a:lnTo>
                    <a:pt x="469091" y="4667268"/>
                  </a:lnTo>
                  <a:lnTo>
                    <a:pt x="442685" y="4705911"/>
                  </a:lnTo>
                  <a:lnTo>
                    <a:pt x="415735" y="4744292"/>
                  </a:lnTo>
                  <a:lnTo>
                    <a:pt x="388240" y="4782403"/>
                  </a:lnTo>
                  <a:lnTo>
                    <a:pt x="360200" y="4820241"/>
                  </a:lnTo>
                  <a:lnTo>
                    <a:pt x="331616" y="4857800"/>
                  </a:lnTo>
                  <a:lnTo>
                    <a:pt x="302487" y="4895075"/>
                  </a:lnTo>
                  <a:lnTo>
                    <a:pt x="272814" y="4932059"/>
                  </a:lnTo>
                  <a:lnTo>
                    <a:pt x="242596" y="4968748"/>
                  </a:lnTo>
                  <a:lnTo>
                    <a:pt x="211834" y="5005137"/>
                  </a:lnTo>
                  <a:lnTo>
                    <a:pt x="180527" y="5041219"/>
                  </a:lnTo>
                  <a:lnTo>
                    <a:pt x="148675" y="5076991"/>
                  </a:lnTo>
                  <a:lnTo>
                    <a:pt x="116279" y="5112445"/>
                  </a:lnTo>
                  <a:lnTo>
                    <a:pt x="83339" y="5147578"/>
                  </a:lnTo>
                  <a:lnTo>
                    <a:pt x="49854" y="5182383"/>
                  </a:lnTo>
                  <a:lnTo>
                    <a:pt x="15824" y="5216855"/>
                  </a:lnTo>
                  <a:lnTo>
                    <a:pt x="15278" y="5217388"/>
                  </a:lnTo>
                  <a:lnTo>
                    <a:pt x="0" y="5202097"/>
                  </a:lnTo>
                  <a:lnTo>
                    <a:pt x="34108" y="5167560"/>
                  </a:lnTo>
                  <a:lnTo>
                    <a:pt x="67666" y="5132686"/>
                  </a:lnTo>
                  <a:lnTo>
                    <a:pt x="100674" y="5097482"/>
                  </a:lnTo>
                  <a:lnTo>
                    <a:pt x="133132" y="5061952"/>
                  </a:lnTo>
                  <a:lnTo>
                    <a:pt x="165040" y="5026102"/>
                  </a:lnTo>
                  <a:lnTo>
                    <a:pt x="196398" y="4989938"/>
                  </a:lnTo>
                  <a:lnTo>
                    <a:pt x="227205" y="4953465"/>
                  </a:lnTo>
                  <a:lnTo>
                    <a:pt x="257463" y="4916689"/>
                  </a:lnTo>
                  <a:lnTo>
                    <a:pt x="287171" y="4879614"/>
                  </a:lnTo>
                  <a:lnTo>
                    <a:pt x="316328" y="4842247"/>
                  </a:lnTo>
                  <a:lnTo>
                    <a:pt x="344936" y="4804593"/>
                  </a:lnTo>
                  <a:lnTo>
                    <a:pt x="372993" y="4766657"/>
                  </a:lnTo>
                  <a:lnTo>
                    <a:pt x="400500" y="4728445"/>
                  </a:lnTo>
                  <a:lnTo>
                    <a:pt x="427457" y="4689962"/>
                  </a:lnTo>
                  <a:lnTo>
                    <a:pt x="453864" y="4651215"/>
                  </a:lnTo>
                  <a:lnTo>
                    <a:pt x="479721" y="4612207"/>
                  </a:lnTo>
                  <a:lnTo>
                    <a:pt x="505028" y="4572945"/>
                  </a:lnTo>
                  <a:lnTo>
                    <a:pt x="529785" y="4533435"/>
                  </a:lnTo>
                  <a:lnTo>
                    <a:pt x="553992" y="4493681"/>
                  </a:lnTo>
                  <a:lnTo>
                    <a:pt x="577649" y="4453689"/>
                  </a:lnTo>
                  <a:lnTo>
                    <a:pt x="600755" y="4413465"/>
                  </a:lnTo>
                  <a:lnTo>
                    <a:pt x="623312" y="4373013"/>
                  </a:lnTo>
                  <a:lnTo>
                    <a:pt x="645319" y="4332341"/>
                  </a:lnTo>
                  <a:lnTo>
                    <a:pt x="666775" y="4291452"/>
                  </a:lnTo>
                  <a:lnTo>
                    <a:pt x="687681" y="4250353"/>
                  </a:lnTo>
                  <a:lnTo>
                    <a:pt x="708038" y="4209049"/>
                  </a:lnTo>
                  <a:lnTo>
                    <a:pt x="727844" y="4167545"/>
                  </a:lnTo>
                  <a:lnTo>
                    <a:pt x="747100" y="4125847"/>
                  </a:lnTo>
                  <a:lnTo>
                    <a:pt x="765806" y="4083960"/>
                  </a:lnTo>
                  <a:lnTo>
                    <a:pt x="783962" y="4041890"/>
                  </a:lnTo>
                  <a:lnTo>
                    <a:pt x="801568" y="3999642"/>
                  </a:lnTo>
                  <a:lnTo>
                    <a:pt x="818624" y="3957222"/>
                  </a:lnTo>
                  <a:lnTo>
                    <a:pt x="835130" y="3914636"/>
                  </a:lnTo>
                  <a:lnTo>
                    <a:pt x="851085" y="3871888"/>
                  </a:lnTo>
                  <a:lnTo>
                    <a:pt x="866491" y="3828984"/>
                  </a:lnTo>
                  <a:lnTo>
                    <a:pt x="881347" y="3785929"/>
                  </a:lnTo>
                  <a:lnTo>
                    <a:pt x="895652" y="3742730"/>
                  </a:lnTo>
                  <a:lnTo>
                    <a:pt x="909408" y="3699391"/>
                  </a:lnTo>
                  <a:lnTo>
                    <a:pt x="922613" y="3655918"/>
                  </a:lnTo>
                  <a:lnTo>
                    <a:pt x="935268" y="3612317"/>
                  </a:lnTo>
                  <a:lnTo>
                    <a:pt x="947374" y="3568593"/>
                  </a:lnTo>
                  <a:lnTo>
                    <a:pt x="958929" y="3524751"/>
                  </a:lnTo>
                  <a:lnTo>
                    <a:pt x="969934" y="3480797"/>
                  </a:lnTo>
                  <a:lnTo>
                    <a:pt x="980389" y="3436736"/>
                  </a:lnTo>
                  <a:lnTo>
                    <a:pt x="990294" y="3392574"/>
                  </a:lnTo>
                  <a:lnTo>
                    <a:pt x="999649" y="3348316"/>
                  </a:lnTo>
                  <a:lnTo>
                    <a:pt x="1008454" y="3303968"/>
                  </a:lnTo>
                  <a:lnTo>
                    <a:pt x="1016709" y="3259536"/>
                  </a:lnTo>
                  <a:lnTo>
                    <a:pt x="1024414" y="3215023"/>
                  </a:lnTo>
                  <a:lnTo>
                    <a:pt x="1031568" y="3170437"/>
                  </a:lnTo>
                  <a:lnTo>
                    <a:pt x="1038173" y="3125783"/>
                  </a:lnTo>
                  <a:lnTo>
                    <a:pt x="1044228" y="3081066"/>
                  </a:lnTo>
                  <a:lnTo>
                    <a:pt x="1049732" y="3036291"/>
                  </a:lnTo>
                  <a:lnTo>
                    <a:pt x="1054687" y="2991464"/>
                  </a:lnTo>
                  <a:lnTo>
                    <a:pt x="1059091" y="2946591"/>
                  </a:lnTo>
                  <a:lnTo>
                    <a:pt x="1062945" y="2901677"/>
                  </a:lnTo>
                  <a:lnTo>
                    <a:pt x="1066250" y="2856727"/>
                  </a:lnTo>
                  <a:lnTo>
                    <a:pt x="1069004" y="2811746"/>
                  </a:lnTo>
                  <a:lnTo>
                    <a:pt x="1071208" y="2766742"/>
                  </a:lnTo>
                  <a:lnTo>
                    <a:pt x="1072862" y="2721718"/>
                  </a:lnTo>
                  <a:lnTo>
                    <a:pt x="1073966" y="2676680"/>
                  </a:lnTo>
                  <a:lnTo>
                    <a:pt x="1074520" y="2631634"/>
                  </a:lnTo>
                  <a:lnTo>
                    <a:pt x="1074524" y="2586585"/>
                  </a:lnTo>
                  <a:lnTo>
                    <a:pt x="1073978" y="2541539"/>
                  </a:lnTo>
                  <a:lnTo>
                    <a:pt x="1072882" y="2496501"/>
                  </a:lnTo>
                  <a:lnTo>
                    <a:pt x="1071236" y="2451477"/>
                  </a:lnTo>
                  <a:lnTo>
                    <a:pt x="1069039" y="2406472"/>
                  </a:lnTo>
                  <a:lnTo>
                    <a:pt x="1066293" y="2361491"/>
                  </a:lnTo>
                  <a:lnTo>
                    <a:pt x="1062997" y="2316540"/>
                  </a:lnTo>
                  <a:lnTo>
                    <a:pt x="1059150" y="2271625"/>
                  </a:lnTo>
                  <a:lnTo>
                    <a:pt x="1054754" y="2226751"/>
                  </a:lnTo>
                  <a:lnTo>
                    <a:pt x="1049807" y="2181923"/>
                  </a:lnTo>
                  <a:lnTo>
                    <a:pt x="1044311" y="2137147"/>
                  </a:lnTo>
                  <a:lnTo>
                    <a:pt x="1038264" y="2092428"/>
                  </a:lnTo>
                  <a:lnTo>
                    <a:pt x="1031668" y="2047772"/>
                  </a:lnTo>
                  <a:lnTo>
                    <a:pt x="1024521" y="2003184"/>
                  </a:lnTo>
                  <a:lnTo>
                    <a:pt x="1016824" y="1958671"/>
                  </a:lnTo>
                  <a:lnTo>
                    <a:pt x="1008577" y="1914236"/>
                  </a:lnTo>
                  <a:lnTo>
                    <a:pt x="999781" y="1869886"/>
                  </a:lnTo>
                  <a:lnTo>
                    <a:pt x="990434" y="1825626"/>
                  </a:lnTo>
                  <a:lnTo>
                    <a:pt x="980537" y="1781462"/>
                  </a:lnTo>
                  <a:lnTo>
                    <a:pt x="970090" y="1737399"/>
                  </a:lnTo>
                  <a:lnTo>
                    <a:pt x="959093" y="1693442"/>
                  </a:lnTo>
                  <a:lnTo>
                    <a:pt x="947546" y="1649597"/>
                  </a:lnTo>
                  <a:lnTo>
                    <a:pt x="935449" y="1605870"/>
                  </a:lnTo>
                  <a:lnTo>
                    <a:pt x="922801" y="1562266"/>
                  </a:lnTo>
                  <a:lnTo>
                    <a:pt x="909604" y="1518790"/>
                  </a:lnTo>
                  <a:lnTo>
                    <a:pt x="895857" y="1475448"/>
                  </a:lnTo>
                  <a:lnTo>
                    <a:pt x="881560" y="1432246"/>
                  </a:lnTo>
                  <a:lnTo>
                    <a:pt x="866712" y="1389188"/>
                  </a:lnTo>
                  <a:lnTo>
                    <a:pt x="851315" y="1346280"/>
                  </a:lnTo>
                  <a:lnTo>
                    <a:pt x="835367" y="1303529"/>
                  </a:lnTo>
                  <a:lnTo>
                    <a:pt x="818870" y="1260938"/>
                  </a:lnTo>
                  <a:lnTo>
                    <a:pt x="801823" y="1218514"/>
                  </a:lnTo>
                  <a:lnTo>
                    <a:pt x="784225" y="1176263"/>
                  </a:lnTo>
                  <a:lnTo>
                    <a:pt x="766077" y="1134188"/>
                  </a:lnTo>
                  <a:lnTo>
                    <a:pt x="747380" y="1092297"/>
                  </a:lnTo>
                  <a:lnTo>
                    <a:pt x="728132" y="1050595"/>
                  </a:lnTo>
                  <a:lnTo>
                    <a:pt x="708334" y="1009086"/>
                  </a:lnTo>
                  <a:lnTo>
                    <a:pt x="687987" y="967777"/>
                  </a:lnTo>
                  <a:lnTo>
                    <a:pt x="667089" y="926673"/>
                  </a:lnTo>
                  <a:lnTo>
                    <a:pt x="645641" y="885780"/>
                  </a:lnTo>
                  <a:lnTo>
                    <a:pt x="623643" y="845102"/>
                  </a:lnTo>
                  <a:lnTo>
                    <a:pt x="601095" y="804646"/>
                  </a:lnTo>
                  <a:lnTo>
                    <a:pt x="577998" y="764416"/>
                  </a:lnTo>
                  <a:lnTo>
                    <a:pt x="554350" y="724419"/>
                  </a:lnTo>
                  <a:lnTo>
                    <a:pt x="530152" y="684659"/>
                  </a:lnTo>
                  <a:lnTo>
                    <a:pt x="505404" y="645143"/>
                  </a:lnTo>
                  <a:lnTo>
                    <a:pt x="480106" y="605875"/>
                  </a:lnTo>
                  <a:lnTo>
                    <a:pt x="454258" y="566862"/>
                  </a:lnTo>
                  <a:lnTo>
                    <a:pt x="427859" y="528108"/>
                  </a:lnTo>
                  <a:lnTo>
                    <a:pt x="400911" y="489619"/>
                  </a:lnTo>
                  <a:lnTo>
                    <a:pt x="373413" y="451401"/>
                  </a:lnTo>
                  <a:lnTo>
                    <a:pt x="345365" y="413459"/>
                  </a:lnTo>
                  <a:lnTo>
                    <a:pt x="316767" y="375798"/>
                  </a:lnTo>
                  <a:lnTo>
                    <a:pt x="287618" y="338424"/>
                  </a:lnTo>
                  <a:lnTo>
                    <a:pt x="257920" y="301343"/>
                  </a:lnTo>
                  <a:lnTo>
                    <a:pt x="227672" y="264559"/>
                  </a:lnTo>
                  <a:lnTo>
                    <a:pt x="196874" y="228079"/>
                  </a:lnTo>
                  <a:lnTo>
                    <a:pt x="165525" y="191908"/>
                  </a:lnTo>
                  <a:lnTo>
                    <a:pt x="133627" y="156051"/>
                  </a:lnTo>
                  <a:lnTo>
                    <a:pt x="101178" y="120513"/>
                  </a:lnTo>
                  <a:lnTo>
                    <a:pt x="68180" y="85301"/>
                  </a:lnTo>
                  <a:lnTo>
                    <a:pt x="34631" y="50420"/>
                  </a:lnTo>
                  <a:lnTo>
                    <a:pt x="533" y="15875"/>
                  </a:lnTo>
                  <a:lnTo>
                    <a:pt x="355" y="15621"/>
                  </a:lnTo>
                  <a:lnTo>
                    <a:pt x="177" y="15494"/>
                  </a:lnTo>
                  <a:lnTo>
                    <a:pt x="0" y="15366"/>
                  </a:lnTo>
                  <a:lnTo>
                    <a:pt x="15278" y="0"/>
                  </a:lnTo>
                  <a:close/>
                </a:path>
              </a:pathLst>
            </a:custGeom>
            <a:ln w="12192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95043" y="1341119"/>
              <a:ext cx="9992995" cy="704215"/>
            </a:xfrm>
            <a:custGeom>
              <a:avLst/>
              <a:gdLst/>
              <a:ahLst/>
              <a:cxnLst/>
              <a:rect l="l" t="t" r="r" b="b"/>
              <a:pathLst>
                <a:path w="9992995" h="704214">
                  <a:moveTo>
                    <a:pt x="9992868" y="0"/>
                  </a:moveTo>
                  <a:lnTo>
                    <a:pt x="0" y="0"/>
                  </a:lnTo>
                  <a:lnTo>
                    <a:pt x="0" y="704088"/>
                  </a:lnTo>
                  <a:lnTo>
                    <a:pt x="9992868" y="704088"/>
                  </a:lnTo>
                  <a:lnTo>
                    <a:pt x="9992868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95043" y="1341119"/>
              <a:ext cx="9992995" cy="704215"/>
            </a:xfrm>
            <a:custGeom>
              <a:avLst/>
              <a:gdLst/>
              <a:ahLst/>
              <a:cxnLst/>
              <a:rect l="l" t="t" r="r" b="b"/>
              <a:pathLst>
                <a:path w="9992995" h="704214">
                  <a:moveTo>
                    <a:pt x="0" y="704088"/>
                  </a:moveTo>
                  <a:lnTo>
                    <a:pt x="9992868" y="704088"/>
                  </a:lnTo>
                  <a:lnTo>
                    <a:pt x="9992868" y="0"/>
                  </a:lnTo>
                  <a:lnTo>
                    <a:pt x="0" y="0"/>
                  </a:lnTo>
                  <a:lnTo>
                    <a:pt x="0" y="70408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2331" y="133197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6" y="720851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1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32331" y="133197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6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1" y="360425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6" y="720851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665EB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67483" y="2269236"/>
              <a:ext cx="9522460" cy="577850"/>
            </a:xfrm>
            <a:custGeom>
              <a:avLst/>
              <a:gdLst/>
              <a:ahLst/>
              <a:cxnLst/>
              <a:rect l="l" t="t" r="r" b="b"/>
              <a:pathLst>
                <a:path w="9522460" h="577850">
                  <a:moveTo>
                    <a:pt x="9521952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9521952" y="577596"/>
                  </a:lnTo>
                  <a:lnTo>
                    <a:pt x="9521952" y="0"/>
                  </a:lnTo>
                  <a:close/>
                </a:path>
              </a:pathLst>
            </a:custGeom>
            <a:solidFill>
              <a:srgbClr val="575D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67483" y="2269236"/>
              <a:ext cx="9522460" cy="577850"/>
            </a:xfrm>
            <a:custGeom>
              <a:avLst/>
              <a:gdLst/>
              <a:ahLst/>
              <a:cxnLst/>
              <a:rect l="l" t="t" r="r" b="b"/>
              <a:pathLst>
                <a:path w="9522460" h="577850">
                  <a:moveTo>
                    <a:pt x="0" y="577596"/>
                  </a:moveTo>
                  <a:lnTo>
                    <a:pt x="9521952" y="577596"/>
                  </a:lnTo>
                  <a:lnTo>
                    <a:pt x="9521952" y="0"/>
                  </a:lnTo>
                  <a:lnTo>
                    <a:pt x="0" y="0"/>
                  </a:lnTo>
                  <a:lnTo>
                    <a:pt x="0" y="5775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07820" y="2197608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5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5" y="720851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2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07820" y="2197608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2" y="360425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5" y="720851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575D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85415" y="2979420"/>
              <a:ext cx="9304020" cy="889000"/>
            </a:xfrm>
            <a:custGeom>
              <a:avLst/>
              <a:gdLst/>
              <a:ahLst/>
              <a:cxnLst/>
              <a:rect l="l" t="t" r="r" b="b"/>
              <a:pathLst>
                <a:path w="9304020" h="889000">
                  <a:moveTo>
                    <a:pt x="9304020" y="0"/>
                  </a:moveTo>
                  <a:lnTo>
                    <a:pt x="0" y="0"/>
                  </a:lnTo>
                  <a:lnTo>
                    <a:pt x="0" y="888491"/>
                  </a:lnTo>
                  <a:lnTo>
                    <a:pt x="9304020" y="888491"/>
                  </a:lnTo>
                  <a:lnTo>
                    <a:pt x="9304020" y="0"/>
                  </a:lnTo>
                  <a:close/>
                </a:path>
              </a:pathLst>
            </a:custGeom>
            <a:solidFill>
              <a:srgbClr val="5268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85415" y="2979420"/>
              <a:ext cx="9304020" cy="889000"/>
            </a:xfrm>
            <a:custGeom>
              <a:avLst/>
              <a:gdLst/>
              <a:ahLst/>
              <a:cxnLst/>
              <a:rect l="l" t="t" r="r" b="b"/>
              <a:pathLst>
                <a:path w="9304020" h="889000">
                  <a:moveTo>
                    <a:pt x="0" y="888491"/>
                  </a:moveTo>
                  <a:lnTo>
                    <a:pt x="9304020" y="888491"/>
                  </a:lnTo>
                  <a:lnTo>
                    <a:pt x="9304020" y="0"/>
                  </a:lnTo>
                  <a:lnTo>
                    <a:pt x="0" y="0"/>
                  </a:lnTo>
                  <a:lnTo>
                    <a:pt x="0" y="888491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24227" y="306323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6" y="720852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2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24227" y="3063239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6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2" y="360425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6" y="720852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5268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85415" y="4000500"/>
              <a:ext cx="9304020" cy="577850"/>
            </a:xfrm>
            <a:custGeom>
              <a:avLst/>
              <a:gdLst/>
              <a:ahLst/>
              <a:cxnLst/>
              <a:rect l="l" t="t" r="r" b="b"/>
              <a:pathLst>
                <a:path w="9304020" h="577850">
                  <a:moveTo>
                    <a:pt x="9304020" y="0"/>
                  </a:moveTo>
                  <a:lnTo>
                    <a:pt x="0" y="0"/>
                  </a:lnTo>
                  <a:lnTo>
                    <a:pt x="0" y="577595"/>
                  </a:lnTo>
                  <a:lnTo>
                    <a:pt x="9304020" y="577595"/>
                  </a:lnTo>
                  <a:lnTo>
                    <a:pt x="9304020" y="0"/>
                  </a:lnTo>
                  <a:close/>
                </a:path>
              </a:pathLst>
            </a:custGeom>
            <a:solidFill>
              <a:srgbClr val="4E78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185415" y="4000500"/>
              <a:ext cx="9304020" cy="577850"/>
            </a:xfrm>
            <a:custGeom>
              <a:avLst/>
              <a:gdLst/>
              <a:ahLst/>
              <a:cxnLst/>
              <a:rect l="l" t="t" r="r" b="b"/>
              <a:pathLst>
                <a:path w="9304020" h="577850">
                  <a:moveTo>
                    <a:pt x="0" y="577595"/>
                  </a:moveTo>
                  <a:lnTo>
                    <a:pt x="9304020" y="577595"/>
                  </a:lnTo>
                  <a:lnTo>
                    <a:pt x="9304020" y="0"/>
                  </a:lnTo>
                  <a:lnTo>
                    <a:pt x="0" y="0"/>
                  </a:lnTo>
                  <a:lnTo>
                    <a:pt x="0" y="57759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4191000" y="304800"/>
            <a:ext cx="7185025" cy="683392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390"/>
              </a:spcBef>
            </a:pPr>
            <a:r>
              <a:rPr sz="2800" b="1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Служба</a:t>
            </a:r>
            <a:r>
              <a:rPr sz="2800" b="1" spc="11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sz="2800" b="1" spc="12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2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справах</a:t>
            </a:r>
            <a:r>
              <a:rPr sz="2800" b="1" spc="12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2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дітей</a:t>
            </a:r>
            <a:r>
              <a:rPr sz="2800" b="1" spc="12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45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інформує</a:t>
            </a:r>
            <a:r>
              <a:rPr sz="2800" b="1" spc="120" dirty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5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патронатного </a:t>
            </a:r>
            <a:r>
              <a:rPr sz="2800" b="1" spc="-63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2800" b="1" spc="-75" smtClean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вихователя</a:t>
            </a:r>
            <a:r>
              <a:rPr sz="2800" b="1" spc="-185" smtClean="0">
                <a:solidFill>
                  <a:srgbClr val="4640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40179" y="1325626"/>
            <a:ext cx="9506585" cy="32264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96520">
              <a:lnSpc>
                <a:spcPct val="92000"/>
              </a:lnSpc>
              <a:spcBef>
                <a:spcPts val="215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вибуття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разі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її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тривалого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перебування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патронатного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урахуванням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строку,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необхідного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підготовки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її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реінтеграції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сім’ю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або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влаштування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сім’ю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чи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умови,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максимально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наближені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2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сімейних,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завчасно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не 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пізніше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ніж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добу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разі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виникнення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непередбачуваних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обставин,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що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прискорюють </a:t>
            </a:r>
            <a:r>
              <a:rPr sz="1200" b="1" spc="-70" dirty="0">
                <a:solidFill>
                  <a:srgbClr val="FFFFFF"/>
                </a:solidFill>
                <a:latin typeface="Tahoma"/>
                <a:cs typeface="Tahoma"/>
              </a:rPr>
              <a:t>чи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затримують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повернення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сімейне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середовище;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 marL="485775" marR="87630">
              <a:lnSpc>
                <a:spcPts val="1330"/>
              </a:lnSpc>
              <a:spcBef>
                <a:spcPts val="1175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надання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дозволу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спілкування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батьками/родичами/законними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представниками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або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встановлення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контакту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потенційними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опікунами,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усиновлювачами,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прийомними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батьками,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батьками-вихователями;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>
              <a:latin typeface="Tahoma"/>
              <a:cs typeface="Tahoma"/>
            </a:endParaRPr>
          </a:p>
          <a:p>
            <a:pPr marL="702945" marR="5080">
              <a:lnSpc>
                <a:spcPct val="92100"/>
              </a:lnSpc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час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дату,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умови </a:t>
            </a:r>
            <a:r>
              <a:rPr sz="1200" b="1" spc="-75" dirty="0">
                <a:solidFill>
                  <a:srgbClr val="FFFFFF"/>
                </a:solidFill>
                <a:latin typeface="Tahoma"/>
                <a:cs typeface="Tahoma"/>
              </a:rPr>
              <a:t>і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місце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зустрічі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батьками/родичами/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законними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представниками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встановлення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контакту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1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потенційними опікунами,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усиновлювачами,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прийомними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батьками,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батьками-вихователями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не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пізніше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ніж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добу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урахуванням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режиму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дня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зайнятості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патронатного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вихователя,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крім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випадків,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коли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умови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процедури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зустрічі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батьками/законними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представниками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зазначені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договорі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патронат,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0" dirty="0">
                <a:solidFill>
                  <a:srgbClr val="FFFFFF"/>
                </a:solidFill>
                <a:latin typeface="Tahoma"/>
                <a:cs typeface="Tahoma"/>
              </a:rPr>
              <a:t>де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вони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10" dirty="0">
                <a:solidFill>
                  <a:srgbClr val="FFFFFF"/>
                </a:solidFill>
                <a:latin typeface="Tahoma"/>
                <a:cs typeface="Tahoma"/>
              </a:rPr>
              <a:t>є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третьою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стороною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цього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договору;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702945" marR="304800" algn="just">
              <a:lnSpc>
                <a:spcPct val="922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про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перебіг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розгляду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справи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суді 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(пов’язаної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позбавленням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батьківських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прав,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усиновленням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або </a:t>
            </a:r>
            <a:r>
              <a:rPr sz="1200" b="1" spc="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встановленням </a:t>
            </a:r>
            <a:r>
              <a:rPr sz="1200" b="1" spc="-55" dirty="0">
                <a:solidFill>
                  <a:srgbClr val="FFFFFF"/>
                </a:solidFill>
                <a:latin typeface="Tahoma"/>
                <a:cs typeface="Tahoma"/>
              </a:rPr>
              <a:t>опіки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200" b="1" spc="-65" dirty="0">
                <a:solidFill>
                  <a:srgbClr val="FFFFFF"/>
                </a:solidFill>
                <a:latin typeface="Tahoma"/>
                <a:cs typeface="Tahoma"/>
              </a:rPr>
              <a:t>піклування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над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дитиною),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за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потреби </a:t>
            </a:r>
            <a:r>
              <a:rPr sz="1200" b="1" spc="4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відповідно </a:t>
            </a:r>
            <a:r>
              <a:rPr sz="1200" b="1" spc="15" dirty="0">
                <a:solidFill>
                  <a:srgbClr val="FFFFFF"/>
                </a:solidFill>
                <a:latin typeface="Tahoma"/>
                <a:cs typeface="Tahoma"/>
              </a:rPr>
              <a:t>до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законодавства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ініціює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участь </a:t>
            </a:r>
            <a:r>
              <a:rPr sz="1200" b="1" spc="-3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патронатного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судових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FFFFFF"/>
                </a:solidFill>
                <a:latin typeface="Tahoma"/>
                <a:cs typeface="Tahoma"/>
              </a:rPr>
              <a:t>засіданнях;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817877" y="3922521"/>
            <a:ext cx="9678035" cy="1527810"/>
            <a:chOff x="1817877" y="3922521"/>
            <a:chExt cx="9678035" cy="1527810"/>
          </a:xfrm>
        </p:grpSpPr>
        <p:sp>
          <p:nvSpPr>
            <p:cNvPr id="22" name="object 22"/>
            <p:cNvSpPr/>
            <p:nvPr/>
          </p:nvSpPr>
          <p:spPr>
            <a:xfrm>
              <a:off x="1824227" y="3928871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5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6" y="720851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2" y="360425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24227" y="3928871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6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2" y="360425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6" y="720851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4E78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67483" y="4866131"/>
              <a:ext cx="9522460" cy="577850"/>
            </a:xfrm>
            <a:custGeom>
              <a:avLst/>
              <a:gdLst/>
              <a:ahLst/>
              <a:cxnLst/>
              <a:rect l="l" t="t" r="r" b="b"/>
              <a:pathLst>
                <a:path w="9522460" h="577850">
                  <a:moveTo>
                    <a:pt x="9521952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9521952" y="577596"/>
                  </a:lnTo>
                  <a:lnTo>
                    <a:pt x="9521952" y="0"/>
                  </a:lnTo>
                  <a:close/>
                </a:path>
              </a:pathLst>
            </a:custGeom>
            <a:solidFill>
              <a:srgbClr val="488D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67483" y="4866131"/>
              <a:ext cx="9522460" cy="577850"/>
            </a:xfrm>
            <a:custGeom>
              <a:avLst/>
              <a:gdLst/>
              <a:ahLst/>
              <a:cxnLst/>
              <a:rect l="l" t="t" r="r" b="b"/>
              <a:pathLst>
                <a:path w="9522460" h="577850">
                  <a:moveTo>
                    <a:pt x="0" y="577596"/>
                  </a:moveTo>
                  <a:lnTo>
                    <a:pt x="9521952" y="577596"/>
                  </a:lnTo>
                  <a:lnTo>
                    <a:pt x="9521952" y="0"/>
                  </a:lnTo>
                  <a:lnTo>
                    <a:pt x="0" y="0"/>
                  </a:lnTo>
                  <a:lnTo>
                    <a:pt x="0" y="5775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413507" y="5040629"/>
            <a:ext cx="8230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наявність/відсутність</a:t>
            </a:r>
            <a:r>
              <a:rPr sz="12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декларації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вибір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лікаря,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80" dirty="0">
                <a:solidFill>
                  <a:srgbClr val="FFFFFF"/>
                </a:solidFill>
                <a:latin typeface="Tahoma"/>
                <a:cs typeface="Tahoma"/>
              </a:rPr>
              <a:t>який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35" dirty="0">
                <a:solidFill>
                  <a:srgbClr val="FFFFFF"/>
                </a:solidFill>
                <a:latin typeface="Tahoma"/>
                <a:cs typeface="Tahoma"/>
              </a:rPr>
              <a:t>надає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первинну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медичну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допомогу;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87169" y="4788153"/>
            <a:ext cx="10008870" cy="1527810"/>
            <a:chOff x="1487169" y="4788153"/>
            <a:chExt cx="10008870" cy="1527810"/>
          </a:xfrm>
        </p:grpSpPr>
        <p:sp>
          <p:nvSpPr>
            <p:cNvPr id="28" name="object 28"/>
            <p:cNvSpPr/>
            <p:nvPr/>
          </p:nvSpPr>
          <p:spPr>
            <a:xfrm>
              <a:off x="1607819" y="4794503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5" y="0"/>
                  </a:moveTo>
                  <a:lnTo>
                    <a:pt x="311528" y="3291"/>
                  </a:lnTo>
                  <a:lnTo>
                    <a:pt x="264627" y="12878"/>
                  </a:lnTo>
                  <a:lnTo>
                    <a:pt x="220152" y="28330"/>
                  </a:lnTo>
                  <a:lnTo>
                    <a:pt x="178533" y="49219"/>
                  </a:lnTo>
                  <a:lnTo>
                    <a:pt x="140201" y="75114"/>
                  </a:lnTo>
                  <a:lnTo>
                    <a:pt x="105584" y="105584"/>
                  </a:lnTo>
                  <a:lnTo>
                    <a:pt x="75114" y="140201"/>
                  </a:lnTo>
                  <a:lnTo>
                    <a:pt x="49219" y="178533"/>
                  </a:lnTo>
                  <a:lnTo>
                    <a:pt x="28330" y="220152"/>
                  </a:lnTo>
                  <a:lnTo>
                    <a:pt x="12878" y="264627"/>
                  </a:lnTo>
                  <a:lnTo>
                    <a:pt x="3291" y="311528"/>
                  </a:lnTo>
                  <a:lnTo>
                    <a:pt x="0" y="360426"/>
                  </a:lnTo>
                  <a:lnTo>
                    <a:pt x="3291" y="409323"/>
                  </a:lnTo>
                  <a:lnTo>
                    <a:pt x="12878" y="456224"/>
                  </a:lnTo>
                  <a:lnTo>
                    <a:pt x="28330" y="500699"/>
                  </a:lnTo>
                  <a:lnTo>
                    <a:pt x="49219" y="542318"/>
                  </a:lnTo>
                  <a:lnTo>
                    <a:pt x="75114" y="580650"/>
                  </a:lnTo>
                  <a:lnTo>
                    <a:pt x="105584" y="615267"/>
                  </a:lnTo>
                  <a:lnTo>
                    <a:pt x="140201" y="645737"/>
                  </a:lnTo>
                  <a:lnTo>
                    <a:pt x="178533" y="671632"/>
                  </a:lnTo>
                  <a:lnTo>
                    <a:pt x="220152" y="692521"/>
                  </a:lnTo>
                  <a:lnTo>
                    <a:pt x="264627" y="707973"/>
                  </a:lnTo>
                  <a:lnTo>
                    <a:pt x="311528" y="717560"/>
                  </a:lnTo>
                  <a:lnTo>
                    <a:pt x="360425" y="720852"/>
                  </a:lnTo>
                  <a:lnTo>
                    <a:pt x="409323" y="717560"/>
                  </a:lnTo>
                  <a:lnTo>
                    <a:pt x="456224" y="707973"/>
                  </a:lnTo>
                  <a:lnTo>
                    <a:pt x="500699" y="692521"/>
                  </a:lnTo>
                  <a:lnTo>
                    <a:pt x="542318" y="671632"/>
                  </a:lnTo>
                  <a:lnTo>
                    <a:pt x="580650" y="645737"/>
                  </a:lnTo>
                  <a:lnTo>
                    <a:pt x="615267" y="615267"/>
                  </a:lnTo>
                  <a:lnTo>
                    <a:pt x="645737" y="580650"/>
                  </a:lnTo>
                  <a:lnTo>
                    <a:pt x="671632" y="542318"/>
                  </a:lnTo>
                  <a:lnTo>
                    <a:pt x="692521" y="500699"/>
                  </a:lnTo>
                  <a:lnTo>
                    <a:pt x="707973" y="456224"/>
                  </a:lnTo>
                  <a:lnTo>
                    <a:pt x="717560" y="409323"/>
                  </a:lnTo>
                  <a:lnTo>
                    <a:pt x="720852" y="360426"/>
                  </a:lnTo>
                  <a:lnTo>
                    <a:pt x="717560" y="311528"/>
                  </a:lnTo>
                  <a:lnTo>
                    <a:pt x="707973" y="264627"/>
                  </a:lnTo>
                  <a:lnTo>
                    <a:pt x="692521" y="220152"/>
                  </a:lnTo>
                  <a:lnTo>
                    <a:pt x="671632" y="178533"/>
                  </a:lnTo>
                  <a:lnTo>
                    <a:pt x="645737" y="140201"/>
                  </a:lnTo>
                  <a:lnTo>
                    <a:pt x="615267" y="105584"/>
                  </a:lnTo>
                  <a:lnTo>
                    <a:pt x="580650" y="75114"/>
                  </a:lnTo>
                  <a:lnTo>
                    <a:pt x="542318" y="49219"/>
                  </a:lnTo>
                  <a:lnTo>
                    <a:pt x="500699" y="28330"/>
                  </a:lnTo>
                  <a:lnTo>
                    <a:pt x="456224" y="12878"/>
                  </a:lnTo>
                  <a:lnTo>
                    <a:pt x="409323" y="3291"/>
                  </a:lnTo>
                  <a:lnTo>
                    <a:pt x="3604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07819" y="4794503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6"/>
                  </a:moveTo>
                  <a:lnTo>
                    <a:pt x="3291" y="311528"/>
                  </a:lnTo>
                  <a:lnTo>
                    <a:pt x="12878" y="264627"/>
                  </a:lnTo>
                  <a:lnTo>
                    <a:pt x="28330" y="220152"/>
                  </a:lnTo>
                  <a:lnTo>
                    <a:pt x="49219" y="178533"/>
                  </a:lnTo>
                  <a:lnTo>
                    <a:pt x="75114" y="140201"/>
                  </a:lnTo>
                  <a:lnTo>
                    <a:pt x="105584" y="105584"/>
                  </a:lnTo>
                  <a:lnTo>
                    <a:pt x="140201" y="75114"/>
                  </a:lnTo>
                  <a:lnTo>
                    <a:pt x="178533" y="49219"/>
                  </a:lnTo>
                  <a:lnTo>
                    <a:pt x="220152" y="28330"/>
                  </a:lnTo>
                  <a:lnTo>
                    <a:pt x="264627" y="12878"/>
                  </a:lnTo>
                  <a:lnTo>
                    <a:pt x="311528" y="3291"/>
                  </a:lnTo>
                  <a:lnTo>
                    <a:pt x="360425" y="0"/>
                  </a:lnTo>
                  <a:lnTo>
                    <a:pt x="409323" y="3291"/>
                  </a:lnTo>
                  <a:lnTo>
                    <a:pt x="456224" y="12878"/>
                  </a:lnTo>
                  <a:lnTo>
                    <a:pt x="500699" y="28330"/>
                  </a:lnTo>
                  <a:lnTo>
                    <a:pt x="542318" y="49219"/>
                  </a:lnTo>
                  <a:lnTo>
                    <a:pt x="580650" y="75114"/>
                  </a:lnTo>
                  <a:lnTo>
                    <a:pt x="615267" y="105584"/>
                  </a:lnTo>
                  <a:lnTo>
                    <a:pt x="645737" y="140201"/>
                  </a:lnTo>
                  <a:lnTo>
                    <a:pt x="671632" y="178533"/>
                  </a:lnTo>
                  <a:lnTo>
                    <a:pt x="692521" y="220152"/>
                  </a:lnTo>
                  <a:lnTo>
                    <a:pt x="707973" y="264627"/>
                  </a:lnTo>
                  <a:lnTo>
                    <a:pt x="717560" y="311528"/>
                  </a:lnTo>
                  <a:lnTo>
                    <a:pt x="720852" y="360426"/>
                  </a:lnTo>
                  <a:lnTo>
                    <a:pt x="717560" y="409323"/>
                  </a:lnTo>
                  <a:lnTo>
                    <a:pt x="707973" y="456224"/>
                  </a:lnTo>
                  <a:lnTo>
                    <a:pt x="692521" y="500699"/>
                  </a:lnTo>
                  <a:lnTo>
                    <a:pt x="671632" y="542318"/>
                  </a:lnTo>
                  <a:lnTo>
                    <a:pt x="645737" y="580650"/>
                  </a:lnTo>
                  <a:lnTo>
                    <a:pt x="615267" y="615267"/>
                  </a:lnTo>
                  <a:lnTo>
                    <a:pt x="580650" y="645737"/>
                  </a:lnTo>
                  <a:lnTo>
                    <a:pt x="542318" y="671632"/>
                  </a:lnTo>
                  <a:lnTo>
                    <a:pt x="500699" y="692521"/>
                  </a:lnTo>
                  <a:lnTo>
                    <a:pt x="456224" y="707973"/>
                  </a:lnTo>
                  <a:lnTo>
                    <a:pt x="409323" y="717560"/>
                  </a:lnTo>
                  <a:lnTo>
                    <a:pt x="360425" y="720852"/>
                  </a:lnTo>
                  <a:lnTo>
                    <a:pt x="311528" y="717560"/>
                  </a:lnTo>
                  <a:lnTo>
                    <a:pt x="264627" y="707973"/>
                  </a:lnTo>
                  <a:lnTo>
                    <a:pt x="220152" y="692521"/>
                  </a:lnTo>
                  <a:lnTo>
                    <a:pt x="178533" y="671632"/>
                  </a:lnTo>
                  <a:lnTo>
                    <a:pt x="140201" y="645737"/>
                  </a:lnTo>
                  <a:lnTo>
                    <a:pt x="105584" y="615267"/>
                  </a:lnTo>
                  <a:lnTo>
                    <a:pt x="75114" y="580650"/>
                  </a:lnTo>
                  <a:lnTo>
                    <a:pt x="49219" y="542318"/>
                  </a:lnTo>
                  <a:lnTo>
                    <a:pt x="28330" y="500699"/>
                  </a:lnTo>
                  <a:lnTo>
                    <a:pt x="12878" y="456224"/>
                  </a:lnTo>
                  <a:lnTo>
                    <a:pt x="3291" y="409323"/>
                  </a:lnTo>
                  <a:lnTo>
                    <a:pt x="0" y="360426"/>
                  </a:lnTo>
                  <a:close/>
                </a:path>
              </a:pathLst>
            </a:custGeom>
            <a:ln w="12192">
              <a:solidFill>
                <a:srgbClr val="488DE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93519" y="5731763"/>
              <a:ext cx="9996170" cy="577850"/>
            </a:xfrm>
            <a:custGeom>
              <a:avLst/>
              <a:gdLst/>
              <a:ahLst/>
              <a:cxnLst/>
              <a:rect l="l" t="t" r="r" b="b"/>
              <a:pathLst>
                <a:path w="9996170" h="577850">
                  <a:moveTo>
                    <a:pt x="9995916" y="0"/>
                  </a:moveTo>
                  <a:lnTo>
                    <a:pt x="0" y="0"/>
                  </a:lnTo>
                  <a:lnTo>
                    <a:pt x="0" y="577596"/>
                  </a:lnTo>
                  <a:lnTo>
                    <a:pt x="9995916" y="577596"/>
                  </a:lnTo>
                  <a:lnTo>
                    <a:pt x="9995916" y="0"/>
                  </a:lnTo>
                  <a:close/>
                </a:path>
              </a:pathLst>
            </a:custGeom>
            <a:solidFill>
              <a:srgbClr val="45A4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93519" y="5731763"/>
              <a:ext cx="9996170" cy="577850"/>
            </a:xfrm>
            <a:custGeom>
              <a:avLst/>
              <a:gdLst/>
              <a:ahLst/>
              <a:cxnLst/>
              <a:rect l="l" t="t" r="r" b="b"/>
              <a:pathLst>
                <a:path w="9996170" h="577850">
                  <a:moveTo>
                    <a:pt x="0" y="577596"/>
                  </a:moveTo>
                  <a:lnTo>
                    <a:pt x="9995916" y="577596"/>
                  </a:lnTo>
                  <a:lnTo>
                    <a:pt x="9995916" y="0"/>
                  </a:lnTo>
                  <a:lnTo>
                    <a:pt x="0" y="0"/>
                  </a:lnTo>
                  <a:lnTo>
                    <a:pt x="0" y="5775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938908" y="5906211"/>
            <a:ext cx="6742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про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результати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Tahoma"/>
                <a:cs typeface="Tahoma"/>
              </a:rPr>
              <a:t>розгляду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справи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комісією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90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FFFFFF"/>
                </a:solidFill>
                <a:latin typeface="Tahoma"/>
                <a:cs typeface="Tahoma"/>
              </a:rPr>
              <a:t>питань</a:t>
            </a:r>
            <a:r>
              <a:rPr sz="12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FFFFFF"/>
                </a:solidFill>
                <a:latin typeface="Tahoma"/>
                <a:cs typeface="Tahoma"/>
              </a:rPr>
              <a:t>захисту</a:t>
            </a:r>
            <a:r>
              <a:rPr sz="12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прав</a:t>
            </a:r>
            <a:r>
              <a:rPr sz="12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2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b="1" spc="10" dirty="0">
                <a:solidFill>
                  <a:srgbClr val="FFFFFF"/>
                </a:solidFill>
                <a:latin typeface="Tahoma"/>
                <a:cs typeface="Tahoma"/>
              </a:rPr>
              <a:t>тощо.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1126236" y="5654040"/>
            <a:ext cx="733425" cy="733425"/>
            <a:chOff x="1126236" y="5654040"/>
            <a:chExt cx="733425" cy="733425"/>
          </a:xfrm>
        </p:grpSpPr>
        <p:sp>
          <p:nvSpPr>
            <p:cNvPr id="34" name="object 34"/>
            <p:cNvSpPr/>
            <p:nvPr/>
          </p:nvSpPr>
          <p:spPr>
            <a:xfrm>
              <a:off x="1132332" y="566013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360426" y="0"/>
                  </a:moveTo>
                  <a:lnTo>
                    <a:pt x="311528" y="3290"/>
                  </a:lnTo>
                  <a:lnTo>
                    <a:pt x="264627" y="12874"/>
                  </a:lnTo>
                  <a:lnTo>
                    <a:pt x="220152" y="28323"/>
                  </a:lnTo>
                  <a:lnTo>
                    <a:pt x="178533" y="49208"/>
                  </a:lnTo>
                  <a:lnTo>
                    <a:pt x="140201" y="75098"/>
                  </a:lnTo>
                  <a:lnTo>
                    <a:pt x="105584" y="105565"/>
                  </a:lnTo>
                  <a:lnTo>
                    <a:pt x="75114" y="140179"/>
                  </a:lnTo>
                  <a:lnTo>
                    <a:pt x="49219" y="178511"/>
                  </a:lnTo>
                  <a:lnTo>
                    <a:pt x="28330" y="220131"/>
                  </a:lnTo>
                  <a:lnTo>
                    <a:pt x="12878" y="264609"/>
                  </a:lnTo>
                  <a:lnTo>
                    <a:pt x="3291" y="311517"/>
                  </a:lnTo>
                  <a:lnTo>
                    <a:pt x="0" y="360425"/>
                  </a:lnTo>
                  <a:lnTo>
                    <a:pt x="3291" y="409334"/>
                  </a:lnTo>
                  <a:lnTo>
                    <a:pt x="12878" y="456242"/>
                  </a:lnTo>
                  <a:lnTo>
                    <a:pt x="28330" y="500720"/>
                  </a:lnTo>
                  <a:lnTo>
                    <a:pt x="49219" y="542340"/>
                  </a:lnTo>
                  <a:lnTo>
                    <a:pt x="75114" y="580672"/>
                  </a:lnTo>
                  <a:lnTo>
                    <a:pt x="105584" y="615286"/>
                  </a:lnTo>
                  <a:lnTo>
                    <a:pt x="140201" y="645753"/>
                  </a:lnTo>
                  <a:lnTo>
                    <a:pt x="178533" y="671643"/>
                  </a:lnTo>
                  <a:lnTo>
                    <a:pt x="220152" y="692528"/>
                  </a:lnTo>
                  <a:lnTo>
                    <a:pt x="264627" y="707977"/>
                  </a:lnTo>
                  <a:lnTo>
                    <a:pt x="311528" y="717561"/>
                  </a:lnTo>
                  <a:lnTo>
                    <a:pt x="360426" y="720851"/>
                  </a:lnTo>
                  <a:lnTo>
                    <a:pt x="409323" y="717561"/>
                  </a:lnTo>
                  <a:lnTo>
                    <a:pt x="456224" y="707977"/>
                  </a:lnTo>
                  <a:lnTo>
                    <a:pt x="500699" y="692528"/>
                  </a:lnTo>
                  <a:lnTo>
                    <a:pt x="542318" y="671643"/>
                  </a:lnTo>
                  <a:lnTo>
                    <a:pt x="580650" y="645753"/>
                  </a:lnTo>
                  <a:lnTo>
                    <a:pt x="615267" y="615286"/>
                  </a:lnTo>
                  <a:lnTo>
                    <a:pt x="645737" y="580672"/>
                  </a:lnTo>
                  <a:lnTo>
                    <a:pt x="671632" y="542340"/>
                  </a:lnTo>
                  <a:lnTo>
                    <a:pt x="692521" y="500720"/>
                  </a:lnTo>
                  <a:lnTo>
                    <a:pt x="707973" y="456242"/>
                  </a:lnTo>
                  <a:lnTo>
                    <a:pt x="717560" y="409334"/>
                  </a:lnTo>
                  <a:lnTo>
                    <a:pt x="720851" y="360425"/>
                  </a:lnTo>
                  <a:lnTo>
                    <a:pt x="717560" y="311517"/>
                  </a:lnTo>
                  <a:lnTo>
                    <a:pt x="707973" y="264609"/>
                  </a:lnTo>
                  <a:lnTo>
                    <a:pt x="692521" y="220131"/>
                  </a:lnTo>
                  <a:lnTo>
                    <a:pt x="671632" y="178511"/>
                  </a:lnTo>
                  <a:lnTo>
                    <a:pt x="645737" y="140179"/>
                  </a:lnTo>
                  <a:lnTo>
                    <a:pt x="615267" y="105565"/>
                  </a:lnTo>
                  <a:lnTo>
                    <a:pt x="580650" y="75098"/>
                  </a:lnTo>
                  <a:lnTo>
                    <a:pt x="542318" y="49208"/>
                  </a:lnTo>
                  <a:lnTo>
                    <a:pt x="500699" y="28323"/>
                  </a:lnTo>
                  <a:lnTo>
                    <a:pt x="456224" y="12874"/>
                  </a:lnTo>
                  <a:lnTo>
                    <a:pt x="409323" y="3290"/>
                  </a:lnTo>
                  <a:lnTo>
                    <a:pt x="3604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32332" y="5660136"/>
              <a:ext cx="721360" cy="721360"/>
            </a:xfrm>
            <a:custGeom>
              <a:avLst/>
              <a:gdLst/>
              <a:ahLst/>
              <a:cxnLst/>
              <a:rect l="l" t="t" r="r" b="b"/>
              <a:pathLst>
                <a:path w="721360" h="721360">
                  <a:moveTo>
                    <a:pt x="0" y="360425"/>
                  </a:moveTo>
                  <a:lnTo>
                    <a:pt x="3291" y="311517"/>
                  </a:lnTo>
                  <a:lnTo>
                    <a:pt x="12878" y="264609"/>
                  </a:lnTo>
                  <a:lnTo>
                    <a:pt x="28330" y="220131"/>
                  </a:lnTo>
                  <a:lnTo>
                    <a:pt x="49219" y="178511"/>
                  </a:lnTo>
                  <a:lnTo>
                    <a:pt x="75114" y="140179"/>
                  </a:lnTo>
                  <a:lnTo>
                    <a:pt x="105584" y="105565"/>
                  </a:lnTo>
                  <a:lnTo>
                    <a:pt x="140201" y="75098"/>
                  </a:lnTo>
                  <a:lnTo>
                    <a:pt x="178533" y="49208"/>
                  </a:lnTo>
                  <a:lnTo>
                    <a:pt x="220152" y="28323"/>
                  </a:lnTo>
                  <a:lnTo>
                    <a:pt x="264627" y="12874"/>
                  </a:lnTo>
                  <a:lnTo>
                    <a:pt x="311528" y="3290"/>
                  </a:lnTo>
                  <a:lnTo>
                    <a:pt x="360426" y="0"/>
                  </a:lnTo>
                  <a:lnTo>
                    <a:pt x="409323" y="3290"/>
                  </a:lnTo>
                  <a:lnTo>
                    <a:pt x="456224" y="12874"/>
                  </a:lnTo>
                  <a:lnTo>
                    <a:pt x="500699" y="28323"/>
                  </a:lnTo>
                  <a:lnTo>
                    <a:pt x="542318" y="49208"/>
                  </a:lnTo>
                  <a:lnTo>
                    <a:pt x="580650" y="75098"/>
                  </a:lnTo>
                  <a:lnTo>
                    <a:pt x="615267" y="105565"/>
                  </a:lnTo>
                  <a:lnTo>
                    <a:pt x="645737" y="140179"/>
                  </a:lnTo>
                  <a:lnTo>
                    <a:pt x="671632" y="178511"/>
                  </a:lnTo>
                  <a:lnTo>
                    <a:pt x="692521" y="220131"/>
                  </a:lnTo>
                  <a:lnTo>
                    <a:pt x="707973" y="264609"/>
                  </a:lnTo>
                  <a:lnTo>
                    <a:pt x="717560" y="311517"/>
                  </a:lnTo>
                  <a:lnTo>
                    <a:pt x="720851" y="360425"/>
                  </a:lnTo>
                  <a:lnTo>
                    <a:pt x="717560" y="409334"/>
                  </a:lnTo>
                  <a:lnTo>
                    <a:pt x="707973" y="456242"/>
                  </a:lnTo>
                  <a:lnTo>
                    <a:pt x="692521" y="500720"/>
                  </a:lnTo>
                  <a:lnTo>
                    <a:pt x="671632" y="542340"/>
                  </a:lnTo>
                  <a:lnTo>
                    <a:pt x="645737" y="580672"/>
                  </a:lnTo>
                  <a:lnTo>
                    <a:pt x="615267" y="615286"/>
                  </a:lnTo>
                  <a:lnTo>
                    <a:pt x="580650" y="645753"/>
                  </a:lnTo>
                  <a:lnTo>
                    <a:pt x="542318" y="671643"/>
                  </a:lnTo>
                  <a:lnTo>
                    <a:pt x="500699" y="692528"/>
                  </a:lnTo>
                  <a:lnTo>
                    <a:pt x="456224" y="707977"/>
                  </a:lnTo>
                  <a:lnTo>
                    <a:pt x="409323" y="717561"/>
                  </a:lnTo>
                  <a:lnTo>
                    <a:pt x="360426" y="720851"/>
                  </a:lnTo>
                  <a:lnTo>
                    <a:pt x="311528" y="717561"/>
                  </a:lnTo>
                  <a:lnTo>
                    <a:pt x="264627" y="707977"/>
                  </a:lnTo>
                  <a:lnTo>
                    <a:pt x="220152" y="692528"/>
                  </a:lnTo>
                  <a:lnTo>
                    <a:pt x="178533" y="671643"/>
                  </a:lnTo>
                  <a:lnTo>
                    <a:pt x="140201" y="645753"/>
                  </a:lnTo>
                  <a:lnTo>
                    <a:pt x="105584" y="615286"/>
                  </a:lnTo>
                  <a:lnTo>
                    <a:pt x="75114" y="580672"/>
                  </a:lnTo>
                  <a:lnTo>
                    <a:pt x="49219" y="542340"/>
                  </a:lnTo>
                  <a:lnTo>
                    <a:pt x="28330" y="500720"/>
                  </a:lnTo>
                  <a:lnTo>
                    <a:pt x="12878" y="456242"/>
                  </a:lnTo>
                  <a:lnTo>
                    <a:pt x="3291" y="409334"/>
                  </a:lnTo>
                  <a:lnTo>
                    <a:pt x="0" y="360425"/>
                  </a:lnTo>
                  <a:close/>
                </a:path>
              </a:pathLst>
            </a:custGeom>
            <a:ln w="12192">
              <a:solidFill>
                <a:srgbClr val="45A4E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ject 3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67200" y="0"/>
            <a:ext cx="990600" cy="1143000"/>
          </a:xfrm>
          <a:prstGeom prst="rect">
            <a:avLst/>
          </a:prstGeom>
        </p:spPr>
      </p:pic>
      <p:pic>
        <p:nvPicPr>
          <p:cNvPr id="38" name="Рисунок 37" descr="Coat_of_Arms_Chortki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762000" cy="93726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584645685_21-p-svetlo-zelenie-foni-dlya-prezentatsii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 descr="Coat_of_Arms_Chortki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  <p:sp>
        <p:nvSpPr>
          <p:cNvPr id="8" name="object 2"/>
          <p:cNvSpPr txBox="1"/>
          <p:nvPr/>
        </p:nvSpPr>
        <p:spPr>
          <a:xfrm>
            <a:off x="2133600" y="990600"/>
            <a:ext cx="10058400" cy="113813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 algn="ctr">
              <a:lnSpc>
                <a:spcPts val="7780"/>
              </a:lnSpc>
              <a:spcBef>
                <a:spcPts val="1075"/>
              </a:spcBef>
            </a:pPr>
            <a:r>
              <a:rPr lang="uk-UA" sz="6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Вибуття дитини</a:t>
            </a:r>
            <a:endParaRPr sz="6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Verdana"/>
              <a:cs typeface="Verdana"/>
            </a:endParaRPr>
          </a:p>
        </p:txBody>
      </p:sp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19400"/>
            <a:ext cx="4856408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565687649_002.jpg"/>
          <p:cNvPicPr>
            <a:picLocks noChangeAspect="1"/>
          </p:cNvPicPr>
          <p:nvPr/>
        </p:nvPicPr>
        <p:blipFill>
          <a:blip r:embed="rId2"/>
          <a:srcRect b="444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2758" y="309498"/>
            <a:ext cx="155130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</a:t>
            </a:r>
            <a:endParaRPr sz="4000" b="1" u="sng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67967" y="1196339"/>
            <a:ext cx="10083165" cy="4761230"/>
          </a:xfrm>
          <a:custGeom>
            <a:avLst/>
            <a:gdLst/>
            <a:ahLst/>
            <a:cxnLst/>
            <a:rect l="l" t="t" r="r" b="b"/>
            <a:pathLst>
              <a:path w="10083165" h="4761230">
                <a:moveTo>
                  <a:pt x="0" y="4760976"/>
                </a:moveTo>
                <a:lnTo>
                  <a:pt x="10082784" y="4760976"/>
                </a:lnTo>
                <a:lnTo>
                  <a:pt x="10082784" y="0"/>
                </a:lnTo>
                <a:lnTo>
                  <a:pt x="0" y="0"/>
                </a:lnTo>
                <a:lnTo>
                  <a:pt x="0" y="4760976"/>
                </a:lnTo>
                <a:close/>
              </a:path>
            </a:pathLst>
          </a:custGeom>
          <a:ln w="6096">
            <a:solidFill>
              <a:srgbClr val="0070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69384" y="1800859"/>
            <a:ext cx="6828790" cy="352361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ct val="92000"/>
              </a:lnSpc>
              <a:spcBef>
                <a:spcPts val="270"/>
              </a:spcBef>
            </a:pPr>
            <a:r>
              <a:rPr sz="1800" b="1" spc="-60" dirty="0">
                <a:latin typeface="Tahoma"/>
                <a:cs typeface="Tahoma"/>
              </a:rPr>
              <a:t>Пошук </a:t>
            </a:r>
            <a:r>
              <a:rPr sz="1800" b="1" spc="-35" dirty="0">
                <a:latin typeface="Tahoma"/>
                <a:cs typeface="Tahoma"/>
              </a:rPr>
              <a:t>кандидатів </a:t>
            </a:r>
            <a:r>
              <a:rPr sz="1800" b="1" spc="5" dirty="0">
                <a:latin typeface="Tahoma"/>
                <a:cs typeface="Tahoma"/>
              </a:rPr>
              <a:t>у </a:t>
            </a:r>
            <a:r>
              <a:rPr sz="1800" b="1" spc="-10" dirty="0">
                <a:latin typeface="Tahoma"/>
                <a:cs typeface="Tahoma"/>
              </a:rPr>
              <a:t>патронатні </a:t>
            </a:r>
            <a:r>
              <a:rPr sz="1800" b="1" spc="-55" dirty="0">
                <a:latin typeface="Tahoma"/>
                <a:cs typeface="Tahoma"/>
              </a:rPr>
              <a:t>вихователі </a:t>
            </a:r>
            <a:r>
              <a:rPr sz="1800" b="1" spc="65" dirty="0">
                <a:latin typeface="Tahoma"/>
                <a:cs typeface="Tahoma"/>
              </a:rPr>
              <a:t>та </a:t>
            </a:r>
            <a:r>
              <a:rPr sz="1800" b="1" spc="-65" dirty="0">
                <a:latin typeface="Tahoma"/>
                <a:cs typeface="Tahoma"/>
              </a:rPr>
              <a:t>первинний 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50" dirty="0">
                <a:latin typeface="Tahoma"/>
                <a:cs typeface="Tahoma"/>
              </a:rPr>
              <a:t>відбір </a:t>
            </a:r>
            <a:r>
              <a:rPr sz="1800" b="1" spc="-5" dirty="0">
                <a:latin typeface="Tahoma"/>
                <a:cs typeface="Tahoma"/>
              </a:rPr>
              <a:t>забезпечує </a:t>
            </a:r>
            <a:r>
              <a:rPr sz="1800" b="1" dirty="0">
                <a:latin typeface="Tahoma"/>
                <a:cs typeface="Tahoma"/>
              </a:rPr>
              <a:t>служба </a:t>
            </a:r>
            <a:r>
              <a:rPr sz="1800" b="1" spc="5" dirty="0">
                <a:latin typeface="Tahoma"/>
                <a:cs typeface="Tahoma"/>
              </a:rPr>
              <a:t>у </a:t>
            </a:r>
            <a:r>
              <a:rPr sz="1800" b="1" spc="-20" dirty="0">
                <a:latin typeface="Tahoma"/>
                <a:cs typeface="Tahoma"/>
              </a:rPr>
              <a:t>співпраці </a:t>
            </a:r>
            <a:r>
              <a:rPr sz="1800" b="1" spc="-135" dirty="0">
                <a:latin typeface="Tahoma"/>
                <a:cs typeface="Tahoma"/>
              </a:rPr>
              <a:t>з </a:t>
            </a:r>
            <a:r>
              <a:rPr sz="1800" b="1" spc="25" dirty="0">
                <a:latin typeface="Tahoma"/>
                <a:cs typeface="Tahoma"/>
              </a:rPr>
              <a:t>центром </a:t>
            </a:r>
            <a:r>
              <a:rPr sz="1800" b="1" spc="-35" dirty="0">
                <a:latin typeface="Tahoma"/>
                <a:cs typeface="Tahoma"/>
              </a:rPr>
              <a:t>надання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соціальних </a:t>
            </a:r>
            <a:r>
              <a:rPr sz="1800" b="1" spc="-65" dirty="0">
                <a:latin typeface="Tahoma"/>
                <a:cs typeface="Tahoma"/>
              </a:rPr>
              <a:t>послуг/ </a:t>
            </a:r>
            <a:r>
              <a:rPr sz="1800" b="1" spc="25" dirty="0">
                <a:latin typeface="Tahoma"/>
                <a:cs typeface="Tahoma"/>
              </a:rPr>
              <a:t>центром </a:t>
            </a:r>
            <a:r>
              <a:rPr sz="1800" b="1" spc="-35" dirty="0">
                <a:latin typeface="Tahoma"/>
                <a:cs typeface="Tahoma"/>
              </a:rPr>
              <a:t>соціальних </a:t>
            </a:r>
            <a:r>
              <a:rPr sz="1800" b="1" spc="-25" dirty="0">
                <a:latin typeface="Tahoma"/>
                <a:cs typeface="Tahoma"/>
              </a:rPr>
              <a:t>служб </a:t>
            </a:r>
            <a:r>
              <a:rPr sz="1800" b="1" spc="60" dirty="0">
                <a:latin typeface="Tahoma"/>
                <a:cs typeface="Tahoma"/>
              </a:rPr>
              <a:t>або </a:t>
            </a:r>
            <a:r>
              <a:rPr sz="1800" b="1" spc="-60" dirty="0">
                <a:latin typeface="Tahoma"/>
                <a:cs typeface="Tahoma"/>
              </a:rPr>
              <a:t>іншим </a:t>
            </a:r>
            <a:r>
              <a:rPr sz="1800" b="1" spc="-51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закладом,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установою,</a:t>
            </a:r>
            <a:r>
              <a:rPr sz="1800" b="1" spc="20" dirty="0">
                <a:latin typeface="Tahoma"/>
                <a:cs typeface="Tahoma"/>
              </a:rPr>
              <a:t> </a:t>
            </a:r>
            <a:r>
              <a:rPr sz="1800" spc="290" dirty="0">
                <a:latin typeface="Tahoma"/>
                <a:cs typeface="Tahoma"/>
              </a:rPr>
              <a:t>що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200" dirty="0">
                <a:latin typeface="Tahoma"/>
                <a:cs typeface="Tahoma"/>
              </a:rPr>
              <a:t>надає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5" dirty="0">
                <a:latin typeface="Tahoma"/>
                <a:cs typeface="Tahoma"/>
              </a:rPr>
              <a:t>в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територіальній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145" dirty="0">
                <a:latin typeface="Tahoma"/>
                <a:cs typeface="Tahoma"/>
              </a:rPr>
              <a:t>громаді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соціальні послуги </a:t>
            </a:r>
            <a:r>
              <a:rPr sz="1800" spc="114" dirty="0">
                <a:latin typeface="Tahoma"/>
                <a:cs typeface="Tahoma"/>
              </a:rPr>
              <a:t>незалежно </a:t>
            </a:r>
            <a:r>
              <a:rPr sz="1800" spc="-25" dirty="0">
                <a:latin typeface="Tahoma"/>
                <a:cs typeface="Tahoma"/>
              </a:rPr>
              <a:t>від </a:t>
            </a:r>
            <a:r>
              <a:rPr sz="1800" spc="300" dirty="0">
                <a:latin typeface="Tahoma"/>
                <a:cs typeface="Tahoma"/>
              </a:rPr>
              <a:t>форми </a:t>
            </a:r>
            <a:r>
              <a:rPr sz="1800" spc="85" dirty="0">
                <a:latin typeface="Tahoma"/>
                <a:cs typeface="Tahoma"/>
              </a:rPr>
              <a:t>власності, </a:t>
            </a:r>
            <a:r>
              <a:rPr sz="1800" spc="229" dirty="0">
                <a:latin typeface="Tahoma"/>
                <a:cs typeface="Tahoma"/>
              </a:rPr>
              <a:t>або </a:t>
            </a:r>
            <a:r>
              <a:rPr sz="1800" spc="235" dirty="0">
                <a:latin typeface="Tahoma"/>
                <a:cs typeface="Tahoma"/>
              </a:rPr>
              <a:t> </a:t>
            </a:r>
            <a:r>
              <a:rPr sz="1800" spc="185" dirty="0">
                <a:latin typeface="Tahoma"/>
                <a:cs typeface="Tahoma"/>
              </a:rPr>
              <a:t>фахівцем </a:t>
            </a:r>
            <a:r>
              <a:rPr sz="1800" spc="-50" dirty="0">
                <a:latin typeface="Tahoma"/>
                <a:cs typeface="Tahoma"/>
              </a:rPr>
              <a:t>із </a:t>
            </a:r>
            <a:r>
              <a:rPr sz="1800" spc="100" dirty="0">
                <a:latin typeface="Tahoma"/>
                <a:cs typeface="Tahoma"/>
              </a:rPr>
              <a:t>соціальної роботи, </a:t>
            </a:r>
            <a:r>
              <a:rPr sz="1800" spc="105" dirty="0">
                <a:latin typeface="Tahoma"/>
                <a:cs typeface="Tahoma"/>
              </a:rPr>
              <a:t>якщо соціальний </a:t>
            </a:r>
            <a:r>
              <a:rPr sz="1800" spc="90" dirty="0">
                <a:latin typeface="Tahoma"/>
                <a:cs typeface="Tahoma"/>
              </a:rPr>
              <a:t>заклад </a:t>
            </a:r>
            <a:r>
              <a:rPr sz="1800" spc="-105" dirty="0">
                <a:latin typeface="Tahoma"/>
                <a:cs typeface="Tahoma"/>
              </a:rPr>
              <a:t>в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150" dirty="0">
                <a:latin typeface="Tahoma"/>
                <a:cs typeface="Tahoma"/>
              </a:rPr>
              <a:t>громаді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25" dirty="0">
                <a:latin typeface="Tahoma"/>
                <a:cs typeface="Tahoma"/>
              </a:rPr>
              <a:t>відсутній,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також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центром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зайнятості.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900">
              <a:latin typeface="Tahoma"/>
              <a:cs typeface="Tahoma"/>
            </a:endParaRPr>
          </a:p>
          <a:p>
            <a:pPr marL="12700" marR="5080" algn="just">
              <a:lnSpc>
                <a:spcPct val="92000"/>
              </a:lnSpc>
            </a:pPr>
            <a:r>
              <a:rPr sz="1800" b="1" spc="-60" dirty="0">
                <a:latin typeface="Tahoma"/>
                <a:cs typeface="Tahoma"/>
              </a:rPr>
              <a:t>Пошук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кандидатів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у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патронатні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вихователі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165" dirty="0">
                <a:latin typeface="Tahoma"/>
                <a:cs typeface="Tahoma"/>
              </a:rPr>
              <a:t>на</a:t>
            </a:r>
            <a:r>
              <a:rPr sz="1800" spc="170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рівні 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територіальної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170" dirty="0">
                <a:latin typeface="Tahoma"/>
                <a:cs typeface="Tahoma"/>
              </a:rPr>
              <a:t>громади</a:t>
            </a:r>
            <a:r>
              <a:rPr sz="1800" spc="175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проводиться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шляхом </a:t>
            </a:r>
            <a:r>
              <a:rPr sz="1800" b="1" spc="-60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інформаційних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кампаній,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співбесід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114" dirty="0">
                <a:latin typeface="Tahoma"/>
                <a:cs typeface="Tahoma"/>
              </a:rPr>
              <a:t>і</a:t>
            </a:r>
            <a:r>
              <a:rPr sz="1800" b="1" spc="-11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консультацій</a:t>
            </a:r>
            <a:r>
              <a:rPr sz="1800" b="1" spc="-25" dirty="0">
                <a:latin typeface="Tahoma"/>
                <a:cs typeface="Tahoma"/>
              </a:rPr>
              <a:t> </a:t>
            </a:r>
            <a:r>
              <a:rPr sz="1800" spc="-65" dirty="0">
                <a:latin typeface="Tahoma"/>
                <a:cs typeface="Tahoma"/>
              </a:rPr>
              <a:t>з 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210" dirty="0">
                <a:latin typeface="Tahoma"/>
                <a:cs typeface="Tahoma"/>
              </a:rPr>
              <a:t>особами,</a:t>
            </a:r>
            <a:r>
              <a:rPr sz="1800" spc="215" dirty="0">
                <a:latin typeface="Tahoma"/>
                <a:cs typeface="Tahoma"/>
              </a:rPr>
              <a:t> </a:t>
            </a:r>
            <a:r>
              <a:rPr sz="1800" spc="-70" dirty="0">
                <a:latin typeface="Tahoma"/>
                <a:cs typeface="Tahoma"/>
              </a:rPr>
              <a:t>які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-15" dirty="0">
                <a:latin typeface="Tahoma"/>
                <a:cs typeface="Tahoma"/>
              </a:rPr>
              <a:t>виявили</a:t>
            </a:r>
            <a:r>
              <a:rPr sz="1800" spc="535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бажання</a:t>
            </a:r>
            <a:r>
              <a:rPr sz="1800" spc="12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виконувати</a:t>
            </a:r>
            <a:r>
              <a:rPr sz="1800" spc="4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обов’язки </a:t>
            </a:r>
            <a:r>
              <a:rPr sz="1800" spc="75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патронатного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15" dirty="0">
                <a:latin typeface="Tahoma"/>
                <a:cs typeface="Tahoma"/>
              </a:rPr>
              <a:t>вихователя,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зокрема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з</a:t>
            </a:r>
            <a:r>
              <a:rPr sz="1800" b="1" spc="-20" dirty="0">
                <a:latin typeface="Tahoma"/>
                <a:cs typeface="Tahoma"/>
              </a:rPr>
              <a:t> </a:t>
            </a:r>
            <a:r>
              <a:rPr sz="1800" b="1" spc="-25" dirty="0">
                <a:latin typeface="Tahoma"/>
                <a:cs typeface="Tahoma"/>
              </a:rPr>
              <a:t>числа безробітних</a:t>
            </a:r>
            <a:r>
              <a:rPr sz="1800" spc="-25" dirty="0">
                <a:latin typeface="Tahoma"/>
                <a:cs typeface="Tahoma"/>
              </a:rPr>
              <a:t>.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20138" y="1623060"/>
            <a:ext cx="2689861" cy="3863340"/>
            <a:chOff x="1120139" y="1623060"/>
            <a:chExt cx="2217420" cy="332105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6235" y="1629156"/>
              <a:ext cx="2205227" cy="33086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7" name="object 7"/>
            <p:cNvSpPr/>
            <p:nvPr/>
          </p:nvSpPr>
          <p:spPr>
            <a:xfrm>
              <a:off x="1126235" y="1629156"/>
              <a:ext cx="2205355" cy="3308985"/>
            </a:xfrm>
            <a:custGeom>
              <a:avLst/>
              <a:gdLst/>
              <a:ahLst/>
              <a:cxnLst/>
              <a:rect l="l" t="t" r="r" b="b"/>
              <a:pathLst>
                <a:path w="2205354" h="3308985">
                  <a:moveTo>
                    <a:pt x="0" y="3308604"/>
                  </a:moveTo>
                  <a:lnTo>
                    <a:pt x="2205228" y="3308604"/>
                  </a:lnTo>
                  <a:lnTo>
                    <a:pt x="2205228" y="0"/>
                  </a:lnTo>
                  <a:lnTo>
                    <a:pt x="0" y="0"/>
                  </a:lnTo>
                  <a:lnTo>
                    <a:pt x="0" y="330860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Рисунок 8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8b8f7444fb687a30868cbb8d3877a451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320624" y="1295400"/>
            <a:ext cx="2548255" cy="4507228"/>
            <a:chOff x="1267968" y="1325501"/>
            <a:chExt cx="2548255" cy="450722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8944" y="1325501"/>
              <a:ext cx="2446202" cy="22301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7968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2293493" y="0"/>
                  </a:moveTo>
                  <a:lnTo>
                    <a:pt x="254634" y="0"/>
                  </a:lnTo>
                  <a:lnTo>
                    <a:pt x="208875" y="4103"/>
                  </a:lnTo>
                  <a:lnTo>
                    <a:pt x="165801" y="15935"/>
                  </a:lnTo>
                  <a:lnTo>
                    <a:pt x="126134" y="34774"/>
                  </a:lnTo>
                  <a:lnTo>
                    <a:pt x="90594" y="59900"/>
                  </a:lnTo>
                  <a:lnTo>
                    <a:pt x="59900" y="90594"/>
                  </a:lnTo>
                  <a:lnTo>
                    <a:pt x="34774" y="126134"/>
                  </a:lnTo>
                  <a:lnTo>
                    <a:pt x="15935" y="165801"/>
                  </a:lnTo>
                  <a:lnTo>
                    <a:pt x="4103" y="208875"/>
                  </a:lnTo>
                  <a:lnTo>
                    <a:pt x="0" y="254634"/>
                  </a:lnTo>
                  <a:lnTo>
                    <a:pt x="0" y="2291968"/>
                  </a:lnTo>
                  <a:lnTo>
                    <a:pt x="4103" y="2337735"/>
                  </a:lnTo>
                  <a:lnTo>
                    <a:pt x="15935" y="2380812"/>
                  </a:lnTo>
                  <a:lnTo>
                    <a:pt x="34774" y="2420480"/>
                  </a:lnTo>
                  <a:lnTo>
                    <a:pt x="59900" y="2456020"/>
                  </a:lnTo>
                  <a:lnTo>
                    <a:pt x="90594" y="2486711"/>
                  </a:lnTo>
                  <a:lnTo>
                    <a:pt x="126134" y="2511835"/>
                  </a:lnTo>
                  <a:lnTo>
                    <a:pt x="165801" y="2530671"/>
                  </a:lnTo>
                  <a:lnTo>
                    <a:pt x="208875" y="2542500"/>
                  </a:lnTo>
                  <a:lnTo>
                    <a:pt x="254634" y="2546604"/>
                  </a:lnTo>
                  <a:lnTo>
                    <a:pt x="2293493" y="2546604"/>
                  </a:lnTo>
                  <a:lnTo>
                    <a:pt x="2339252" y="2542500"/>
                  </a:lnTo>
                  <a:lnTo>
                    <a:pt x="2382326" y="2530671"/>
                  </a:lnTo>
                  <a:lnTo>
                    <a:pt x="2421993" y="2511835"/>
                  </a:lnTo>
                  <a:lnTo>
                    <a:pt x="2457533" y="2486711"/>
                  </a:lnTo>
                  <a:lnTo>
                    <a:pt x="2488227" y="2456020"/>
                  </a:lnTo>
                  <a:lnTo>
                    <a:pt x="2513353" y="2420480"/>
                  </a:lnTo>
                  <a:lnTo>
                    <a:pt x="2532192" y="2380812"/>
                  </a:lnTo>
                  <a:lnTo>
                    <a:pt x="2544024" y="2337735"/>
                  </a:lnTo>
                  <a:lnTo>
                    <a:pt x="2548128" y="2291968"/>
                  </a:lnTo>
                  <a:lnTo>
                    <a:pt x="2548128" y="254634"/>
                  </a:lnTo>
                  <a:lnTo>
                    <a:pt x="2544024" y="208875"/>
                  </a:lnTo>
                  <a:lnTo>
                    <a:pt x="2532192" y="165801"/>
                  </a:lnTo>
                  <a:lnTo>
                    <a:pt x="2513353" y="126134"/>
                  </a:lnTo>
                  <a:lnTo>
                    <a:pt x="2488227" y="90594"/>
                  </a:lnTo>
                  <a:lnTo>
                    <a:pt x="2457533" y="59900"/>
                  </a:lnTo>
                  <a:lnTo>
                    <a:pt x="2421993" y="34774"/>
                  </a:lnTo>
                  <a:lnTo>
                    <a:pt x="2382326" y="15935"/>
                  </a:lnTo>
                  <a:lnTo>
                    <a:pt x="2339252" y="4103"/>
                  </a:lnTo>
                  <a:lnTo>
                    <a:pt x="2293493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7968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0" y="254634"/>
                  </a:moveTo>
                  <a:lnTo>
                    <a:pt x="4103" y="208875"/>
                  </a:lnTo>
                  <a:lnTo>
                    <a:pt x="15935" y="165801"/>
                  </a:lnTo>
                  <a:lnTo>
                    <a:pt x="34774" y="126134"/>
                  </a:lnTo>
                  <a:lnTo>
                    <a:pt x="59900" y="90594"/>
                  </a:lnTo>
                  <a:lnTo>
                    <a:pt x="90594" y="59900"/>
                  </a:lnTo>
                  <a:lnTo>
                    <a:pt x="126134" y="34774"/>
                  </a:lnTo>
                  <a:lnTo>
                    <a:pt x="165801" y="15935"/>
                  </a:lnTo>
                  <a:lnTo>
                    <a:pt x="208875" y="4103"/>
                  </a:lnTo>
                  <a:lnTo>
                    <a:pt x="254634" y="0"/>
                  </a:lnTo>
                  <a:lnTo>
                    <a:pt x="2293493" y="0"/>
                  </a:lnTo>
                  <a:lnTo>
                    <a:pt x="2339252" y="4103"/>
                  </a:lnTo>
                  <a:lnTo>
                    <a:pt x="2382326" y="15935"/>
                  </a:lnTo>
                  <a:lnTo>
                    <a:pt x="2421993" y="34774"/>
                  </a:lnTo>
                  <a:lnTo>
                    <a:pt x="2457533" y="59900"/>
                  </a:lnTo>
                  <a:lnTo>
                    <a:pt x="2488227" y="90594"/>
                  </a:lnTo>
                  <a:lnTo>
                    <a:pt x="2513353" y="126134"/>
                  </a:lnTo>
                  <a:lnTo>
                    <a:pt x="2532192" y="165801"/>
                  </a:lnTo>
                  <a:lnTo>
                    <a:pt x="2544024" y="208875"/>
                  </a:lnTo>
                  <a:lnTo>
                    <a:pt x="2548128" y="254634"/>
                  </a:lnTo>
                  <a:lnTo>
                    <a:pt x="2548128" y="2291968"/>
                  </a:lnTo>
                  <a:lnTo>
                    <a:pt x="2544024" y="2337735"/>
                  </a:lnTo>
                  <a:lnTo>
                    <a:pt x="2532192" y="2380812"/>
                  </a:lnTo>
                  <a:lnTo>
                    <a:pt x="2513353" y="2420480"/>
                  </a:lnTo>
                  <a:lnTo>
                    <a:pt x="2488227" y="2456020"/>
                  </a:lnTo>
                  <a:lnTo>
                    <a:pt x="2457533" y="2486711"/>
                  </a:lnTo>
                  <a:lnTo>
                    <a:pt x="2421993" y="2511835"/>
                  </a:lnTo>
                  <a:lnTo>
                    <a:pt x="2382326" y="2530671"/>
                  </a:lnTo>
                  <a:lnTo>
                    <a:pt x="2339252" y="2542500"/>
                  </a:lnTo>
                  <a:lnTo>
                    <a:pt x="2293493" y="2546604"/>
                  </a:lnTo>
                  <a:lnTo>
                    <a:pt x="254634" y="2546604"/>
                  </a:lnTo>
                  <a:lnTo>
                    <a:pt x="208875" y="2542500"/>
                  </a:lnTo>
                  <a:lnTo>
                    <a:pt x="165801" y="2530671"/>
                  </a:lnTo>
                  <a:lnTo>
                    <a:pt x="126134" y="2511835"/>
                  </a:lnTo>
                  <a:lnTo>
                    <a:pt x="90594" y="2486711"/>
                  </a:lnTo>
                  <a:lnTo>
                    <a:pt x="59900" y="2456020"/>
                  </a:lnTo>
                  <a:lnTo>
                    <a:pt x="34774" y="2420480"/>
                  </a:lnTo>
                  <a:lnTo>
                    <a:pt x="15935" y="2380812"/>
                  </a:lnTo>
                  <a:lnTo>
                    <a:pt x="4103" y="2337735"/>
                  </a:lnTo>
                  <a:lnTo>
                    <a:pt x="0" y="2291968"/>
                  </a:lnTo>
                  <a:lnTo>
                    <a:pt x="0" y="2546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59813" y="4402073"/>
            <a:ext cx="196596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3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700" b="1" spc="-55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00" b="1" spc="-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00" b="1" spc="-10" dirty="0">
                <a:solidFill>
                  <a:srgbClr val="FFFFFF"/>
                </a:solidFill>
                <a:latin typeface="Tahoma"/>
                <a:cs typeface="Tahoma"/>
              </a:rPr>
              <a:t>буття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FFFFFF"/>
                </a:solidFill>
                <a:latin typeface="Tahoma"/>
                <a:cs typeface="Tahoma"/>
              </a:rPr>
              <a:t>д</a:t>
            </a:r>
            <a:r>
              <a:rPr sz="1700" b="1" spc="-65" dirty="0">
                <a:solidFill>
                  <a:srgbClr val="FFFFFF"/>
                </a:solidFill>
                <a:latin typeface="Tahoma"/>
                <a:cs typeface="Tahoma"/>
              </a:rPr>
              <a:t>ити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н</a:t>
            </a:r>
            <a:r>
              <a:rPr sz="1700" b="1" spc="-9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105400" y="1447800"/>
            <a:ext cx="2661031" cy="4384929"/>
            <a:chOff x="5105400" y="1447800"/>
            <a:chExt cx="2661031" cy="4384929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5400" y="1447800"/>
              <a:ext cx="2548128" cy="18653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218176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2293493" y="0"/>
                  </a:moveTo>
                  <a:lnTo>
                    <a:pt x="254635" y="0"/>
                  </a:lnTo>
                  <a:lnTo>
                    <a:pt x="208875" y="4103"/>
                  </a:lnTo>
                  <a:lnTo>
                    <a:pt x="165801" y="15935"/>
                  </a:lnTo>
                  <a:lnTo>
                    <a:pt x="126134" y="34774"/>
                  </a:lnTo>
                  <a:lnTo>
                    <a:pt x="90594" y="59900"/>
                  </a:lnTo>
                  <a:lnTo>
                    <a:pt x="59900" y="90594"/>
                  </a:lnTo>
                  <a:lnTo>
                    <a:pt x="34774" y="126134"/>
                  </a:lnTo>
                  <a:lnTo>
                    <a:pt x="15935" y="165801"/>
                  </a:lnTo>
                  <a:lnTo>
                    <a:pt x="4103" y="208875"/>
                  </a:lnTo>
                  <a:lnTo>
                    <a:pt x="0" y="254634"/>
                  </a:lnTo>
                  <a:lnTo>
                    <a:pt x="0" y="2291968"/>
                  </a:lnTo>
                  <a:lnTo>
                    <a:pt x="4103" y="2337735"/>
                  </a:lnTo>
                  <a:lnTo>
                    <a:pt x="15935" y="2380812"/>
                  </a:lnTo>
                  <a:lnTo>
                    <a:pt x="34774" y="2420480"/>
                  </a:lnTo>
                  <a:lnTo>
                    <a:pt x="59900" y="2456020"/>
                  </a:lnTo>
                  <a:lnTo>
                    <a:pt x="90594" y="2486711"/>
                  </a:lnTo>
                  <a:lnTo>
                    <a:pt x="126134" y="2511835"/>
                  </a:lnTo>
                  <a:lnTo>
                    <a:pt x="165801" y="2530671"/>
                  </a:lnTo>
                  <a:lnTo>
                    <a:pt x="208875" y="2542500"/>
                  </a:lnTo>
                  <a:lnTo>
                    <a:pt x="254635" y="2546604"/>
                  </a:lnTo>
                  <a:lnTo>
                    <a:pt x="2293493" y="2546604"/>
                  </a:lnTo>
                  <a:lnTo>
                    <a:pt x="2339252" y="2542500"/>
                  </a:lnTo>
                  <a:lnTo>
                    <a:pt x="2382326" y="2530671"/>
                  </a:lnTo>
                  <a:lnTo>
                    <a:pt x="2421993" y="2511835"/>
                  </a:lnTo>
                  <a:lnTo>
                    <a:pt x="2457533" y="2486711"/>
                  </a:lnTo>
                  <a:lnTo>
                    <a:pt x="2488227" y="2456020"/>
                  </a:lnTo>
                  <a:lnTo>
                    <a:pt x="2513353" y="2420480"/>
                  </a:lnTo>
                  <a:lnTo>
                    <a:pt x="2532192" y="2380812"/>
                  </a:lnTo>
                  <a:lnTo>
                    <a:pt x="2544024" y="2337735"/>
                  </a:lnTo>
                  <a:lnTo>
                    <a:pt x="2548128" y="2291968"/>
                  </a:lnTo>
                  <a:lnTo>
                    <a:pt x="2548128" y="254634"/>
                  </a:lnTo>
                  <a:lnTo>
                    <a:pt x="2544024" y="208875"/>
                  </a:lnTo>
                  <a:lnTo>
                    <a:pt x="2532192" y="165801"/>
                  </a:lnTo>
                  <a:lnTo>
                    <a:pt x="2513353" y="126134"/>
                  </a:lnTo>
                  <a:lnTo>
                    <a:pt x="2488227" y="90594"/>
                  </a:lnTo>
                  <a:lnTo>
                    <a:pt x="2457533" y="59900"/>
                  </a:lnTo>
                  <a:lnTo>
                    <a:pt x="2421993" y="34774"/>
                  </a:lnTo>
                  <a:lnTo>
                    <a:pt x="2382326" y="15935"/>
                  </a:lnTo>
                  <a:lnTo>
                    <a:pt x="2339252" y="4103"/>
                  </a:lnTo>
                  <a:lnTo>
                    <a:pt x="2293493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18176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0" y="254634"/>
                  </a:moveTo>
                  <a:lnTo>
                    <a:pt x="4103" y="208875"/>
                  </a:lnTo>
                  <a:lnTo>
                    <a:pt x="15935" y="165801"/>
                  </a:lnTo>
                  <a:lnTo>
                    <a:pt x="34774" y="126134"/>
                  </a:lnTo>
                  <a:lnTo>
                    <a:pt x="59900" y="90594"/>
                  </a:lnTo>
                  <a:lnTo>
                    <a:pt x="90594" y="59900"/>
                  </a:lnTo>
                  <a:lnTo>
                    <a:pt x="126134" y="34774"/>
                  </a:lnTo>
                  <a:lnTo>
                    <a:pt x="165801" y="15935"/>
                  </a:lnTo>
                  <a:lnTo>
                    <a:pt x="208875" y="4103"/>
                  </a:lnTo>
                  <a:lnTo>
                    <a:pt x="254635" y="0"/>
                  </a:lnTo>
                  <a:lnTo>
                    <a:pt x="2293493" y="0"/>
                  </a:lnTo>
                  <a:lnTo>
                    <a:pt x="2339252" y="4103"/>
                  </a:lnTo>
                  <a:lnTo>
                    <a:pt x="2382326" y="15935"/>
                  </a:lnTo>
                  <a:lnTo>
                    <a:pt x="2421993" y="34774"/>
                  </a:lnTo>
                  <a:lnTo>
                    <a:pt x="2457533" y="59900"/>
                  </a:lnTo>
                  <a:lnTo>
                    <a:pt x="2488227" y="90594"/>
                  </a:lnTo>
                  <a:lnTo>
                    <a:pt x="2513353" y="126134"/>
                  </a:lnTo>
                  <a:lnTo>
                    <a:pt x="2532192" y="165801"/>
                  </a:lnTo>
                  <a:lnTo>
                    <a:pt x="2544024" y="208875"/>
                  </a:lnTo>
                  <a:lnTo>
                    <a:pt x="2548128" y="254634"/>
                  </a:lnTo>
                  <a:lnTo>
                    <a:pt x="2548128" y="2291968"/>
                  </a:lnTo>
                  <a:lnTo>
                    <a:pt x="2544024" y="2337735"/>
                  </a:lnTo>
                  <a:lnTo>
                    <a:pt x="2532192" y="2380812"/>
                  </a:lnTo>
                  <a:lnTo>
                    <a:pt x="2513353" y="2420480"/>
                  </a:lnTo>
                  <a:lnTo>
                    <a:pt x="2488227" y="2456020"/>
                  </a:lnTo>
                  <a:lnTo>
                    <a:pt x="2457533" y="2486711"/>
                  </a:lnTo>
                  <a:lnTo>
                    <a:pt x="2421993" y="2511835"/>
                  </a:lnTo>
                  <a:lnTo>
                    <a:pt x="2382326" y="2530671"/>
                  </a:lnTo>
                  <a:lnTo>
                    <a:pt x="2339252" y="2542500"/>
                  </a:lnTo>
                  <a:lnTo>
                    <a:pt x="2293493" y="2546604"/>
                  </a:lnTo>
                  <a:lnTo>
                    <a:pt x="254635" y="2546604"/>
                  </a:lnTo>
                  <a:lnTo>
                    <a:pt x="208875" y="2542500"/>
                  </a:lnTo>
                  <a:lnTo>
                    <a:pt x="165801" y="2530671"/>
                  </a:lnTo>
                  <a:lnTo>
                    <a:pt x="126134" y="2511835"/>
                  </a:lnTo>
                  <a:lnTo>
                    <a:pt x="90594" y="2486711"/>
                  </a:lnTo>
                  <a:lnTo>
                    <a:pt x="59900" y="2456020"/>
                  </a:lnTo>
                  <a:lnTo>
                    <a:pt x="34774" y="2420480"/>
                  </a:lnTo>
                  <a:lnTo>
                    <a:pt x="15935" y="2380812"/>
                  </a:lnTo>
                  <a:lnTo>
                    <a:pt x="4103" y="2337735"/>
                  </a:lnTo>
                  <a:lnTo>
                    <a:pt x="0" y="2291968"/>
                  </a:lnTo>
                  <a:lnTo>
                    <a:pt x="0" y="2546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78958" y="3448634"/>
            <a:ext cx="2229485" cy="21926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1630">
              <a:lnSpc>
                <a:spcPts val="1955"/>
              </a:lnSpc>
              <a:spcBef>
                <a:spcPts val="105"/>
              </a:spcBef>
            </a:pPr>
            <a:r>
              <a:rPr sz="1700" spc="-15" dirty="0">
                <a:solidFill>
                  <a:srgbClr val="FFFFFF"/>
                </a:solidFill>
                <a:latin typeface="Tahoma"/>
                <a:cs typeface="Tahoma"/>
              </a:rPr>
              <a:t>2.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75" dirty="0">
                <a:solidFill>
                  <a:srgbClr val="FFFFFF"/>
                </a:solidFill>
                <a:latin typeface="Tahoma"/>
                <a:cs typeface="Tahoma"/>
              </a:rPr>
              <a:t>Проведення</a:t>
            </a:r>
            <a:endParaRPr sz="1700">
              <a:latin typeface="Tahoma"/>
              <a:cs typeface="Tahoma"/>
            </a:endParaRPr>
          </a:p>
          <a:p>
            <a:pPr marL="12700" marR="5080" algn="ctr">
              <a:lnSpc>
                <a:spcPct val="92000"/>
              </a:lnSpc>
              <a:spcBef>
                <a:spcPts val="80"/>
              </a:spcBef>
            </a:pPr>
            <a:r>
              <a:rPr sz="1700" spc="175" dirty="0">
                <a:solidFill>
                  <a:srgbClr val="FFFFFF"/>
                </a:solidFill>
                <a:latin typeface="Tahoma"/>
                <a:cs typeface="Tahoma"/>
              </a:rPr>
              <a:t>сан</a:t>
            </a:r>
            <a:r>
              <a:rPr sz="1700" spc="80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тарн</a:t>
            </a:r>
            <a:r>
              <a:rPr sz="1700" spc="114" dirty="0">
                <a:solidFill>
                  <a:srgbClr val="FFFFFF"/>
                </a:solidFill>
                <a:latin typeface="Tahoma"/>
                <a:cs typeface="Tahoma"/>
              </a:rPr>
              <a:t>о</a:t>
            </a:r>
            <a:r>
              <a:rPr sz="1700" spc="-60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1700" spc="-80" dirty="0">
                <a:solidFill>
                  <a:srgbClr val="FFFFFF"/>
                </a:solidFill>
                <a:latin typeface="Tahoma"/>
                <a:cs typeface="Tahoma"/>
              </a:rPr>
              <a:t>гіг</a:t>
            </a:r>
            <a:r>
              <a:rPr sz="1700" spc="-4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700" spc="120" dirty="0">
                <a:solidFill>
                  <a:srgbClr val="FFFFFF"/>
                </a:solidFill>
                <a:latin typeface="Tahoma"/>
                <a:cs typeface="Tahoma"/>
              </a:rPr>
              <a:t>єн</a:t>
            </a:r>
            <a:r>
              <a:rPr sz="1700" spc="45" dirty="0">
                <a:solidFill>
                  <a:srgbClr val="FFFFFF"/>
                </a:solidFill>
                <a:latin typeface="Tahoma"/>
                <a:cs typeface="Tahoma"/>
              </a:rPr>
              <a:t>і</a:t>
            </a:r>
            <a:r>
              <a:rPr sz="1700" spc="-5" dirty="0">
                <a:solidFill>
                  <a:srgbClr val="FFFFFF"/>
                </a:solidFill>
                <a:latin typeface="Tahoma"/>
                <a:cs typeface="Tahoma"/>
              </a:rPr>
              <a:t>чних  </a:t>
            </a: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процедур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45" dirty="0">
                <a:solidFill>
                  <a:srgbClr val="FFFFFF"/>
                </a:solidFill>
                <a:latin typeface="Tahoma"/>
                <a:cs typeface="Tahoma"/>
              </a:rPr>
              <a:t>помешканні </a:t>
            </a:r>
            <a:r>
              <a:rPr sz="1700" spc="65" dirty="0">
                <a:solidFill>
                  <a:srgbClr val="FFFFFF"/>
                </a:solidFill>
                <a:latin typeface="Tahoma"/>
                <a:cs typeface="Tahoma"/>
              </a:rPr>
              <a:t>та </a:t>
            </a:r>
            <a:r>
              <a:rPr sz="17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надання </a:t>
            </a:r>
            <a:r>
              <a:rPr sz="17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5" dirty="0">
                <a:solidFill>
                  <a:srgbClr val="FFFFFF"/>
                </a:solidFill>
                <a:latin typeface="Tahoma"/>
                <a:cs typeface="Tahoma"/>
              </a:rPr>
              <a:t>консультативної 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45" dirty="0">
                <a:solidFill>
                  <a:srgbClr val="FFFFFF"/>
                </a:solidFill>
                <a:latin typeface="Tahoma"/>
                <a:cs typeface="Tahoma"/>
              </a:rPr>
              <a:t>підтримки </a:t>
            </a:r>
            <a:r>
              <a:rPr sz="17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30" dirty="0">
                <a:solidFill>
                  <a:srgbClr val="FFFFFF"/>
                </a:solidFill>
                <a:latin typeface="Tahoma"/>
                <a:cs typeface="Tahoma"/>
              </a:rPr>
              <a:t>батькам/законним </a:t>
            </a:r>
            <a:r>
              <a:rPr sz="17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5" dirty="0">
                <a:solidFill>
                  <a:srgbClr val="FFFFFF"/>
                </a:solidFill>
                <a:latin typeface="Tahoma"/>
                <a:cs typeface="Tahoma"/>
              </a:rPr>
              <a:t>представникам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090659" y="914400"/>
            <a:ext cx="2548255" cy="4918329"/>
            <a:chOff x="9090659" y="914400"/>
            <a:chExt cx="2548255" cy="4918329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44000" y="914400"/>
              <a:ext cx="2403887" cy="251264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090659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2293493" y="0"/>
                  </a:moveTo>
                  <a:lnTo>
                    <a:pt x="254635" y="0"/>
                  </a:lnTo>
                  <a:lnTo>
                    <a:pt x="208875" y="4103"/>
                  </a:lnTo>
                  <a:lnTo>
                    <a:pt x="165801" y="15935"/>
                  </a:lnTo>
                  <a:lnTo>
                    <a:pt x="126134" y="34774"/>
                  </a:lnTo>
                  <a:lnTo>
                    <a:pt x="90594" y="59900"/>
                  </a:lnTo>
                  <a:lnTo>
                    <a:pt x="59900" y="90594"/>
                  </a:lnTo>
                  <a:lnTo>
                    <a:pt x="34774" y="126134"/>
                  </a:lnTo>
                  <a:lnTo>
                    <a:pt x="15935" y="165801"/>
                  </a:lnTo>
                  <a:lnTo>
                    <a:pt x="4103" y="208875"/>
                  </a:lnTo>
                  <a:lnTo>
                    <a:pt x="0" y="254634"/>
                  </a:lnTo>
                  <a:lnTo>
                    <a:pt x="0" y="2291968"/>
                  </a:lnTo>
                  <a:lnTo>
                    <a:pt x="4103" y="2337735"/>
                  </a:lnTo>
                  <a:lnTo>
                    <a:pt x="15935" y="2380812"/>
                  </a:lnTo>
                  <a:lnTo>
                    <a:pt x="34774" y="2420480"/>
                  </a:lnTo>
                  <a:lnTo>
                    <a:pt x="59900" y="2456020"/>
                  </a:lnTo>
                  <a:lnTo>
                    <a:pt x="90594" y="2486711"/>
                  </a:lnTo>
                  <a:lnTo>
                    <a:pt x="126134" y="2511835"/>
                  </a:lnTo>
                  <a:lnTo>
                    <a:pt x="165801" y="2530671"/>
                  </a:lnTo>
                  <a:lnTo>
                    <a:pt x="208875" y="2542500"/>
                  </a:lnTo>
                  <a:lnTo>
                    <a:pt x="254635" y="2546604"/>
                  </a:lnTo>
                  <a:lnTo>
                    <a:pt x="2293493" y="2546604"/>
                  </a:lnTo>
                  <a:lnTo>
                    <a:pt x="2339252" y="2542500"/>
                  </a:lnTo>
                  <a:lnTo>
                    <a:pt x="2382326" y="2530671"/>
                  </a:lnTo>
                  <a:lnTo>
                    <a:pt x="2421993" y="2511835"/>
                  </a:lnTo>
                  <a:lnTo>
                    <a:pt x="2457533" y="2486711"/>
                  </a:lnTo>
                  <a:lnTo>
                    <a:pt x="2488227" y="2456020"/>
                  </a:lnTo>
                  <a:lnTo>
                    <a:pt x="2513353" y="2420480"/>
                  </a:lnTo>
                  <a:lnTo>
                    <a:pt x="2532192" y="2380812"/>
                  </a:lnTo>
                  <a:lnTo>
                    <a:pt x="2544024" y="2337735"/>
                  </a:lnTo>
                  <a:lnTo>
                    <a:pt x="2548128" y="2291968"/>
                  </a:lnTo>
                  <a:lnTo>
                    <a:pt x="2548128" y="254634"/>
                  </a:lnTo>
                  <a:lnTo>
                    <a:pt x="2544024" y="208875"/>
                  </a:lnTo>
                  <a:lnTo>
                    <a:pt x="2532192" y="165801"/>
                  </a:lnTo>
                  <a:lnTo>
                    <a:pt x="2513353" y="126134"/>
                  </a:lnTo>
                  <a:lnTo>
                    <a:pt x="2488227" y="90594"/>
                  </a:lnTo>
                  <a:lnTo>
                    <a:pt x="2457533" y="59900"/>
                  </a:lnTo>
                  <a:lnTo>
                    <a:pt x="2421993" y="34774"/>
                  </a:lnTo>
                  <a:lnTo>
                    <a:pt x="2382326" y="15935"/>
                  </a:lnTo>
                  <a:lnTo>
                    <a:pt x="2339252" y="4103"/>
                  </a:lnTo>
                  <a:lnTo>
                    <a:pt x="2293493" y="0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090659" y="3285744"/>
              <a:ext cx="2548255" cy="2546985"/>
            </a:xfrm>
            <a:custGeom>
              <a:avLst/>
              <a:gdLst/>
              <a:ahLst/>
              <a:cxnLst/>
              <a:rect l="l" t="t" r="r" b="b"/>
              <a:pathLst>
                <a:path w="2548254" h="2546985">
                  <a:moveTo>
                    <a:pt x="0" y="254634"/>
                  </a:moveTo>
                  <a:lnTo>
                    <a:pt x="4103" y="208875"/>
                  </a:lnTo>
                  <a:lnTo>
                    <a:pt x="15935" y="165801"/>
                  </a:lnTo>
                  <a:lnTo>
                    <a:pt x="34774" y="126134"/>
                  </a:lnTo>
                  <a:lnTo>
                    <a:pt x="59900" y="90594"/>
                  </a:lnTo>
                  <a:lnTo>
                    <a:pt x="90594" y="59900"/>
                  </a:lnTo>
                  <a:lnTo>
                    <a:pt x="126134" y="34774"/>
                  </a:lnTo>
                  <a:lnTo>
                    <a:pt x="165801" y="15935"/>
                  </a:lnTo>
                  <a:lnTo>
                    <a:pt x="208875" y="4103"/>
                  </a:lnTo>
                  <a:lnTo>
                    <a:pt x="254635" y="0"/>
                  </a:lnTo>
                  <a:lnTo>
                    <a:pt x="2293493" y="0"/>
                  </a:lnTo>
                  <a:lnTo>
                    <a:pt x="2339252" y="4103"/>
                  </a:lnTo>
                  <a:lnTo>
                    <a:pt x="2382326" y="15935"/>
                  </a:lnTo>
                  <a:lnTo>
                    <a:pt x="2421993" y="34774"/>
                  </a:lnTo>
                  <a:lnTo>
                    <a:pt x="2457533" y="59900"/>
                  </a:lnTo>
                  <a:lnTo>
                    <a:pt x="2488227" y="90594"/>
                  </a:lnTo>
                  <a:lnTo>
                    <a:pt x="2513353" y="126134"/>
                  </a:lnTo>
                  <a:lnTo>
                    <a:pt x="2532192" y="165801"/>
                  </a:lnTo>
                  <a:lnTo>
                    <a:pt x="2544024" y="208875"/>
                  </a:lnTo>
                  <a:lnTo>
                    <a:pt x="2548128" y="254634"/>
                  </a:lnTo>
                  <a:lnTo>
                    <a:pt x="2548128" y="2291968"/>
                  </a:lnTo>
                  <a:lnTo>
                    <a:pt x="2544024" y="2337735"/>
                  </a:lnTo>
                  <a:lnTo>
                    <a:pt x="2532192" y="2380812"/>
                  </a:lnTo>
                  <a:lnTo>
                    <a:pt x="2513353" y="2420480"/>
                  </a:lnTo>
                  <a:lnTo>
                    <a:pt x="2488227" y="2456020"/>
                  </a:lnTo>
                  <a:lnTo>
                    <a:pt x="2457533" y="2486711"/>
                  </a:lnTo>
                  <a:lnTo>
                    <a:pt x="2421993" y="2511835"/>
                  </a:lnTo>
                  <a:lnTo>
                    <a:pt x="2382326" y="2530671"/>
                  </a:lnTo>
                  <a:lnTo>
                    <a:pt x="2339252" y="2542500"/>
                  </a:lnTo>
                  <a:lnTo>
                    <a:pt x="2293493" y="2546604"/>
                  </a:lnTo>
                  <a:lnTo>
                    <a:pt x="254635" y="2546604"/>
                  </a:lnTo>
                  <a:lnTo>
                    <a:pt x="208875" y="2542500"/>
                  </a:lnTo>
                  <a:lnTo>
                    <a:pt x="165801" y="2530671"/>
                  </a:lnTo>
                  <a:lnTo>
                    <a:pt x="126134" y="2511835"/>
                  </a:lnTo>
                  <a:lnTo>
                    <a:pt x="90594" y="2486711"/>
                  </a:lnTo>
                  <a:lnTo>
                    <a:pt x="59900" y="2456020"/>
                  </a:lnTo>
                  <a:lnTo>
                    <a:pt x="34774" y="2420480"/>
                  </a:lnTo>
                  <a:lnTo>
                    <a:pt x="15935" y="2380812"/>
                  </a:lnTo>
                  <a:lnTo>
                    <a:pt x="4103" y="2337735"/>
                  </a:lnTo>
                  <a:lnTo>
                    <a:pt x="0" y="2291968"/>
                  </a:lnTo>
                  <a:lnTo>
                    <a:pt x="0" y="254634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249536" y="3925570"/>
            <a:ext cx="2231390" cy="123825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02590" marR="210820" indent="-181610">
              <a:lnSpc>
                <a:spcPts val="1870"/>
              </a:lnSpc>
              <a:spcBef>
                <a:spcPts val="305"/>
              </a:spcBef>
            </a:pPr>
            <a:r>
              <a:rPr sz="1700" spc="-2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700" spc="-1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17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145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1700" b="1" spc="-140" dirty="0">
                <a:solidFill>
                  <a:srgbClr val="FFFFFF"/>
                </a:solidFill>
                <a:latin typeface="Tahoma"/>
                <a:cs typeface="Tahoma"/>
              </a:rPr>
              <a:t>и</a:t>
            </a:r>
            <a:r>
              <a:rPr sz="1700" b="1" spc="-15" dirty="0">
                <a:solidFill>
                  <a:srgbClr val="FFFFFF"/>
                </a:solidFill>
                <a:latin typeface="Tahoma"/>
                <a:cs typeface="Tahoma"/>
              </a:rPr>
              <a:t>користання  </a:t>
            </a: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накопичених</a:t>
            </a:r>
            <a:endParaRPr sz="1700">
              <a:latin typeface="Tahoma"/>
              <a:cs typeface="Tahoma"/>
            </a:endParaRPr>
          </a:p>
          <a:p>
            <a:pPr marL="2540" algn="ctr">
              <a:lnSpc>
                <a:spcPts val="1770"/>
              </a:lnSpc>
            </a:pPr>
            <a:r>
              <a:rPr sz="1700" b="1" spc="-50" dirty="0">
                <a:solidFill>
                  <a:srgbClr val="FFFFFF"/>
                </a:solidFill>
                <a:latin typeface="Tahoma"/>
                <a:cs typeface="Tahoma"/>
              </a:rPr>
              <a:t>оплачуваних</a:t>
            </a:r>
            <a:r>
              <a:rPr sz="17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b="1" spc="-80" dirty="0">
                <a:solidFill>
                  <a:srgbClr val="FFFFFF"/>
                </a:solidFill>
                <a:latin typeface="Tahoma"/>
                <a:cs typeface="Tahoma"/>
              </a:rPr>
              <a:t>днів</a:t>
            </a:r>
            <a:endParaRPr sz="1700">
              <a:latin typeface="Tahoma"/>
              <a:cs typeface="Tahoma"/>
            </a:endParaRPr>
          </a:p>
          <a:p>
            <a:pPr algn="ctr">
              <a:lnSpc>
                <a:spcPts val="1870"/>
              </a:lnSpc>
            </a:pPr>
            <a:r>
              <a:rPr sz="1700" spc="50" dirty="0">
                <a:solidFill>
                  <a:srgbClr val="FFFFFF"/>
                </a:solidFill>
                <a:latin typeface="Tahoma"/>
                <a:cs typeface="Tahoma"/>
              </a:rPr>
              <a:t>(за</a:t>
            </a:r>
            <a:r>
              <a:rPr sz="17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90" dirty="0">
                <a:solidFill>
                  <a:srgbClr val="FFFFFF"/>
                </a:solidFill>
                <a:latin typeface="Tahoma"/>
                <a:cs typeface="Tahoma"/>
              </a:rPr>
              <a:t>надання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послуги</a:t>
            </a:r>
            <a:endParaRPr sz="1700">
              <a:latin typeface="Tahoma"/>
              <a:cs typeface="Tahoma"/>
            </a:endParaRPr>
          </a:p>
          <a:p>
            <a:pPr marL="2540" algn="ctr">
              <a:lnSpc>
                <a:spcPts val="1955"/>
              </a:lnSpc>
            </a:pPr>
            <a:r>
              <a:rPr sz="1700" spc="130" dirty="0">
                <a:solidFill>
                  <a:srgbClr val="FFFFFF"/>
                </a:solidFill>
                <a:latin typeface="Tahoma"/>
                <a:cs typeface="Tahoma"/>
              </a:rPr>
              <a:t>понад</a:t>
            </a:r>
            <a:r>
              <a:rPr sz="1700" spc="-1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1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r>
              <a:rPr sz="17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700" spc="85" dirty="0">
                <a:solidFill>
                  <a:srgbClr val="FFFFFF"/>
                </a:solidFill>
                <a:latin typeface="Tahoma"/>
                <a:cs typeface="Tahoma"/>
              </a:rPr>
              <a:t>місяці)</a:t>
            </a:r>
            <a:endParaRPr sz="1700">
              <a:latin typeface="Tahoma"/>
              <a:cs typeface="Tahom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67000" y="304800"/>
            <a:ext cx="706680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Завершення ведення випадку</a:t>
            </a:r>
            <a:endParaRPr lang="uk-UA" sz="4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038600" y="2362200"/>
            <a:ext cx="838200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право 22"/>
          <p:cNvSpPr/>
          <p:nvPr/>
        </p:nvSpPr>
        <p:spPr>
          <a:xfrm>
            <a:off x="8001000" y="2438400"/>
            <a:ext cx="838200" cy="4572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 descr="Coat_of_Arms_Chortki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713ed0e4156ab7340e6fb4bff3f79f3e.jpg"/>
          <p:cNvPicPr>
            <a:picLocks noChangeAspect="1"/>
          </p:cNvPicPr>
          <p:nvPr/>
        </p:nvPicPr>
        <p:blipFill>
          <a:blip r:embed="rId2">
            <a:lum bright="20000"/>
          </a:blip>
          <a:srcRect l="3197" t="4210" r="3197" b="35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33400" y="914400"/>
            <a:ext cx="3340609" cy="3895345"/>
            <a:chOff x="621791" y="981455"/>
            <a:chExt cx="3503929" cy="460248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rcRect l="4002" t="3510" r="4654" b="12053"/>
            <a:stretch>
              <a:fillRect/>
            </a:stretch>
          </p:blipFill>
          <p:spPr>
            <a:xfrm>
              <a:off x="762000" y="1143000"/>
              <a:ext cx="3200400" cy="38862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21791" y="981455"/>
              <a:ext cx="3503929" cy="4602480"/>
            </a:xfrm>
            <a:custGeom>
              <a:avLst/>
              <a:gdLst/>
              <a:ahLst/>
              <a:cxnLst/>
              <a:rect l="l" t="t" r="r" b="b"/>
              <a:pathLst>
                <a:path w="3503929" h="4602480">
                  <a:moveTo>
                    <a:pt x="0" y="583946"/>
                  </a:moveTo>
                  <a:lnTo>
                    <a:pt x="1935" y="536060"/>
                  </a:lnTo>
                  <a:lnTo>
                    <a:pt x="7642" y="489239"/>
                  </a:lnTo>
                  <a:lnTo>
                    <a:pt x="16971" y="443633"/>
                  </a:lnTo>
                  <a:lnTo>
                    <a:pt x="29770" y="399393"/>
                  </a:lnTo>
                  <a:lnTo>
                    <a:pt x="45889" y="356669"/>
                  </a:lnTo>
                  <a:lnTo>
                    <a:pt x="65179" y="315611"/>
                  </a:lnTo>
                  <a:lnTo>
                    <a:pt x="87489" y="276371"/>
                  </a:lnTo>
                  <a:lnTo>
                    <a:pt x="112668" y="239097"/>
                  </a:lnTo>
                  <a:lnTo>
                    <a:pt x="140567" y="203941"/>
                  </a:lnTo>
                  <a:lnTo>
                    <a:pt x="171035" y="171053"/>
                  </a:lnTo>
                  <a:lnTo>
                    <a:pt x="203922" y="140583"/>
                  </a:lnTo>
                  <a:lnTo>
                    <a:pt x="239078" y="112682"/>
                  </a:lnTo>
                  <a:lnTo>
                    <a:pt x="276351" y="87500"/>
                  </a:lnTo>
                  <a:lnTo>
                    <a:pt x="315593" y="65188"/>
                  </a:lnTo>
                  <a:lnTo>
                    <a:pt x="356653" y="45896"/>
                  </a:lnTo>
                  <a:lnTo>
                    <a:pt x="399380" y="29774"/>
                  </a:lnTo>
                  <a:lnTo>
                    <a:pt x="443625" y="16973"/>
                  </a:lnTo>
                  <a:lnTo>
                    <a:pt x="489236" y="7644"/>
                  </a:lnTo>
                  <a:lnTo>
                    <a:pt x="536064" y="1936"/>
                  </a:lnTo>
                  <a:lnTo>
                    <a:pt x="583958" y="0"/>
                  </a:lnTo>
                  <a:lnTo>
                    <a:pt x="2919730" y="0"/>
                  </a:lnTo>
                  <a:lnTo>
                    <a:pt x="2967615" y="1936"/>
                  </a:lnTo>
                  <a:lnTo>
                    <a:pt x="3014436" y="7644"/>
                  </a:lnTo>
                  <a:lnTo>
                    <a:pt x="3060042" y="16973"/>
                  </a:lnTo>
                  <a:lnTo>
                    <a:pt x="3104282" y="29774"/>
                  </a:lnTo>
                  <a:lnTo>
                    <a:pt x="3147006" y="45896"/>
                  </a:lnTo>
                  <a:lnTo>
                    <a:pt x="3188064" y="65188"/>
                  </a:lnTo>
                  <a:lnTo>
                    <a:pt x="3227304" y="87500"/>
                  </a:lnTo>
                  <a:lnTo>
                    <a:pt x="3264578" y="112682"/>
                  </a:lnTo>
                  <a:lnTo>
                    <a:pt x="3299734" y="140583"/>
                  </a:lnTo>
                  <a:lnTo>
                    <a:pt x="3332622" y="171053"/>
                  </a:lnTo>
                  <a:lnTo>
                    <a:pt x="3363092" y="203941"/>
                  </a:lnTo>
                  <a:lnTo>
                    <a:pt x="3390993" y="239097"/>
                  </a:lnTo>
                  <a:lnTo>
                    <a:pt x="3416175" y="276371"/>
                  </a:lnTo>
                  <a:lnTo>
                    <a:pt x="3438487" y="315611"/>
                  </a:lnTo>
                  <a:lnTo>
                    <a:pt x="3457779" y="356669"/>
                  </a:lnTo>
                  <a:lnTo>
                    <a:pt x="3473901" y="399393"/>
                  </a:lnTo>
                  <a:lnTo>
                    <a:pt x="3486702" y="443633"/>
                  </a:lnTo>
                  <a:lnTo>
                    <a:pt x="3496031" y="489239"/>
                  </a:lnTo>
                  <a:lnTo>
                    <a:pt x="3501739" y="536060"/>
                  </a:lnTo>
                  <a:lnTo>
                    <a:pt x="3503676" y="583946"/>
                  </a:lnTo>
                  <a:lnTo>
                    <a:pt x="3503676" y="4018534"/>
                  </a:lnTo>
                  <a:lnTo>
                    <a:pt x="3501739" y="4066419"/>
                  </a:lnTo>
                  <a:lnTo>
                    <a:pt x="3496031" y="4113240"/>
                  </a:lnTo>
                  <a:lnTo>
                    <a:pt x="3486702" y="4158846"/>
                  </a:lnTo>
                  <a:lnTo>
                    <a:pt x="3473901" y="4203086"/>
                  </a:lnTo>
                  <a:lnTo>
                    <a:pt x="3457779" y="4245810"/>
                  </a:lnTo>
                  <a:lnTo>
                    <a:pt x="3438487" y="4286868"/>
                  </a:lnTo>
                  <a:lnTo>
                    <a:pt x="3416175" y="4326108"/>
                  </a:lnTo>
                  <a:lnTo>
                    <a:pt x="3390993" y="4363382"/>
                  </a:lnTo>
                  <a:lnTo>
                    <a:pt x="3363092" y="4398538"/>
                  </a:lnTo>
                  <a:lnTo>
                    <a:pt x="3332622" y="4431426"/>
                  </a:lnTo>
                  <a:lnTo>
                    <a:pt x="3299734" y="4461896"/>
                  </a:lnTo>
                  <a:lnTo>
                    <a:pt x="3264578" y="4489797"/>
                  </a:lnTo>
                  <a:lnTo>
                    <a:pt x="3227304" y="4514979"/>
                  </a:lnTo>
                  <a:lnTo>
                    <a:pt x="3188064" y="4537291"/>
                  </a:lnTo>
                  <a:lnTo>
                    <a:pt x="3147006" y="4556583"/>
                  </a:lnTo>
                  <a:lnTo>
                    <a:pt x="3104282" y="4572705"/>
                  </a:lnTo>
                  <a:lnTo>
                    <a:pt x="3060042" y="4585506"/>
                  </a:lnTo>
                  <a:lnTo>
                    <a:pt x="3014436" y="4594835"/>
                  </a:lnTo>
                  <a:lnTo>
                    <a:pt x="2967615" y="4600543"/>
                  </a:lnTo>
                  <a:lnTo>
                    <a:pt x="2919730" y="4602480"/>
                  </a:lnTo>
                  <a:lnTo>
                    <a:pt x="583958" y="4602480"/>
                  </a:lnTo>
                  <a:lnTo>
                    <a:pt x="536064" y="4600543"/>
                  </a:lnTo>
                  <a:lnTo>
                    <a:pt x="489236" y="4594835"/>
                  </a:lnTo>
                  <a:lnTo>
                    <a:pt x="443625" y="4585506"/>
                  </a:lnTo>
                  <a:lnTo>
                    <a:pt x="399380" y="4572705"/>
                  </a:lnTo>
                  <a:lnTo>
                    <a:pt x="356653" y="4556583"/>
                  </a:lnTo>
                  <a:lnTo>
                    <a:pt x="315593" y="4537291"/>
                  </a:lnTo>
                  <a:lnTo>
                    <a:pt x="276351" y="4514979"/>
                  </a:lnTo>
                  <a:lnTo>
                    <a:pt x="239078" y="4489797"/>
                  </a:lnTo>
                  <a:lnTo>
                    <a:pt x="203922" y="4461896"/>
                  </a:lnTo>
                  <a:lnTo>
                    <a:pt x="171035" y="4431426"/>
                  </a:lnTo>
                  <a:lnTo>
                    <a:pt x="140567" y="4398538"/>
                  </a:lnTo>
                  <a:lnTo>
                    <a:pt x="112668" y="4363382"/>
                  </a:lnTo>
                  <a:lnTo>
                    <a:pt x="87489" y="4326108"/>
                  </a:lnTo>
                  <a:lnTo>
                    <a:pt x="65179" y="4286868"/>
                  </a:lnTo>
                  <a:lnTo>
                    <a:pt x="45889" y="4245810"/>
                  </a:lnTo>
                  <a:lnTo>
                    <a:pt x="29770" y="4203086"/>
                  </a:lnTo>
                  <a:lnTo>
                    <a:pt x="16971" y="4158846"/>
                  </a:lnTo>
                  <a:lnTo>
                    <a:pt x="7642" y="4113240"/>
                  </a:lnTo>
                  <a:lnTo>
                    <a:pt x="1935" y="4066419"/>
                  </a:lnTo>
                  <a:lnTo>
                    <a:pt x="0" y="4018534"/>
                  </a:lnTo>
                  <a:lnTo>
                    <a:pt x="0" y="58394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65547" y="696468"/>
            <a:ext cx="1315212" cy="131521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65547" y="2367464"/>
            <a:ext cx="1315212" cy="111344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115050" y="810514"/>
            <a:ext cx="4951095" cy="27349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6350" algn="just">
              <a:lnSpc>
                <a:spcPct val="91900"/>
              </a:lnSpc>
              <a:spcBef>
                <a:spcPts val="275"/>
              </a:spcBef>
            </a:pPr>
            <a:r>
              <a:rPr sz="1800" b="1" spc="-45" dirty="0">
                <a:latin typeface="Tahoma"/>
                <a:cs typeface="Tahoma"/>
              </a:rPr>
              <a:t>повернення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60" dirty="0">
                <a:latin typeface="Tahoma"/>
                <a:cs typeface="Tahoma"/>
              </a:rPr>
              <a:t>дитини</a:t>
            </a:r>
            <a:r>
              <a:rPr sz="1800" b="1" spc="-55" dirty="0">
                <a:latin typeface="Tahoma"/>
                <a:cs typeface="Tahoma"/>
              </a:rPr>
              <a:t> </a:t>
            </a:r>
            <a:r>
              <a:rPr sz="1800" b="1" spc="-135" dirty="0">
                <a:latin typeface="Tahoma"/>
                <a:cs typeface="Tahoma"/>
              </a:rPr>
              <a:t>в</a:t>
            </a:r>
            <a:r>
              <a:rPr sz="1800" b="1" spc="-1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сім’ю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у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разі </a:t>
            </a:r>
            <a:r>
              <a:rPr sz="1800" spc="95" dirty="0">
                <a:latin typeface="Tahoma"/>
                <a:cs typeface="Tahoma"/>
              </a:rPr>
              <a:t> </a:t>
            </a:r>
            <a:r>
              <a:rPr sz="1800" spc="85" dirty="0">
                <a:latin typeface="Tahoma"/>
                <a:cs typeface="Tahoma"/>
              </a:rPr>
              <a:t>подолання </a:t>
            </a:r>
            <a:r>
              <a:rPr sz="1800" spc="55" dirty="0">
                <a:latin typeface="Tahoma"/>
                <a:cs typeface="Tahoma"/>
              </a:rPr>
              <a:t>дитиною, </a:t>
            </a:r>
            <a:r>
              <a:rPr sz="1800" spc="-50" dirty="0">
                <a:latin typeface="Tahoma"/>
                <a:cs typeface="Tahoma"/>
              </a:rPr>
              <a:t>її </a:t>
            </a:r>
            <a:r>
              <a:rPr sz="1800" spc="114" dirty="0">
                <a:latin typeface="Tahoma"/>
                <a:cs typeface="Tahoma"/>
              </a:rPr>
              <a:t>батьками, </a:t>
            </a:r>
            <a:r>
              <a:rPr sz="1800" spc="155" dirty="0">
                <a:latin typeface="Tahoma"/>
                <a:cs typeface="Tahoma"/>
              </a:rPr>
              <a:t>іншими </a:t>
            </a:r>
            <a:r>
              <a:rPr sz="1800" spc="160" dirty="0">
                <a:latin typeface="Tahoma"/>
                <a:cs typeface="Tahoma"/>
              </a:rPr>
              <a:t> </a:t>
            </a:r>
            <a:r>
              <a:rPr sz="1800" spc="125" dirty="0">
                <a:latin typeface="Tahoma"/>
                <a:cs typeface="Tahoma"/>
              </a:rPr>
              <a:t>законними</a:t>
            </a:r>
            <a:r>
              <a:rPr sz="1800" spc="130" dirty="0">
                <a:latin typeface="Tahoma"/>
                <a:cs typeface="Tahoma"/>
              </a:rPr>
              <a:t> </a:t>
            </a:r>
            <a:r>
              <a:rPr sz="1800" spc="135" dirty="0">
                <a:latin typeface="Tahoma"/>
                <a:cs typeface="Tahoma"/>
              </a:rPr>
              <a:t>представниками</a:t>
            </a:r>
            <a:r>
              <a:rPr sz="1800" spc="835" dirty="0">
                <a:latin typeface="Tahoma"/>
                <a:cs typeface="Tahoma"/>
              </a:rPr>
              <a:t> </a:t>
            </a:r>
            <a:r>
              <a:rPr sz="1800" spc="100" dirty="0">
                <a:latin typeface="Tahoma"/>
                <a:cs typeface="Tahoma"/>
              </a:rPr>
              <a:t>складних </a:t>
            </a:r>
            <a:r>
              <a:rPr sz="1800" spc="105" dirty="0">
                <a:latin typeface="Tahoma"/>
                <a:cs typeface="Tahoma"/>
              </a:rPr>
              <a:t> </a:t>
            </a:r>
            <a:r>
              <a:rPr sz="1800" spc="10" dirty="0">
                <a:latin typeface="Tahoma"/>
                <a:cs typeface="Tahoma"/>
              </a:rPr>
              <a:t>життєвих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обставин</a:t>
            </a:r>
            <a:endParaRPr sz="1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ahoma"/>
              <a:cs typeface="Tahoma"/>
            </a:endParaRPr>
          </a:p>
          <a:p>
            <a:pPr marL="12700" marR="5080" algn="just">
              <a:lnSpc>
                <a:spcPct val="91900"/>
              </a:lnSpc>
            </a:pPr>
            <a:r>
              <a:rPr sz="1800" spc="-55" dirty="0">
                <a:latin typeface="Tahoma"/>
                <a:cs typeface="Tahoma"/>
              </a:rPr>
              <a:t>її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b="1" spc="-55" dirty="0">
                <a:latin typeface="Tahoma"/>
                <a:cs typeface="Tahoma"/>
              </a:rPr>
              <a:t>усиновлення</a:t>
            </a:r>
            <a:r>
              <a:rPr sz="1800" spc="-55" dirty="0">
                <a:latin typeface="Tahoma"/>
                <a:cs typeface="Tahoma"/>
              </a:rPr>
              <a:t>,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встановлення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5" dirty="0">
                <a:latin typeface="Tahoma"/>
                <a:cs typeface="Tahoma"/>
              </a:rPr>
              <a:t>над</a:t>
            </a:r>
            <a:r>
              <a:rPr sz="1800" b="1" spc="10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нею 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опіки</a:t>
            </a:r>
            <a:r>
              <a:rPr sz="1800" b="1" spc="-7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чи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85" dirty="0">
                <a:latin typeface="Tahoma"/>
                <a:cs typeface="Tahoma"/>
              </a:rPr>
              <a:t>піклування</a:t>
            </a:r>
            <a:r>
              <a:rPr sz="1800" spc="-85" dirty="0">
                <a:latin typeface="Tahoma"/>
                <a:cs typeface="Tahoma"/>
              </a:rPr>
              <a:t>,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влаштування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-55" dirty="0">
                <a:latin typeface="Tahoma"/>
                <a:cs typeface="Tahoma"/>
              </a:rPr>
              <a:t>її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170" dirty="0">
                <a:latin typeface="Tahoma"/>
                <a:cs typeface="Tahoma"/>
              </a:rPr>
              <a:t>на </a:t>
            </a:r>
            <a:r>
              <a:rPr sz="1800" spc="175" dirty="0">
                <a:latin typeface="Tahoma"/>
                <a:cs typeface="Tahoma"/>
              </a:rPr>
              <a:t> </a:t>
            </a:r>
            <a:r>
              <a:rPr sz="1800" spc="30" dirty="0">
                <a:latin typeface="Tahoma"/>
                <a:cs typeface="Tahoma"/>
              </a:rPr>
              <a:t>виховання</a:t>
            </a:r>
            <a:r>
              <a:rPr sz="1800" spc="35" dirty="0">
                <a:latin typeface="Tahoma"/>
                <a:cs typeface="Tahoma"/>
              </a:rPr>
              <a:t> </a:t>
            </a:r>
            <a:r>
              <a:rPr sz="1800" spc="-105" dirty="0">
                <a:latin typeface="Tahoma"/>
                <a:cs typeface="Tahoma"/>
              </a:rPr>
              <a:t>в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215" dirty="0">
                <a:latin typeface="Tahoma"/>
                <a:cs typeface="Tahoma"/>
              </a:rPr>
              <a:t>сім’ю </a:t>
            </a:r>
            <a:r>
              <a:rPr sz="1800" spc="125" dirty="0">
                <a:latin typeface="Tahoma"/>
                <a:cs typeface="Tahoma"/>
              </a:rPr>
              <a:t>громадян </a:t>
            </a:r>
            <a:r>
              <a:rPr sz="1800" spc="-35" dirty="0">
                <a:latin typeface="Tahoma"/>
                <a:cs typeface="Tahoma"/>
              </a:rPr>
              <a:t>(</a:t>
            </a:r>
            <a:r>
              <a:rPr sz="1800" b="1" spc="-35" dirty="0">
                <a:latin typeface="Tahoma"/>
                <a:cs typeface="Tahoma"/>
              </a:rPr>
              <a:t>прийомну 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сім’ю</a:t>
            </a:r>
            <a:r>
              <a:rPr sz="1800" b="1" spc="5" dirty="0">
                <a:latin typeface="Tahoma"/>
                <a:cs typeface="Tahoma"/>
              </a:rPr>
              <a:t> </a:t>
            </a:r>
            <a:r>
              <a:rPr sz="1800" b="1" spc="-110" dirty="0">
                <a:latin typeface="Tahoma"/>
                <a:cs typeface="Tahoma"/>
              </a:rPr>
              <a:t>чи</a:t>
            </a:r>
            <a:r>
              <a:rPr sz="1800" b="1" spc="-105" dirty="0">
                <a:latin typeface="Tahoma"/>
                <a:cs typeface="Tahoma"/>
              </a:rPr>
              <a:t> </a:t>
            </a:r>
            <a:r>
              <a:rPr sz="1800" b="1" spc="-80" dirty="0">
                <a:latin typeface="Tahoma"/>
                <a:cs typeface="Tahoma"/>
              </a:rPr>
              <a:t>дитячий</a:t>
            </a:r>
            <a:r>
              <a:rPr sz="1800" b="1" spc="37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будинок</a:t>
            </a:r>
            <a:r>
              <a:rPr sz="1800" b="1" spc="459" dirty="0">
                <a:latin typeface="Tahoma"/>
                <a:cs typeface="Tahoma"/>
              </a:rPr>
              <a:t> </a:t>
            </a:r>
            <a:r>
              <a:rPr sz="1800" b="1" spc="-15" dirty="0">
                <a:latin typeface="Tahoma"/>
                <a:cs typeface="Tahoma"/>
              </a:rPr>
              <a:t>сімейного </a:t>
            </a:r>
            <a:r>
              <a:rPr sz="1800" b="1" spc="-1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типу</a:t>
            </a:r>
            <a:r>
              <a:rPr sz="1800" spc="-40" dirty="0">
                <a:latin typeface="Tahoma"/>
                <a:cs typeface="Tahoma"/>
              </a:rPr>
              <a:t>)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225" dirty="0">
                <a:latin typeface="Tahoma"/>
                <a:cs typeface="Tahoma"/>
              </a:rPr>
              <a:t>або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b="1" spc="25" dirty="0">
                <a:latin typeface="Tahoma"/>
                <a:cs typeface="Tahoma"/>
              </a:rPr>
              <a:t>до</a:t>
            </a:r>
            <a:r>
              <a:rPr sz="1800" b="1" spc="-45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малого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45" dirty="0">
                <a:latin typeface="Tahoma"/>
                <a:cs typeface="Tahoma"/>
              </a:rPr>
              <a:t>групового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35" dirty="0">
                <a:latin typeface="Tahoma"/>
                <a:cs typeface="Tahoma"/>
              </a:rPr>
              <a:t>будинку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70849" y="3896755"/>
            <a:ext cx="923856" cy="116907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6115050" y="3914647"/>
            <a:ext cx="4949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0350" algn="l"/>
                <a:tab pos="2746375" algn="l"/>
                <a:tab pos="4165600" algn="l"/>
                <a:tab pos="4813300" algn="l"/>
              </a:tabLst>
            </a:pPr>
            <a:r>
              <a:rPr sz="1800" b="1" spc="-45" dirty="0">
                <a:latin typeface="Tahoma"/>
                <a:cs typeface="Tahoma"/>
              </a:rPr>
              <a:t>досягнення	дитиною	</a:t>
            </a:r>
            <a:r>
              <a:rPr sz="1800" b="1" spc="-30" dirty="0">
                <a:latin typeface="Tahoma"/>
                <a:cs typeface="Tahoma"/>
              </a:rPr>
              <a:t>п</a:t>
            </a:r>
            <a:r>
              <a:rPr sz="1800" b="1" spc="-40" dirty="0">
                <a:latin typeface="Tahoma"/>
                <a:cs typeface="Tahoma"/>
              </a:rPr>
              <a:t>о</a:t>
            </a:r>
            <a:r>
              <a:rPr sz="1800" b="1" spc="-70" dirty="0">
                <a:latin typeface="Tahoma"/>
                <a:cs typeface="Tahoma"/>
              </a:rPr>
              <a:t>внолітт</a:t>
            </a:r>
            <a:r>
              <a:rPr sz="1800" b="1" spc="-160" dirty="0">
                <a:latin typeface="Tahoma"/>
                <a:cs typeface="Tahoma"/>
              </a:rPr>
              <a:t>я</a:t>
            </a:r>
            <a:r>
              <a:rPr sz="1800" b="1" dirty="0">
                <a:latin typeface="Tahoma"/>
                <a:cs typeface="Tahoma"/>
              </a:rPr>
              <a:t>	</a:t>
            </a:r>
            <a:r>
              <a:rPr sz="1800" spc="270" dirty="0">
                <a:latin typeface="Tahoma"/>
                <a:cs typeface="Tahoma"/>
              </a:rPr>
              <a:t>а</a:t>
            </a:r>
            <a:r>
              <a:rPr sz="1800" spc="215" dirty="0">
                <a:latin typeface="Tahoma"/>
                <a:cs typeface="Tahoma"/>
              </a:rPr>
              <a:t>б</a:t>
            </a:r>
            <a:r>
              <a:rPr sz="1800" spc="200" dirty="0">
                <a:latin typeface="Tahoma"/>
                <a:cs typeface="Tahoma"/>
              </a:rPr>
              <a:t>о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65" dirty="0">
                <a:latin typeface="Tahoma"/>
                <a:cs typeface="Tahoma"/>
              </a:rPr>
              <a:t>у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5050" y="4166107"/>
            <a:ext cx="49498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0290" algn="l"/>
                <a:tab pos="1515110" algn="l"/>
                <a:tab pos="2882265" algn="l"/>
                <a:tab pos="3927475" algn="l"/>
              </a:tabLst>
            </a:pPr>
            <a:r>
              <a:rPr sz="1800" spc="-75" dirty="0">
                <a:latin typeface="Tahoma"/>
                <a:cs typeface="Tahoma"/>
              </a:rPr>
              <a:t>з</a:t>
            </a:r>
            <a:r>
              <a:rPr sz="1800" dirty="0">
                <a:latin typeface="Tahoma"/>
                <a:cs typeface="Tahoma"/>
              </a:rPr>
              <a:t>в’язку	</a:t>
            </a:r>
            <a:r>
              <a:rPr sz="1800" spc="-20" dirty="0">
                <a:latin typeface="Tahoma"/>
                <a:cs typeface="Tahoma"/>
              </a:rPr>
              <a:t>і</a:t>
            </a:r>
            <a:r>
              <a:rPr sz="1800" spc="-80" dirty="0">
                <a:latin typeface="Tahoma"/>
                <a:cs typeface="Tahoma"/>
              </a:rPr>
              <a:t>з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180" dirty="0">
                <a:latin typeface="Tahoma"/>
                <a:cs typeface="Tahoma"/>
              </a:rPr>
              <a:t>на</a:t>
            </a:r>
            <a:r>
              <a:rPr sz="1800" spc="175" dirty="0">
                <a:latin typeface="Tahoma"/>
                <a:cs typeface="Tahoma"/>
              </a:rPr>
              <a:t>б</a:t>
            </a:r>
            <a:r>
              <a:rPr sz="1800" dirty="0">
                <a:latin typeface="Tahoma"/>
                <a:cs typeface="Tahoma"/>
              </a:rPr>
              <a:t>уття</a:t>
            </a:r>
            <a:r>
              <a:rPr sz="1800" spc="10" dirty="0">
                <a:latin typeface="Tahoma"/>
                <a:cs typeface="Tahoma"/>
              </a:rPr>
              <a:t>м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50" dirty="0">
                <a:latin typeface="Tahoma"/>
                <a:cs typeface="Tahoma"/>
              </a:rPr>
              <a:t>по</a:t>
            </a:r>
            <a:r>
              <a:rPr sz="1800" spc="40" dirty="0">
                <a:latin typeface="Tahoma"/>
                <a:cs typeface="Tahoma"/>
              </a:rPr>
              <a:t>в</a:t>
            </a:r>
            <a:r>
              <a:rPr sz="1800" spc="80" dirty="0">
                <a:latin typeface="Tahoma"/>
                <a:cs typeface="Tahoma"/>
              </a:rPr>
              <a:t>но</a:t>
            </a:r>
            <a:r>
              <a:rPr sz="1800" spc="35" dirty="0">
                <a:latin typeface="Tahoma"/>
                <a:cs typeface="Tahoma"/>
              </a:rPr>
              <a:t>ї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45" dirty="0">
                <a:latin typeface="Tahoma"/>
                <a:cs typeface="Tahoma"/>
              </a:rPr>
              <a:t>ци</a:t>
            </a:r>
            <a:r>
              <a:rPr sz="1800" spc="20" dirty="0">
                <a:latin typeface="Tahoma"/>
                <a:cs typeface="Tahoma"/>
              </a:rPr>
              <a:t>в</a:t>
            </a:r>
            <a:r>
              <a:rPr sz="1800" spc="-35" dirty="0">
                <a:latin typeface="Tahoma"/>
                <a:cs typeface="Tahoma"/>
              </a:rPr>
              <a:t>і</a:t>
            </a:r>
            <a:r>
              <a:rPr sz="1800" spc="-20" dirty="0">
                <a:latin typeface="Tahoma"/>
                <a:cs typeface="Tahoma"/>
              </a:rPr>
              <a:t>л</a:t>
            </a:r>
            <a:r>
              <a:rPr sz="1800" dirty="0">
                <a:latin typeface="Tahoma"/>
                <a:cs typeface="Tahoma"/>
              </a:rPr>
              <a:t>ь</a:t>
            </a:r>
            <a:r>
              <a:rPr sz="1800" spc="10" dirty="0">
                <a:latin typeface="Tahoma"/>
                <a:cs typeface="Tahoma"/>
              </a:rPr>
              <a:t>н</a:t>
            </a:r>
            <a:r>
              <a:rPr sz="1800" spc="75" dirty="0">
                <a:latin typeface="Tahoma"/>
                <a:cs typeface="Tahoma"/>
              </a:rPr>
              <a:t>ої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115050" y="4419092"/>
            <a:ext cx="4950460" cy="5511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1980"/>
              </a:lnSpc>
              <a:spcBef>
                <a:spcPts val="315"/>
              </a:spcBef>
              <a:tabLst>
                <a:tab pos="1598930" algn="l"/>
                <a:tab pos="1929764" algn="l"/>
                <a:tab pos="3260090" algn="l"/>
              </a:tabLst>
            </a:pPr>
            <a:r>
              <a:rPr sz="1800" spc="70" dirty="0">
                <a:latin typeface="Tahoma"/>
                <a:cs typeface="Tahoma"/>
              </a:rPr>
              <a:t>д</a:t>
            </a:r>
            <a:r>
              <a:rPr sz="1800" spc="-35" dirty="0">
                <a:latin typeface="Tahoma"/>
                <a:cs typeface="Tahoma"/>
              </a:rPr>
              <a:t>і</a:t>
            </a:r>
            <a:r>
              <a:rPr sz="1800" spc="114" dirty="0">
                <a:latin typeface="Tahoma"/>
                <a:cs typeface="Tahoma"/>
              </a:rPr>
              <a:t>є</a:t>
            </a:r>
            <a:r>
              <a:rPr sz="1800" spc="110" dirty="0">
                <a:latin typeface="Tahoma"/>
                <a:cs typeface="Tahoma"/>
              </a:rPr>
              <a:t>з</a:t>
            </a:r>
            <a:r>
              <a:rPr sz="1800" spc="75" dirty="0">
                <a:latin typeface="Tahoma"/>
                <a:cs typeface="Tahoma"/>
              </a:rPr>
              <a:t>да</a:t>
            </a:r>
            <a:r>
              <a:rPr sz="1800" spc="55" dirty="0">
                <a:latin typeface="Tahoma"/>
                <a:cs typeface="Tahoma"/>
              </a:rPr>
              <a:t>т</a:t>
            </a:r>
            <a:r>
              <a:rPr sz="1800" spc="105" dirty="0">
                <a:latin typeface="Tahoma"/>
                <a:cs typeface="Tahoma"/>
              </a:rPr>
              <a:t>нос</a:t>
            </a:r>
            <a:r>
              <a:rPr sz="1800" spc="90" dirty="0">
                <a:latin typeface="Tahoma"/>
                <a:cs typeface="Tahoma"/>
              </a:rPr>
              <a:t>т</a:t>
            </a:r>
            <a:r>
              <a:rPr sz="1800" spc="-55" dirty="0">
                <a:latin typeface="Tahoma"/>
                <a:cs typeface="Tahoma"/>
              </a:rPr>
              <a:t>і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65" dirty="0">
                <a:latin typeface="Tahoma"/>
                <a:cs typeface="Tahoma"/>
              </a:rPr>
              <a:t>у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5" dirty="0">
                <a:latin typeface="Tahoma"/>
                <a:cs typeface="Tahoma"/>
              </a:rPr>
              <a:t>в</a:t>
            </a:r>
            <a:r>
              <a:rPr sz="1800" spc="-15" dirty="0">
                <a:latin typeface="Tahoma"/>
                <a:cs typeface="Tahoma"/>
              </a:rPr>
              <a:t>и</a:t>
            </a:r>
            <a:r>
              <a:rPr sz="1800" spc="140" dirty="0">
                <a:latin typeface="Tahoma"/>
                <a:cs typeface="Tahoma"/>
              </a:rPr>
              <a:t>падк</a:t>
            </a:r>
            <a:r>
              <a:rPr sz="1800" spc="145" dirty="0">
                <a:latin typeface="Tahoma"/>
                <a:cs typeface="Tahoma"/>
              </a:rPr>
              <a:t>а</a:t>
            </a:r>
            <a:r>
              <a:rPr sz="1800" spc="-20" dirty="0">
                <a:latin typeface="Tahoma"/>
                <a:cs typeface="Tahoma"/>
              </a:rPr>
              <a:t>х</a:t>
            </a:r>
            <a:r>
              <a:rPr sz="1800" spc="-50" dirty="0">
                <a:latin typeface="Tahoma"/>
                <a:cs typeface="Tahoma"/>
              </a:rPr>
              <a:t>,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165" dirty="0">
                <a:latin typeface="Tahoma"/>
                <a:cs typeface="Tahoma"/>
              </a:rPr>
              <a:t>пе</a:t>
            </a:r>
            <a:r>
              <a:rPr sz="1800" spc="160" dirty="0">
                <a:latin typeface="Tahoma"/>
                <a:cs typeface="Tahoma"/>
              </a:rPr>
              <a:t>р</a:t>
            </a:r>
            <a:r>
              <a:rPr sz="1800" spc="210" dirty="0">
                <a:latin typeface="Tahoma"/>
                <a:cs typeface="Tahoma"/>
              </a:rPr>
              <a:t>е</a:t>
            </a:r>
            <a:r>
              <a:rPr sz="1800" spc="150" dirty="0">
                <a:latin typeface="Tahoma"/>
                <a:cs typeface="Tahoma"/>
              </a:rPr>
              <a:t>дб</a:t>
            </a:r>
            <a:r>
              <a:rPr sz="1800" spc="270" dirty="0">
                <a:latin typeface="Tahoma"/>
                <a:cs typeface="Tahoma"/>
              </a:rPr>
              <a:t>а</a:t>
            </a:r>
            <a:r>
              <a:rPr sz="1800" spc="35" dirty="0">
                <a:latin typeface="Tahoma"/>
                <a:cs typeface="Tahoma"/>
              </a:rPr>
              <a:t>чених  </a:t>
            </a:r>
            <a:r>
              <a:rPr sz="1800" spc="110" dirty="0">
                <a:latin typeface="Tahoma"/>
                <a:cs typeface="Tahoma"/>
              </a:rPr>
              <a:t>законодавством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65547" y="5460746"/>
            <a:ext cx="1315212" cy="120522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115050" y="5592876"/>
            <a:ext cx="4951095" cy="804545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just">
              <a:lnSpc>
                <a:spcPct val="91900"/>
              </a:lnSpc>
              <a:spcBef>
                <a:spcPts val="275"/>
              </a:spcBef>
            </a:pPr>
            <a:r>
              <a:rPr sz="1800" b="1" spc="-30" dirty="0">
                <a:latin typeface="Tahoma"/>
                <a:cs typeface="Tahoma"/>
              </a:rPr>
              <a:t>завершенням </a:t>
            </a:r>
            <a:r>
              <a:rPr sz="1800" b="1" spc="-55" dirty="0">
                <a:latin typeface="Tahoma"/>
                <a:cs typeface="Tahoma"/>
              </a:rPr>
              <a:t>визначеного </a:t>
            </a:r>
            <a:r>
              <a:rPr sz="1800" spc="65" dirty="0">
                <a:latin typeface="Tahoma"/>
                <a:cs typeface="Tahoma"/>
              </a:rPr>
              <a:t>у </a:t>
            </a:r>
            <a:r>
              <a:rPr sz="1800" spc="80" dirty="0">
                <a:latin typeface="Tahoma"/>
                <a:cs typeface="Tahoma"/>
              </a:rPr>
              <a:t>договорі </a:t>
            </a:r>
            <a:r>
              <a:rPr sz="1800" spc="160" dirty="0">
                <a:latin typeface="Tahoma"/>
                <a:cs typeface="Tahoma"/>
              </a:rPr>
              <a:t>про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патронат </a:t>
            </a:r>
            <a:r>
              <a:rPr sz="1800" b="1" spc="30" dirty="0">
                <a:latin typeface="Tahoma"/>
                <a:cs typeface="Tahoma"/>
              </a:rPr>
              <a:t>строку</a:t>
            </a:r>
            <a:r>
              <a:rPr sz="1800" b="1" spc="35" dirty="0">
                <a:latin typeface="Tahoma"/>
                <a:cs typeface="Tahoma"/>
              </a:rPr>
              <a:t> </a:t>
            </a:r>
            <a:r>
              <a:rPr sz="1800" b="1" spc="-20" dirty="0">
                <a:latin typeface="Tahoma"/>
                <a:cs typeface="Tahoma"/>
              </a:rPr>
              <a:t>перебування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дитини</a:t>
            </a:r>
            <a:r>
              <a:rPr sz="1800" spc="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у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185" dirty="0">
                <a:latin typeface="Tahoma"/>
                <a:cs typeface="Tahoma"/>
              </a:rPr>
              <a:t>сім’ї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90" dirty="0">
                <a:latin typeface="Tahoma"/>
                <a:cs typeface="Tahoma"/>
              </a:rPr>
              <a:t>патронатного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spc="20" dirty="0">
                <a:latin typeface="Tahoma"/>
                <a:cs typeface="Tahoma"/>
              </a:rPr>
              <a:t>вихователя</a:t>
            </a:r>
            <a:endParaRPr sz="180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2000" y="0"/>
            <a:ext cx="986028" cy="10515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47800" y="228600"/>
            <a:ext cx="465524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 1. Вибуття дитини</a:t>
            </a:r>
            <a:endParaRPr lang="uk-UA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4267200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Вибуття дитини з сім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ї патронатного вихователя у 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язку</a:t>
            </a:r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із: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oat_of_Arms_Chortkiv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fbb8f2e3833669bf53a537b81993cb4b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685544" y="1156716"/>
            <a:ext cx="4480560" cy="5238115"/>
          </a:xfrm>
          <a:custGeom>
            <a:avLst/>
            <a:gdLst/>
            <a:ahLst/>
            <a:cxnLst/>
            <a:rect l="l" t="t" r="r" b="b"/>
            <a:pathLst>
              <a:path w="4480560" h="5238115">
                <a:moveTo>
                  <a:pt x="4032504" y="0"/>
                </a:moveTo>
                <a:lnTo>
                  <a:pt x="448056" y="0"/>
                </a:lnTo>
                <a:lnTo>
                  <a:pt x="399245" y="2629"/>
                </a:lnTo>
                <a:lnTo>
                  <a:pt x="351955" y="10337"/>
                </a:lnTo>
                <a:lnTo>
                  <a:pt x="306458" y="22847"/>
                </a:lnTo>
                <a:lnTo>
                  <a:pt x="263028" y="39888"/>
                </a:lnTo>
                <a:lnTo>
                  <a:pt x="221939" y="61185"/>
                </a:lnTo>
                <a:lnTo>
                  <a:pt x="183465" y="86465"/>
                </a:lnTo>
                <a:lnTo>
                  <a:pt x="147879" y="115454"/>
                </a:lnTo>
                <a:lnTo>
                  <a:pt x="115454" y="147879"/>
                </a:lnTo>
                <a:lnTo>
                  <a:pt x="86465" y="183465"/>
                </a:lnTo>
                <a:lnTo>
                  <a:pt x="61185" y="221939"/>
                </a:lnTo>
                <a:lnTo>
                  <a:pt x="39888" y="263028"/>
                </a:lnTo>
                <a:lnTo>
                  <a:pt x="22847" y="306458"/>
                </a:lnTo>
                <a:lnTo>
                  <a:pt x="10337" y="351955"/>
                </a:lnTo>
                <a:lnTo>
                  <a:pt x="2629" y="399245"/>
                </a:lnTo>
                <a:lnTo>
                  <a:pt x="0" y="448056"/>
                </a:lnTo>
                <a:lnTo>
                  <a:pt x="0" y="4789932"/>
                </a:lnTo>
                <a:lnTo>
                  <a:pt x="2629" y="4838751"/>
                </a:lnTo>
                <a:lnTo>
                  <a:pt x="10337" y="4886048"/>
                </a:lnTo>
                <a:lnTo>
                  <a:pt x="22847" y="4931549"/>
                </a:lnTo>
                <a:lnTo>
                  <a:pt x="39888" y="4974981"/>
                </a:lnTo>
                <a:lnTo>
                  <a:pt x="61185" y="5016071"/>
                </a:lnTo>
                <a:lnTo>
                  <a:pt x="86465" y="5054544"/>
                </a:lnTo>
                <a:lnTo>
                  <a:pt x="115454" y="5090129"/>
                </a:lnTo>
                <a:lnTo>
                  <a:pt x="147879" y="5122551"/>
                </a:lnTo>
                <a:lnTo>
                  <a:pt x="183465" y="5151536"/>
                </a:lnTo>
                <a:lnTo>
                  <a:pt x="221939" y="5176813"/>
                </a:lnTo>
                <a:lnTo>
                  <a:pt x="263028" y="5198107"/>
                </a:lnTo>
                <a:lnTo>
                  <a:pt x="306458" y="5215145"/>
                </a:lnTo>
                <a:lnTo>
                  <a:pt x="351955" y="5227653"/>
                </a:lnTo>
                <a:lnTo>
                  <a:pt x="399245" y="5235358"/>
                </a:lnTo>
                <a:lnTo>
                  <a:pt x="448056" y="5237988"/>
                </a:lnTo>
                <a:lnTo>
                  <a:pt x="4032504" y="5237988"/>
                </a:lnTo>
                <a:lnTo>
                  <a:pt x="4081314" y="5235358"/>
                </a:lnTo>
                <a:lnTo>
                  <a:pt x="4128604" y="5227653"/>
                </a:lnTo>
                <a:lnTo>
                  <a:pt x="4174101" y="5215146"/>
                </a:lnTo>
                <a:lnTo>
                  <a:pt x="4217531" y="5198109"/>
                </a:lnTo>
                <a:lnTo>
                  <a:pt x="4258620" y="5176816"/>
                </a:lnTo>
                <a:lnTo>
                  <a:pt x="4297094" y="5151540"/>
                </a:lnTo>
                <a:lnTo>
                  <a:pt x="4332680" y="5122555"/>
                </a:lnTo>
                <a:lnTo>
                  <a:pt x="4365105" y="5090134"/>
                </a:lnTo>
                <a:lnTo>
                  <a:pt x="4394094" y="5054550"/>
                </a:lnTo>
                <a:lnTo>
                  <a:pt x="4419374" y="5016076"/>
                </a:lnTo>
                <a:lnTo>
                  <a:pt x="4440671" y="4974986"/>
                </a:lnTo>
                <a:lnTo>
                  <a:pt x="4457712" y="4931554"/>
                </a:lnTo>
                <a:lnTo>
                  <a:pt x="4470222" y="4886052"/>
                </a:lnTo>
                <a:lnTo>
                  <a:pt x="4477930" y="4838753"/>
                </a:lnTo>
                <a:lnTo>
                  <a:pt x="4480559" y="4789932"/>
                </a:lnTo>
                <a:lnTo>
                  <a:pt x="4480559" y="448056"/>
                </a:lnTo>
                <a:lnTo>
                  <a:pt x="4477930" y="399245"/>
                </a:lnTo>
                <a:lnTo>
                  <a:pt x="4470222" y="351955"/>
                </a:lnTo>
                <a:lnTo>
                  <a:pt x="4457712" y="306458"/>
                </a:lnTo>
                <a:lnTo>
                  <a:pt x="4440671" y="263028"/>
                </a:lnTo>
                <a:lnTo>
                  <a:pt x="4419374" y="221939"/>
                </a:lnTo>
                <a:lnTo>
                  <a:pt x="4394094" y="183465"/>
                </a:lnTo>
                <a:lnTo>
                  <a:pt x="4365105" y="147879"/>
                </a:lnTo>
                <a:lnTo>
                  <a:pt x="4332680" y="115454"/>
                </a:lnTo>
                <a:lnTo>
                  <a:pt x="4297094" y="86465"/>
                </a:lnTo>
                <a:lnTo>
                  <a:pt x="4258620" y="61185"/>
                </a:lnTo>
                <a:lnTo>
                  <a:pt x="4217531" y="39888"/>
                </a:lnTo>
                <a:lnTo>
                  <a:pt x="4174101" y="22847"/>
                </a:lnTo>
                <a:lnTo>
                  <a:pt x="4128604" y="10337"/>
                </a:lnTo>
                <a:lnTo>
                  <a:pt x="4081314" y="2629"/>
                </a:lnTo>
                <a:lnTo>
                  <a:pt x="4032504" y="0"/>
                </a:lnTo>
                <a:close/>
              </a:path>
            </a:pathLst>
          </a:custGeom>
          <a:solidFill>
            <a:srgbClr val="66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76982" y="3277870"/>
            <a:ext cx="3297554" cy="4648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63550" marR="5080" indent="-451484">
              <a:lnSpc>
                <a:spcPts val="1660"/>
              </a:lnSpc>
              <a:spcBef>
                <a:spcPts val="270"/>
              </a:spcBef>
            </a:pP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Проведення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санітарно-гігієнічних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процедур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у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помешканні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1786" y="3991102"/>
            <a:ext cx="4149725" cy="13061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indent="-1270" algn="ctr">
              <a:lnSpc>
                <a:spcPct val="92000"/>
              </a:lnSpc>
              <a:spcBef>
                <a:spcPts val="240"/>
              </a:spcBef>
            </a:pP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Між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влаштуванням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2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сім’ї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патронатного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вихователя</a:t>
            </a:r>
            <a:r>
              <a:rPr sz="1500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обов’язковим </a:t>
            </a:r>
            <a:r>
              <a:rPr sz="1500" b="1" spc="135" dirty="0">
                <a:solidFill>
                  <a:srgbClr val="FFFFFF"/>
                </a:solidFill>
                <a:latin typeface="Tahoma"/>
                <a:cs typeface="Tahoma"/>
              </a:rPr>
              <a:t>є </a:t>
            </a:r>
            <a:r>
              <a:rPr sz="1500" b="1" spc="1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період не </a:t>
            </a:r>
            <a:r>
              <a:rPr sz="1500" b="1" spc="10" dirty="0">
                <a:solidFill>
                  <a:srgbClr val="FFFFFF"/>
                </a:solidFill>
                <a:latin typeface="Tahoma"/>
                <a:cs typeface="Tahoma"/>
              </a:rPr>
              <a:t>менше 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трьох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календарних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днів </a:t>
            </a:r>
            <a:r>
              <a:rPr sz="1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00" dirty="0">
                <a:solidFill>
                  <a:srgbClr val="FFFFFF"/>
                </a:solidFill>
                <a:latin typeface="Tahoma"/>
                <a:cs typeface="Tahoma"/>
              </a:rPr>
              <a:t>для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здійснення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патронатним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вихователем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санітарно-гігієнічних </a:t>
            </a:r>
            <a:r>
              <a:rPr sz="1500" b="1" spc="15" dirty="0">
                <a:solidFill>
                  <a:srgbClr val="FFFFFF"/>
                </a:solidFill>
                <a:latin typeface="Tahoma"/>
                <a:cs typeface="Tahoma"/>
              </a:rPr>
              <a:t>процедур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у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його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помешканні.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64866" y="981202"/>
            <a:ext cx="7781925" cy="5414010"/>
            <a:chOff x="2864866" y="981202"/>
            <a:chExt cx="7781925" cy="54140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71216" y="987552"/>
              <a:ext cx="2109216" cy="21107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71216" y="987552"/>
              <a:ext cx="2109470" cy="2110740"/>
            </a:xfrm>
            <a:custGeom>
              <a:avLst/>
              <a:gdLst/>
              <a:ahLst/>
              <a:cxnLst/>
              <a:rect l="l" t="t" r="r" b="b"/>
              <a:pathLst>
                <a:path w="2109470" h="2110740">
                  <a:moveTo>
                    <a:pt x="0" y="1055370"/>
                  </a:moveTo>
                  <a:lnTo>
                    <a:pt x="1085" y="1007066"/>
                  </a:lnTo>
                  <a:lnTo>
                    <a:pt x="4310" y="959318"/>
                  </a:lnTo>
                  <a:lnTo>
                    <a:pt x="9627" y="912175"/>
                  </a:lnTo>
                  <a:lnTo>
                    <a:pt x="16991" y="865682"/>
                  </a:lnTo>
                  <a:lnTo>
                    <a:pt x="26355" y="819885"/>
                  </a:lnTo>
                  <a:lnTo>
                    <a:pt x="37673" y="774832"/>
                  </a:lnTo>
                  <a:lnTo>
                    <a:pt x="50897" y="730568"/>
                  </a:lnTo>
                  <a:lnTo>
                    <a:pt x="65981" y="687142"/>
                  </a:lnTo>
                  <a:lnTo>
                    <a:pt x="82879" y="644598"/>
                  </a:lnTo>
                  <a:lnTo>
                    <a:pt x="101544" y="602984"/>
                  </a:lnTo>
                  <a:lnTo>
                    <a:pt x="121930" y="562346"/>
                  </a:lnTo>
                  <a:lnTo>
                    <a:pt x="143989" y="522731"/>
                  </a:lnTo>
                  <a:lnTo>
                    <a:pt x="167676" y="484186"/>
                  </a:lnTo>
                  <a:lnTo>
                    <a:pt x="192945" y="446757"/>
                  </a:lnTo>
                  <a:lnTo>
                    <a:pt x="219747" y="410491"/>
                  </a:lnTo>
                  <a:lnTo>
                    <a:pt x="248037" y="375433"/>
                  </a:lnTo>
                  <a:lnTo>
                    <a:pt x="277769" y="341632"/>
                  </a:lnTo>
                  <a:lnTo>
                    <a:pt x="308895" y="309133"/>
                  </a:lnTo>
                  <a:lnTo>
                    <a:pt x="341370" y="277984"/>
                  </a:lnTo>
                  <a:lnTo>
                    <a:pt x="375146" y="248230"/>
                  </a:lnTo>
                  <a:lnTo>
                    <a:pt x="410177" y="219918"/>
                  </a:lnTo>
                  <a:lnTo>
                    <a:pt x="446417" y="193095"/>
                  </a:lnTo>
                  <a:lnTo>
                    <a:pt x="483819" y="167808"/>
                  </a:lnTo>
                  <a:lnTo>
                    <a:pt x="522336" y="144102"/>
                  </a:lnTo>
                  <a:lnTo>
                    <a:pt x="561923" y="122025"/>
                  </a:lnTo>
                  <a:lnTo>
                    <a:pt x="602531" y="101624"/>
                  </a:lnTo>
                  <a:lnTo>
                    <a:pt x="644116" y="82944"/>
                  </a:lnTo>
                  <a:lnTo>
                    <a:pt x="686629" y="66033"/>
                  </a:lnTo>
                  <a:lnTo>
                    <a:pt x="730026" y="50937"/>
                  </a:lnTo>
                  <a:lnTo>
                    <a:pt x="774259" y="37703"/>
                  </a:lnTo>
                  <a:lnTo>
                    <a:pt x="819281" y="26376"/>
                  </a:lnTo>
                  <a:lnTo>
                    <a:pt x="865046" y="17005"/>
                  </a:lnTo>
                  <a:lnTo>
                    <a:pt x="911508" y="9635"/>
                  </a:lnTo>
                  <a:lnTo>
                    <a:pt x="958620" y="4313"/>
                  </a:lnTo>
                  <a:lnTo>
                    <a:pt x="1006335" y="1086"/>
                  </a:lnTo>
                  <a:lnTo>
                    <a:pt x="1054608" y="0"/>
                  </a:lnTo>
                  <a:lnTo>
                    <a:pt x="1102880" y="1086"/>
                  </a:lnTo>
                  <a:lnTo>
                    <a:pt x="1150595" y="4313"/>
                  </a:lnTo>
                  <a:lnTo>
                    <a:pt x="1197707" y="9635"/>
                  </a:lnTo>
                  <a:lnTo>
                    <a:pt x="1244169" y="17005"/>
                  </a:lnTo>
                  <a:lnTo>
                    <a:pt x="1289934" y="26376"/>
                  </a:lnTo>
                  <a:lnTo>
                    <a:pt x="1334956" y="37703"/>
                  </a:lnTo>
                  <a:lnTo>
                    <a:pt x="1379189" y="50937"/>
                  </a:lnTo>
                  <a:lnTo>
                    <a:pt x="1422586" y="66033"/>
                  </a:lnTo>
                  <a:lnTo>
                    <a:pt x="1465099" y="82944"/>
                  </a:lnTo>
                  <a:lnTo>
                    <a:pt x="1506684" y="101624"/>
                  </a:lnTo>
                  <a:lnTo>
                    <a:pt x="1547292" y="122025"/>
                  </a:lnTo>
                  <a:lnTo>
                    <a:pt x="1586879" y="144102"/>
                  </a:lnTo>
                  <a:lnTo>
                    <a:pt x="1625396" y="167808"/>
                  </a:lnTo>
                  <a:lnTo>
                    <a:pt x="1662798" y="193095"/>
                  </a:lnTo>
                  <a:lnTo>
                    <a:pt x="1699038" y="219918"/>
                  </a:lnTo>
                  <a:lnTo>
                    <a:pt x="1734069" y="248230"/>
                  </a:lnTo>
                  <a:lnTo>
                    <a:pt x="1767845" y="277984"/>
                  </a:lnTo>
                  <a:lnTo>
                    <a:pt x="1800320" y="309133"/>
                  </a:lnTo>
                  <a:lnTo>
                    <a:pt x="1831446" y="341632"/>
                  </a:lnTo>
                  <a:lnTo>
                    <a:pt x="1861178" y="375433"/>
                  </a:lnTo>
                  <a:lnTo>
                    <a:pt x="1889468" y="410491"/>
                  </a:lnTo>
                  <a:lnTo>
                    <a:pt x="1916270" y="446757"/>
                  </a:lnTo>
                  <a:lnTo>
                    <a:pt x="1941539" y="484186"/>
                  </a:lnTo>
                  <a:lnTo>
                    <a:pt x="1965226" y="522732"/>
                  </a:lnTo>
                  <a:lnTo>
                    <a:pt x="1987285" y="562346"/>
                  </a:lnTo>
                  <a:lnTo>
                    <a:pt x="2007671" y="602984"/>
                  </a:lnTo>
                  <a:lnTo>
                    <a:pt x="2026336" y="644598"/>
                  </a:lnTo>
                  <a:lnTo>
                    <a:pt x="2043234" y="687142"/>
                  </a:lnTo>
                  <a:lnTo>
                    <a:pt x="2058318" y="730568"/>
                  </a:lnTo>
                  <a:lnTo>
                    <a:pt x="2071542" y="774832"/>
                  </a:lnTo>
                  <a:lnTo>
                    <a:pt x="2082860" y="819885"/>
                  </a:lnTo>
                  <a:lnTo>
                    <a:pt x="2092224" y="865682"/>
                  </a:lnTo>
                  <a:lnTo>
                    <a:pt x="2099588" y="912175"/>
                  </a:lnTo>
                  <a:lnTo>
                    <a:pt x="2104905" y="959318"/>
                  </a:lnTo>
                  <a:lnTo>
                    <a:pt x="2108130" y="1007066"/>
                  </a:lnTo>
                  <a:lnTo>
                    <a:pt x="2109216" y="1055370"/>
                  </a:lnTo>
                  <a:lnTo>
                    <a:pt x="2108130" y="1103673"/>
                  </a:lnTo>
                  <a:lnTo>
                    <a:pt x="2104905" y="1151421"/>
                  </a:lnTo>
                  <a:lnTo>
                    <a:pt x="2099588" y="1198564"/>
                  </a:lnTo>
                  <a:lnTo>
                    <a:pt x="2092224" y="1245057"/>
                  </a:lnTo>
                  <a:lnTo>
                    <a:pt x="2082860" y="1290854"/>
                  </a:lnTo>
                  <a:lnTo>
                    <a:pt x="2071542" y="1335907"/>
                  </a:lnTo>
                  <a:lnTo>
                    <a:pt x="2058318" y="1380171"/>
                  </a:lnTo>
                  <a:lnTo>
                    <a:pt x="2043234" y="1423597"/>
                  </a:lnTo>
                  <a:lnTo>
                    <a:pt x="2026336" y="1466141"/>
                  </a:lnTo>
                  <a:lnTo>
                    <a:pt x="2007671" y="1507755"/>
                  </a:lnTo>
                  <a:lnTo>
                    <a:pt x="1987285" y="1548393"/>
                  </a:lnTo>
                  <a:lnTo>
                    <a:pt x="1965226" y="1588008"/>
                  </a:lnTo>
                  <a:lnTo>
                    <a:pt x="1941539" y="1626553"/>
                  </a:lnTo>
                  <a:lnTo>
                    <a:pt x="1916270" y="1663982"/>
                  </a:lnTo>
                  <a:lnTo>
                    <a:pt x="1889468" y="1700248"/>
                  </a:lnTo>
                  <a:lnTo>
                    <a:pt x="1861178" y="1735306"/>
                  </a:lnTo>
                  <a:lnTo>
                    <a:pt x="1831446" y="1769107"/>
                  </a:lnTo>
                  <a:lnTo>
                    <a:pt x="1800320" y="1801606"/>
                  </a:lnTo>
                  <a:lnTo>
                    <a:pt x="1767845" y="1832755"/>
                  </a:lnTo>
                  <a:lnTo>
                    <a:pt x="1734069" y="1862509"/>
                  </a:lnTo>
                  <a:lnTo>
                    <a:pt x="1699038" y="1890821"/>
                  </a:lnTo>
                  <a:lnTo>
                    <a:pt x="1662798" y="1917644"/>
                  </a:lnTo>
                  <a:lnTo>
                    <a:pt x="1625396" y="1942931"/>
                  </a:lnTo>
                  <a:lnTo>
                    <a:pt x="1586879" y="1966637"/>
                  </a:lnTo>
                  <a:lnTo>
                    <a:pt x="1547292" y="1988714"/>
                  </a:lnTo>
                  <a:lnTo>
                    <a:pt x="1506684" y="2009115"/>
                  </a:lnTo>
                  <a:lnTo>
                    <a:pt x="1465099" y="2027795"/>
                  </a:lnTo>
                  <a:lnTo>
                    <a:pt x="1422586" y="2044706"/>
                  </a:lnTo>
                  <a:lnTo>
                    <a:pt x="1379189" y="2059802"/>
                  </a:lnTo>
                  <a:lnTo>
                    <a:pt x="1334956" y="2073036"/>
                  </a:lnTo>
                  <a:lnTo>
                    <a:pt x="1289934" y="2084363"/>
                  </a:lnTo>
                  <a:lnTo>
                    <a:pt x="1244169" y="2093734"/>
                  </a:lnTo>
                  <a:lnTo>
                    <a:pt x="1197707" y="2101104"/>
                  </a:lnTo>
                  <a:lnTo>
                    <a:pt x="1150595" y="2106426"/>
                  </a:lnTo>
                  <a:lnTo>
                    <a:pt x="1102880" y="2109653"/>
                  </a:lnTo>
                  <a:lnTo>
                    <a:pt x="1054608" y="2110740"/>
                  </a:lnTo>
                  <a:lnTo>
                    <a:pt x="1006335" y="2109653"/>
                  </a:lnTo>
                  <a:lnTo>
                    <a:pt x="958620" y="2106426"/>
                  </a:lnTo>
                  <a:lnTo>
                    <a:pt x="911508" y="2101104"/>
                  </a:lnTo>
                  <a:lnTo>
                    <a:pt x="865046" y="2093734"/>
                  </a:lnTo>
                  <a:lnTo>
                    <a:pt x="819281" y="2084363"/>
                  </a:lnTo>
                  <a:lnTo>
                    <a:pt x="774259" y="2073036"/>
                  </a:lnTo>
                  <a:lnTo>
                    <a:pt x="730026" y="2059802"/>
                  </a:lnTo>
                  <a:lnTo>
                    <a:pt x="686629" y="2044706"/>
                  </a:lnTo>
                  <a:lnTo>
                    <a:pt x="644116" y="2027795"/>
                  </a:lnTo>
                  <a:lnTo>
                    <a:pt x="602531" y="2009115"/>
                  </a:lnTo>
                  <a:lnTo>
                    <a:pt x="561923" y="1988714"/>
                  </a:lnTo>
                  <a:lnTo>
                    <a:pt x="522336" y="1966637"/>
                  </a:lnTo>
                  <a:lnTo>
                    <a:pt x="483819" y="1942931"/>
                  </a:lnTo>
                  <a:lnTo>
                    <a:pt x="446417" y="1917644"/>
                  </a:lnTo>
                  <a:lnTo>
                    <a:pt x="410177" y="1890821"/>
                  </a:lnTo>
                  <a:lnTo>
                    <a:pt x="375146" y="1862509"/>
                  </a:lnTo>
                  <a:lnTo>
                    <a:pt x="341370" y="1832755"/>
                  </a:lnTo>
                  <a:lnTo>
                    <a:pt x="308895" y="1801606"/>
                  </a:lnTo>
                  <a:lnTo>
                    <a:pt x="277769" y="1769107"/>
                  </a:lnTo>
                  <a:lnTo>
                    <a:pt x="248037" y="1735306"/>
                  </a:lnTo>
                  <a:lnTo>
                    <a:pt x="219747" y="1700248"/>
                  </a:lnTo>
                  <a:lnTo>
                    <a:pt x="192945" y="1663982"/>
                  </a:lnTo>
                  <a:lnTo>
                    <a:pt x="167676" y="1626553"/>
                  </a:lnTo>
                  <a:lnTo>
                    <a:pt x="143989" y="1588008"/>
                  </a:lnTo>
                  <a:lnTo>
                    <a:pt x="121930" y="1548393"/>
                  </a:lnTo>
                  <a:lnTo>
                    <a:pt x="101544" y="1507755"/>
                  </a:lnTo>
                  <a:lnTo>
                    <a:pt x="82879" y="1466141"/>
                  </a:lnTo>
                  <a:lnTo>
                    <a:pt x="65981" y="1423597"/>
                  </a:lnTo>
                  <a:lnTo>
                    <a:pt x="50897" y="1380171"/>
                  </a:lnTo>
                  <a:lnTo>
                    <a:pt x="37673" y="1335907"/>
                  </a:lnTo>
                  <a:lnTo>
                    <a:pt x="26355" y="1290854"/>
                  </a:lnTo>
                  <a:lnTo>
                    <a:pt x="16991" y="1245057"/>
                  </a:lnTo>
                  <a:lnTo>
                    <a:pt x="9627" y="1198564"/>
                  </a:lnTo>
                  <a:lnTo>
                    <a:pt x="4310" y="1151421"/>
                  </a:lnTo>
                  <a:lnTo>
                    <a:pt x="1085" y="1103673"/>
                  </a:lnTo>
                  <a:lnTo>
                    <a:pt x="0" y="105537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56604" y="1156716"/>
              <a:ext cx="4290060" cy="5238115"/>
            </a:xfrm>
            <a:custGeom>
              <a:avLst/>
              <a:gdLst/>
              <a:ahLst/>
              <a:cxnLst/>
              <a:rect l="l" t="t" r="r" b="b"/>
              <a:pathLst>
                <a:path w="4290059" h="5238115">
                  <a:moveTo>
                    <a:pt x="3861054" y="0"/>
                  </a:moveTo>
                  <a:lnTo>
                    <a:pt x="429005" y="0"/>
                  </a:lnTo>
                  <a:lnTo>
                    <a:pt x="382252" y="2516"/>
                  </a:lnTo>
                  <a:lnTo>
                    <a:pt x="336959" y="9892"/>
                  </a:lnTo>
                  <a:lnTo>
                    <a:pt x="293388" y="21866"/>
                  </a:lnTo>
                  <a:lnTo>
                    <a:pt x="251800" y="38176"/>
                  </a:lnTo>
                  <a:lnTo>
                    <a:pt x="212456" y="58561"/>
                  </a:lnTo>
                  <a:lnTo>
                    <a:pt x="175619" y="82759"/>
                  </a:lnTo>
                  <a:lnTo>
                    <a:pt x="141550" y="110509"/>
                  </a:lnTo>
                  <a:lnTo>
                    <a:pt x="110509" y="141550"/>
                  </a:lnTo>
                  <a:lnTo>
                    <a:pt x="82759" y="175619"/>
                  </a:lnTo>
                  <a:lnTo>
                    <a:pt x="58561" y="212456"/>
                  </a:lnTo>
                  <a:lnTo>
                    <a:pt x="38176" y="251800"/>
                  </a:lnTo>
                  <a:lnTo>
                    <a:pt x="21866" y="293388"/>
                  </a:lnTo>
                  <a:lnTo>
                    <a:pt x="9892" y="336959"/>
                  </a:lnTo>
                  <a:lnTo>
                    <a:pt x="2516" y="382252"/>
                  </a:lnTo>
                  <a:lnTo>
                    <a:pt x="0" y="429006"/>
                  </a:lnTo>
                  <a:lnTo>
                    <a:pt x="0" y="4808982"/>
                  </a:lnTo>
                  <a:lnTo>
                    <a:pt x="2516" y="4855726"/>
                  </a:lnTo>
                  <a:lnTo>
                    <a:pt x="9892" y="4901013"/>
                  </a:lnTo>
                  <a:lnTo>
                    <a:pt x="21866" y="4944580"/>
                  </a:lnTo>
                  <a:lnTo>
                    <a:pt x="38176" y="4986165"/>
                  </a:lnTo>
                  <a:lnTo>
                    <a:pt x="58561" y="5025508"/>
                  </a:lnTo>
                  <a:lnTo>
                    <a:pt x="82759" y="5062346"/>
                  </a:lnTo>
                  <a:lnTo>
                    <a:pt x="110509" y="5096417"/>
                  </a:lnTo>
                  <a:lnTo>
                    <a:pt x="141550" y="5127460"/>
                  </a:lnTo>
                  <a:lnTo>
                    <a:pt x="175619" y="5155214"/>
                  </a:lnTo>
                  <a:lnTo>
                    <a:pt x="212456" y="5179415"/>
                  </a:lnTo>
                  <a:lnTo>
                    <a:pt x="251800" y="5199803"/>
                  </a:lnTo>
                  <a:lnTo>
                    <a:pt x="293388" y="5216116"/>
                  </a:lnTo>
                  <a:lnTo>
                    <a:pt x="336959" y="5228092"/>
                  </a:lnTo>
                  <a:lnTo>
                    <a:pt x="382252" y="5235470"/>
                  </a:lnTo>
                  <a:lnTo>
                    <a:pt x="429005" y="5237988"/>
                  </a:lnTo>
                  <a:lnTo>
                    <a:pt x="3861054" y="5237988"/>
                  </a:lnTo>
                  <a:lnTo>
                    <a:pt x="3907807" y="5235470"/>
                  </a:lnTo>
                  <a:lnTo>
                    <a:pt x="3953100" y="5228092"/>
                  </a:lnTo>
                  <a:lnTo>
                    <a:pt x="3996671" y="5216116"/>
                  </a:lnTo>
                  <a:lnTo>
                    <a:pt x="4038259" y="5199803"/>
                  </a:lnTo>
                  <a:lnTo>
                    <a:pt x="4077603" y="5179415"/>
                  </a:lnTo>
                  <a:lnTo>
                    <a:pt x="4114440" y="5155214"/>
                  </a:lnTo>
                  <a:lnTo>
                    <a:pt x="4148509" y="5127460"/>
                  </a:lnTo>
                  <a:lnTo>
                    <a:pt x="4179550" y="5096417"/>
                  </a:lnTo>
                  <a:lnTo>
                    <a:pt x="4207300" y="5062346"/>
                  </a:lnTo>
                  <a:lnTo>
                    <a:pt x="4231498" y="5025508"/>
                  </a:lnTo>
                  <a:lnTo>
                    <a:pt x="4251883" y="4986165"/>
                  </a:lnTo>
                  <a:lnTo>
                    <a:pt x="4268193" y="4944580"/>
                  </a:lnTo>
                  <a:lnTo>
                    <a:pt x="4280167" y="4901013"/>
                  </a:lnTo>
                  <a:lnTo>
                    <a:pt x="4287543" y="4855726"/>
                  </a:lnTo>
                  <a:lnTo>
                    <a:pt x="4290060" y="4808982"/>
                  </a:lnTo>
                  <a:lnTo>
                    <a:pt x="4290060" y="429006"/>
                  </a:lnTo>
                  <a:lnTo>
                    <a:pt x="4287543" y="382252"/>
                  </a:lnTo>
                  <a:lnTo>
                    <a:pt x="4280167" y="336959"/>
                  </a:lnTo>
                  <a:lnTo>
                    <a:pt x="4268193" y="293388"/>
                  </a:lnTo>
                  <a:lnTo>
                    <a:pt x="4251883" y="251800"/>
                  </a:lnTo>
                  <a:lnTo>
                    <a:pt x="4231498" y="212456"/>
                  </a:lnTo>
                  <a:lnTo>
                    <a:pt x="4207300" y="175619"/>
                  </a:lnTo>
                  <a:lnTo>
                    <a:pt x="4179550" y="141550"/>
                  </a:lnTo>
                  <a:lnTo>
                    <a:pt x="4148509" y="110509"/>
                  </a:lnTo>
                  <a:lnTo>
                    <a:pt x="4114440" y="82759"/>
                  </a:lnTo>
                  <a:lnTo>
                    <a:pt x="4077603" y="58561"/>
                  </a:lnTo>
                  <a:lnTo>
                    <a:pt x="4038259" y="38176"/>
                  </a:lnTo>
                  <a:lnTo>
                    <a:pt x="3996671" y="21866"/>
                  </a:lnTo>
                  <a:lnTo>
                    <a:pt x="3953100" y="9892"/>
                  </a:lnTo>
                  <a:lnTo>
                    <a:pt x="3907807" y="2516"/>
                  </a:lnTo>
                  <a:lnTo>
                    <a:pt x="3861054" y="0"/>
                  </a:lnTo>
                  <a:close/>
                </a:path>
              </a:pathLst>
            </a:custGeom>
            <a:solidFill>
              <a:srgbClr val="66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506718" y="3067558"/>
            <a:ext cx="3989070" cy="244030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30504" marR="220345" algn="ctr">
              <a:lnSpc>
                <a:spcPts val="1660"/>
              </a:lnSpc>
              <a:spcBef>
                <a:spcPts val="270"/>
              </a:spcBef>
            </a:pPr>
            <a:r>
              <a:rPr sz="1500" b="1" spc="-35" dirty="0">
                <a:solidFill>
                  <a:srgbClr val="FFFFFF"/>
                </a:solidFill>
                <a:latin typeface="Tahoma"/>
                <a:cs typeface="Tahoma"/>
              </a:rPr>
              <a:t>Надання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консультативної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підтримки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батькам/законним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представникам</a:t>
            </a:r>
            <a:endParaRPr sz="1500">
              <a:latin typeface="Tahoma"/>
              <a:cs typeface="Tahoma"/>
            </a:endParaRPr>
          </a:p>
          <a:p>
            <a:pPr marL="12065" marR="5080" algn="ctr">
              <a:lnSpc>
                <a:spcPts val="1660"/>
              </a:lnSpc>
              <a:spcBef>
                <a:spcPts val="640"/>
              </a:spcBef>
            </a:pP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Патронатний </a:t>
            </a: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вихователь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протягом </a:t>
            </a:r>
            <a:r>
              <a:rPr sz="1500" b="1" spc="45" dirty="0">
                <a:solidFill>
                  <a:srgbClr val="FFFFFF"/>
                </a:solidFill>
                <a:latin typeface="Tahoma"/>
                <a:cs typeface="Tahoma"/>
              </a:rPr>
              <a:t>семи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календарних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75" dirty="0">
                <a:solidFill>
                  <a:srgbClr val="FFFFFF"/>
                </a:solidFill>
                <a:latin typeface="Tahoma"/>
                <a:cs typeface="Tahoma"/>
              </a:rPr>
              <a:t>днів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0" dirty="0">
                <a:solidFill>
                  <a:srgbClr val="FFFFFF"/>
                </a:solidFill>
                <a:latin typeface="Tahoma"/>
                <a:cs typeface="Tahoma"/>
              </a:rPr>
              <a:t>(враховуючи</a:t>
            </a:r>
            <a:r>
              <a:rPr sz="1500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три</a:t>
            </a:r>
            <a:endParaRPr sz="1500">
              <a:latin typeface="Tahoma"/>
              <a:cs typeface="Tahoma"/>
            </a:endParaRPr>
          </a:p>
          <a:p>
            <a:pPr marL="2540" algn="ctr">
              <a:lnSpc>
                <a:spcPts val="1550"/>
              </a:lnSpc>
            </a:pPr>
            <a:r>
              <a:rPr sz="1500" spc="95" dirty="0">
                <a:solidFill>
                  <a:srgbClr val="FFFFFF"/>
                </a:solidFill>
                <a:latin typeface="Tahoma"/>
                <a:cs typeface="Tahoma"/>
              </a:rPr>
              <a:t>календарних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5" dirty="0">
                <a:solidFill>
                  <a:srgbClr val="FFFFFF"/>
                </a:solidFill>
                <a:latin typeface="Tahoma"/>
                <a:cs typeface="Tahoma"/>
              </a:rPr>
              <a:t>дні)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після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вибуття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50" dirty="0">
                <a:solidFill>
                  <a:srgbClr val="FFFFFF"/>
                </a:solidFill>
                <a:latin typeface="Tahoma"/>
                <a:cs typeface="Tahoma"/>
              </a:rPr>
              <a:t>дитини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114" dirty="0">
                <a:solidFill>
                  <a:srgbClr val="FFFFFF"/>
                </a:solidFill>
                <a:latin typeface="Tahoma"/>
                <a:cs typeface="Tahoma"/>
              </a:rPr>
              <a:t>з</a:t>
            </a:r>
            <a:endParaRPr sz="1500">
              <a:latin typeface="Tahoma"/>
              <a:cs typeface="Tahoma"/>
            </a:endParaRPr>
          </a:p>
          <a:p>
            <a:pPr marL="1270" algn="ctr">
              <a:lnSpc>
                <a:spcPts val="1655"/>
              </a:lnSpc>
            </a:pPr>
            <a:r>
              <a:rPr sz="1500" b="1" spc="-45" dirty="0">
                <a:solidFill>
                  <a:srgbClr val="FFFFFF"/>
                </a:solidFill>
                <a:latin typeface="Tahoma"/>
                <a:cs typeface="Tahoma"/>
              </a:rPr>
              <a:t>його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сім’ї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надає</a:t>
            </a:r>
            <a:r>
              <a:rPr sz="15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батькам/законним</a:t>
            </a:r>
            <a:endParaRPr sz="1500">
              <a:latin typeface="Tahoma"/>
              <a:cs typeface="Tahoma"/>
            </a:endParaRPr>
          </a:p>
          <a:p>
            <a:pPr marL="1270" algn="ctr">
              <a:lnSpc>
                <a:spcPts val="1655"/>
              </a:lnSpc>
            </a:pPr>
            <a:r>
              <a:rPr sz="1500" b="1" dirty="0">
                <a:solidFill>
                  <a:srgbClr val="FFFFFF"/>
                </a:solidFill>
                <a:latin typeface="Tahoma"/>
                <a:cs typeface="Tahoma"/>
              </a:rPr>
              <a:t>представникам,</a:t>
            </a:r>
            <a:r>
              <a:rPr sz="1500" b="1" spc="-5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20" dirty="0">
                <a:solidFill>
                  <a:srgbClr val="FFFFFF"/>
                </a:solidFill>
                <a:latin typeface="Tahoma"/>
                <a:cs typeface="Tahoma"/>
              </a:rPr>
              <a:t>до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20" dirty="0">
                <a:solidFill>
                  <a:srgbClr val="FFFFFF"/>
                </a:solidFill>
                <a:latin typeface="Tahoma"/>
                <a:cs typeface="Tahoma"/>
              </a:rPr>
              <a:t>яких</a:t>
            </a:r>
            <a:r>
              <a:rPr sz="1500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повернулася</a:t>
            </a:r>
            <a:endParaRPr sz="1500">
              <a:latin typeface="Tahoma"/>
              <a:cs typeface="Tahoma"/>
            </a:endParaRPr>
          </a:p>
          <a:p>
            <a:pPr marL="13970" marR="5080" algn="ctr">
              <a:lnSpc>
                <a:spcPts val="1660"/>
              </a:lnSpc>
              <a:spcBef>
                <a:spcPts val="100"/>
              </a:spcBef>
            </a:pPr>
            <a:r>
              <a:rPr sz="1500" spc="45" dirty="0">
                <a:solidFill>
                  <a:srgbClr val="FFFFFF"/>
                </a:solidFill>
                <a:latin typeface="Tahoma"/>
                <a:cs typeface="Tahoma"/>
              </a:rPr>
              <a:t>дитина, </a:t>
            </a:r>
            <a:r>
              <a:rPr sz="1500" b="1" spc="-30" dirty="0">
                <a:solidFill>
                  <a:srgbClr val="FFFFFF"/>
                </a:solidFill>
                <a:latin typeface="Tahoma"/>
                <a:cs typeface="Tahoma"/>
              </a:rPr>
              <a:t>консультативну підтримку </a:t>
            </a:r>
            <a:r>
              <a:rPr sz="1500" b="1" spc="25" dirty="0">
                <a:solidFill>
                  <a:srgbClr val="FFFFFF"/>
                </a:solidFill>
                <a:latin typeface="Tahoma"/>
                <a:cs typeface="Tahoma"/>
              </a:rPr>
              <a:t>щодо </a:t>
            </a:r>
            <a:r>
              <a:rPr sz="1500" b="1" spc="-4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" dirty="0">
                <a:solidFill>
                  <a:srgbClr val="FFFFFF"/>
                </a:solidFill>
                <a:latin typeface="Tahoma"/>
                <a:cs typeface="Tahoma"/>
              </a:rPr>
              <a:t>особливостей</a:t>
            </a:r>
            <a:r>
              <a:rPr sz="1500" b="1" spc="-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95" dirty="0">
                <a:solidFill>
                  <a:srgbClr val="FFFFFF"/>
                </a:solidFill>
                <a:latin typeface="Tahoma"/>
                <a:cs typeface="Tahoma"/>
              </a:rPr>
              <a:t>її</a:t>
            </a:r>
            <a:r>
              <a:rPr sz="15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0" dirty="0">
                <a:solidFill>
                  <a:srgbClr val="FFFFFF"/>
                </a:solidFill>
                <a:latin typeface="Tahoma"/>
                <a:cs typeface="Tahoma"/>
              </a:rPr>
              <a:t>догляду</a:t>
            </a:r>
            <a:r>
              <a:rPr sz="15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50" dirty="0">
                <a:solidFill>
                  <a:srgbClr val="FFFFFF"/>
                </a:solidFill>
                <a:latin typeface="Tahoma"/>
                <a:cs typeface="Tahoma"/>
              </a:rPr>
              <a:t>та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b="1" spc="-65" dirty="0">
                <a:solidFill>
                  <a:srgbClr val="FFFFFF"/>
                </a:solidFill>
                <a:latin typeface="Tahoma"/>
                <a:cs typeface="Tahoma"/>
              </a:rPr>
              <a:t>виховання</a:t>
            </a:r>
            <a:r>
              <a:rPr sz="15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-55" dirty="0">
                <a:solidFill>
                  <a:srgbClr val="FFFFFF"/>
                </a:solidFill>
                <a:latin typeface="Tahoma"/>
                <a:cs typeface="Tahoma"/>
              </a:rPr>
              <a:t>з </a:t>
            </a:r>
            <a:r>
              <a:rPr sz="1500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135" dirty="0">
                <a:solidFill>
                  <a:srgbClr val="FFFFFF"/>
                </a:solidFill>
                <a:latin typeface="Tahoma"/>
                <a:cs typeface="Tahoma"/>
              </a:rPr>
              <a:t>метою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усунення </a:t>
            </a:r>
            <a:r>
              <a:rPr sz="1500" spc="20" dirty="0">
                <a:solidFill>
                  <a:srgbClr val="FFFFFF"/>
                </a:solidFill>
                <a:latin typeface="Tahoma"/>
                <a:cs typeface="Tahoma"/>
              </a:rPr>
              <a:t>ризиків </a:t>
            </a:r>
            <a:r>
              <a:rPr sz="1500" spc="65" dirty="0">
                <a:solidFill>
                  <a:srgbClr val="FFFFFF"/>
                </a:solidFill>
                <a:latin typeface="Tahoma"/>
                <a:cs typeface="Tahoma"/>
              </a:rPr>
              <a:t>повторного </a:t>
            </a:r>
            <a:r>
              <a:rPr sz="1500" spc="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30" dirty="0">
                <a:solidFill>
                  <a:srgbClr val="FFFFFF"/>
                </a:solidFill>
                <a:latin typeface="Tahoma"/>
                <a:cs typeface="Tahoma"/>
              </a:rPr>
              <a:t>виникнення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85" dirty="0">
                <a:solidFill>
                  <a:srgbClr val="FFFFFF"/>
                </a:solidFill>
                <a:latin typeface="Tahoma"/>
                <a:cs typeface="Tahoma"/>
              </a:rPr>
              <a:t>складних</a:t>
            </a:r>
            <a:r>
              <a:rPr sz="1500" spc="-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5" dirty="0">
                <a:solidFill>
                  <a:srgbClr val="FFFFFF"/>
                </a:solidFill>
                <a:latin typeface="Tahoma"/>
                <a:cs typeface="Tahoma"/>
              </a:rPr>
              <a:t>життєвих</a:t>
            </a:r>
            <a:r>
              <a:rPr sz="1500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00" spc="75" dirty="0">
                <a:solidFill>
                  <a:srgbClr val="FFFFFF"/>
                </a:solidFill>
                <a:latin typeface="Tahoma"/>
                <a:cs typeface="Tahoma"/>
              </a:rPr>
              <a:t>обставин.</a:t>
            </a:r>
            <a:endParaRPr sz="15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37588" y="981455"/>
            <a:ext cx="8257540" cy="5377180"/>
            <a:chOff x="2037588" y="981455"/>
            <a:chExt cx="8257540" cy="537718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46264" y="987551"/>
              <a:ext cx="2110739" cy="21107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446264" y="987551"/>
              <a:ext cx="2110740" cy="2110740"/>
            </a:xfrm>
            <a:custGeom>
              <a:avLst/>
              <a:gdLst/>
              <a:ahLst/>
              <a:cxnLst/>
              <a:rect l="l" t="t" r="r" b="b"/>
              <a:pathLst>
                <a:path w="2110740" h="2110740">
                  <a:moveTo>
                    <a:pt x="0" y="1055370"/>
                  </a:moveTo>
                  <a:lnTo>
                    <a:pt x="1086" y="1007066"/>
                  </a:lnTo>
                  <a:lnTo>
                    <a:pt x="4313" y="959318"/>
                  </a:lnTo>
                  <a:lnTo>
                    <a:pt x="9635" y="912175"/>
                  </a:lnTo>
                  <a:lnTo>
                    <a:pt x="17005" y="865682"/>
                  </a:lnTo>
                  <a:lnTo>
                    <a:pt x="26376" y="819885"/>
                  </a:lnTo>
                  <a:lnTo>
                    <a:pt x="37703" y="774832"/>
                  </a:lnTo>
                  <a:lnTo>
                    <a:pt x="50937" y="730568"/>
                  </a:lnTo>
                  <a:lnTo>
                    <a:pt x="66033" y="687142"/>
                  </a:lnTo>
                  <a:lnTo>
                    <a:pt x="82944" y="644598"/>
                  </a:lnTo>
                  <a:lnTo>
                    <a:pt x="101624" y="602984"/>
                  </a:lnTo>
                  <a:lnTo>
                    <a:pt x="122025" y="562346"/>
                  </a:lnTo>
                  <a:lnTo>
                    <a:pt x="144102" y="522731"/>
                  </a:lnTo>
                  <a:lnTo>
                    <a:pt x="167808" y="484186"/>
                  </a:lnTo>
                  <a:lnTo>
                    <a:pt x="193095" y="446757"/>
                  </a:lnTo>
                  <a:lnTo>
                    <a:pt x="219918" y="410491"/>
                  </a:lnTo>
                  <a:lnTo>
                    <a:pt x="248230" y="375433"/>
                  </a:lnTo>
                  <a:lnTo>
                    <a:pt x="277984" y="341632"/>
                  </a:lnTo>
                  <a:lnTo>
                    <a:pt x="309133" y="309133"/>
                  </a:lnTo>
                  <a:lnTo>
                    <a:pt x="341632" y="277984"/>
                  </a:lnTo>
                  <a:lnTo>
                    <a:pt x="375433" y="248230"/>
                  </a:lnTo>
                  <a:lnTo>
                    <a:pt x="410491" y="219918"/>
                  </a:lnTo>
                  <a:lnTo>
                    <a:pt x="446757" y="193095"/>
                  </a:lnTo>
                  <a:lnTo>
                    <a:pt x="484186" y="167808"/>
                  </a:lnTo>
                  <a:lnTo>
                    <a:pt x="522731" y="144102"/>
                  </a:lnTo>
                  <a:lnTo>
                    <a:pt x="562346" y="122025"/>
                  </a:lnTo>
                  <a:lnTo>
                    <a:pt x="602984" y="101624"/>
                  </a:lnTo>
                  <a:lnTo>
                    <a:pt x="644598" y="82944"/>
                  </a:lnTo>
                  <a:lnTo>
                    <a:pt x="687142" y="66033"/>
                  </a:lnTo>
                  <a:lnTo>
                    <a:pt x="730568" y="50937"/>
                  </a:lnTo>
                  <a:lnTo>
                    <a:pt x="774832" y="37703"/>
                  </a:lnTo>
                  <a:lnTo>
                    <a:pt x="819885" y="26376"/>
                  </a:lnTo>
                  <a:lnTo>
                    <a:pt x="865682" y="17005"/>
                  </a:lnTo>
                  <a:lnTo>
                    <a:pt x="912175" y="9635"/>
                  </a:lnTo>
                  <a:lnTo>
                    <a:pt x="959318" y="4313"/>
                  </a:lnTo>
                  <a:lnTo>
                    <a:pt x="1007066" y="1086"/>
                  </a:lnTo>
                  <a:lnTo>
                    <a:pt x="1055369" y="0"/>
                  </a:lnTo>
                  <a:lnTo>
                    <a:pt x="1103673" y="1086"/>
                  </a:lnTo>
                  <a:lnTo>
                    <a:pt x="1151421" y="4313"/>
                  </a:lnTo>
                  <a:lnTo>
                    <a:pt x="1198564" y="9635"/>
                  </a:lnTo>
                  <a:lnTo>
                    <a:pt x="1245057" y="17005"/>
                  </a:lnTo>
                  <a:lnTo>
                    <a:pt x="1290854" y="26376"/>
                  </a:lnTo>
                  <a:lnTo>
                    <a:pt x="1335907" y="37703"/>
                  </a:lnTo>
                  <a:lnTo>
                    <a:pt x="1380171" y="50937"/>
                  </a:lnTo>
                  <a:lnTo>
                    <a:pt x="1423597" y="66033"/>
                  </a:lnTo>
                  <a:lnTo>
                    <a:pt x="1466141" y="82944"/>
                  </a:lnTo>
                  <a:lnTo>
                    <a:pt x="1507755" y="101624"/>
                  </a:lnTo>
                  <a:lnTo>
                    <a:pt x="1548393" y="122025"/>
                  </a:lnTo>
                  <a:lnTo>
                    <a:pt x="1588007" y="144102"/>
                  </a:lnTo>
                  <a:lnTo>
                    <a:pt x="1626553" y="167808"/>
                  </a:lnTo>
                  <a:lnTo>
                    <a:pt x="1663982" y="193095"/>
                  </a:lnTo>
                  <a:lnTo>
                    <a:pt x="1700248" y="219918"/>
                  </a:lnTo>
                  <a:lnTo>
                    <a:pt x="1735306" y="248230"/>
                  </a:lnTo>
                  <a:lnTo>
                    <a:pt x="1769107" y="277984"/>
                  </a:lnTo>
                  <a:lnTo>
                    <a:pt x="1801606" y="309133"/>
                  </a:lnTo>
                  <a:lnTo>
                    <a:pt x="1832755" y="341632"/>
                  </a:lnTo>
                  <a:lnTo>
                    <a:pt x="1862509" y="375433"/>
                  </a:lnTo>
                  <a:lnTo>
                    <a:pt x="1890821" y="410491"/>
                  </a:lnTo>
                  <a:lnTo>
                    <a:pt x="1917644" y="446757"/>
                  </a:lnTo>
                  <a:lnTo>
                    <a:pt x="1942931" y="484186"/>
                  </a:lnTo>
                  <a:lnTo>
                    <a:pt x="1966637" y="522732"/>
                  </a:lnTo>
                  <a:lnTo>
                    <a:pt x="1988714" y="562346"/>
                  </a:lnTo>
                  <a:lnTo>
                    <a:pt x="2009115" y="602984"/>
                  </a:lnTo>
                  <a:lnTo>
                    <a:pt x="2027795" y="644598"/>
                  </a:lnTo>
                  <a:lnTo>
                    <a:pt x="2044706" y="687142"/>
                  </a:lnTo>
                  <a:lnTo>
                    <a:pt x="2059802" y="730568"/>
                  </a:lnTo>
                  <a:lnTo>
                    <a:pt x="2073036" y="774832"/>
                  </a:lnTo>
                  <a:lnTo>
                    <a:pt x="2084363" y="819885"/>
                  </a:lnTo>
                  <a:lnTo>
                    <a:pt x="2093734" y="865682"/>
                  </a:lnTo>
                  <a:lnTo>
                    <a:pt x="2101104" y="912175"/>
                  </a:lnTo>
                  <a:lnTo>
                    <a:pt x="2106426" y="959318"/>
                  </a:lnTo>
                  <a:lnTo>
                    <a:pt x="2109653" y="1007066"/>
                  </a:lnTo>
                  <a:lnTo>
                    <a:pt x="2110739" y="1055370"/>
                  </a:lnTo>
                  <a:lnTo>
                    <a:pt x="2109653" y="1103673"/>
                  </a:lnTo>
                  <a:lnTo>
                    <a:pt x="2106426" y="1151421"/>
                  </a:lnTo>
                  <a:lnTo>
                    <a:pt x="2101104" y="1198564"/>
                  </a:lnTo>
                  <a:lnTo>
                    <a:pt x="2093734" y="1245057"/>
                  </a:lnTo>
                  <a:lnTo>
                    <a:pt x="2084363" y="1290854"/>
                  </a:lnTo>
                  <a:lnTo>
                    <a:pt x="2073036" y="1335907"/>
                  </a:lnTo>
                  <a:lnTo>
                    <a:pt x="2059802" y="1380171"/>
                  </a:lnTo>
                  <a:lnTo>
                    <a:pt x="2044706" y="1423597"/>
                  </a:lnTo>
                  <a:lnTo>
                    <a:pt x="2027795" y="1466141"/>
                  </a:lnTo>
                  <a:lnTo>
                    <a:pt x="2009115" y="1507755"/>
                  </a:lnTo>
                  <a:lnTo>
                    <a:pt x="1988714" y="1548393"/>
                  </a:lnTo>
                  <a:lnTo>
                    <a:pt x="1966637" y="1588008"/>
                  </a:lnTo>
                  <a:lnTo>
                    <a:pt x="1942931" y="1626553"/>
                  </a:lnTo>
                  <a:lnTo>
                    <a:pt x="1917644" y="1663982"/>
                  </a:lnTo>
                  <a:lnTo>
                    <a:pt x="1890821" y="1700248"/>
                  </a:lnTo>
                  <a:lnTo>
                    <a:pt x="1862509" y="1735306"/>
                  </a:lnTo>
                  <a:lnTo>
                    <a:pt x="1832755" y="1769107"/>
                  </a:lnTo>
                  <a:lnTo>
                    <a:pt x="1801606" y="1801606"/>
                  </a:lnTo>
                  <a:lnTo>
                    <a:pt x="1769107" y="1832755"/>
                  </a:lnTo>
                  <a:lnTo>
                    <a:pt x="1735306" y="1862509"/>
                  </a:lnTo>
                  <a:lnTo>
                    <a:pt x="1700248" y="1890821"/>
                  </a:lnTo>
                  <a:lnTo>
                    <a:pt x="1663982" y="1917644"/>
                  </a:lnTo>
                  <a:lnTo>
                    <a:pt x="1626553" y="1942931"/>
                  </a:lnTo>
                  <a:lnTo>
                    <a:pt x="1588008" y="1966637"/>
                  </a:lnTo>
                  <a:lnTo>
                    <a:pt x="1548393" y="1988714"/>
                  </a:lnTo>
                  <a:lnTo>
                    <a:pt x="1507755" y="2009115"/>
                  </a:lnTo>
                  <a:lnTo>
                    <a:pt x="1466141" y="2027795"/>
                  </a:lnTo>
                  <a:lnTo>
                    <a:pt x="1423597" y="2044706"/>
                  </a:lnTo>
                  <a:lnTo>
                    <a:pt x="1380171" y="2059802"/>
                  </a:lnTo>
                  <a:lnTo>
                    <a:pt x="1335907" y="2073036"/>
                  </a:lnTo>
                  <a:lnTo>
                    <a:pt x="1290854" y="2084363"/>
                  </a:lnTo>
                  <a:lnTo>
                    <a:pt x="1245057" y="2093734"/>
                  </a:lnTo>
                  <a:lnTo>
                    <a:pt x="1198564" y="2101104"/>
                  </a:lnTo>
                  <a:lnTo>
                    <a:pt x="1151421" y="2106426"/>
                  </a:lnTo>
                  <a:lnTo>
                    <a:pt x="1103673" y="2109653"/>
                  </a:lnTo>
                  <a:lnTo>
                    <a:pt x="1055369" y="2110740"/>
                  </a:lnTo>
                  <a:lnTo>
                    <a:pt x="1007066" y="2109653"/>
                  </a:lnTo>
                  <a:lnTo>
                    <a:pt x="959318" y="2106426"/>
                  </a:lnTo>
                  <a:lnTo>
                    <a:pt x="912175" y="2101104"/>
                  </a:lnTo>
                  <a:lnTo>
                    <a:pt x="865682" y="2093734"/>
                  </a:lnTo>
                  <a:lnTo>
                    <a:pt x="819885" y="2084363"/>
                  </a:lnTo>
                  <a:lnTo>
                    <a:pt x="774832" y="2073036"/>
                  </a:lnTo>
                  <a:lnTo>
                    <a:pt x="730568" y="2059802"/>
                  </a:lnTo>
                  <a:lnTo>
                    <a:pt x="687142" y="2044706"/>
                  </a:lnTo>
                  <a:lnTo>
                    <a:pt x="644598" y="2027795"/>
                  </a:lnTo>
                  <a:lnTo>
                    <a:pt x="602984" y="2009115"/>
                  </a:lnTo>
                  <a:lnTo>
                    <a:pt x="562346" y="1988714"/>
                  </a:lnTo>
                  <a:lnTo>
                    <a:pt x="522731" y="1966637"/>
                  </a:lnTo>
                  <a:lnTo>
                    <a:pt x="484186" y="1942931"/>
                  </a:lnTo>
                  <a:lnTo>
                    <a:pt x="446757" y="1917644"/>
                  </a:lnTo>
                  <a:lnTo>
                    <a:pt x="410491" y="1890821"/>
                  </a:lnTo>
                  <a:lnTo>
                    <a:pt x="375433" y="1862509"/>
                  </a:lnTo>
                  <a:lnTo>
                    <a:pt x="341632" y="1832755"/>
                  </a:lnTo>
                  <a:lnTo>
                    <a:pt x="309133" y="1801606"/>
                  </a:lnTo>
                  <a:lnTo>
                    <a:pt x="277984" y="1769107"/>
                  </a:lnTo>
                  <a:lnTo>
                    <a:pt x="248230" y="1735306"/>
                  </a:lnTo>
                  <a:lnTo>
                    <a:pt x="219918" y="1700248"/>
                  </a:lnTo>
                  <a:lnTo>
                    <a:pt x="193095" y="1663982"/>
                  </a:lnTo>
                  <a:lnTo>
                    <a:pt x="167808" y="1626553"/>
                  </a:lnTo>
                  <a:lnTo>
                    <a:pt x="144102" y="1588008"/>
                  </a:lnTo>
                  <a:lnTo>
                    <a:pt x="122025" y="1548393"/>
                  </a:lnTo>
                  <a:lnTo>
                    <a:pt x="101624" y="1507755"/>
                  </a:lnTo>
                  <a:lnTo>
                    <a:pt x="82944" y="1466141"/>
                  </a:lnTo>
                  <a:lnTo>
                    <a:pt x="66033" y="1423597"/>
                  </a:lnTo>
                  <a:lnTo>
                    <a:pt x="50937" y="1380171"/>
                  </a:lnTo>
                  <a:lnTo>
                    <a:pt x="37703" y="1335907"/>
                  </a:lnTo>
                  <a:lnTo>
                    <a:pt x="26376" y="1290854"/>
                  </a:lnTo>
                  <a:lnTo>
                    <a:pt x="17005" y="1245057"/>
                  </a:lnTo>
                  <a:lnTo>
                    <a:pt x="9635" y="1198564"/>
                  </a:lnTo>
                  <a:lnTo>
                    <a:pt x="4313" y="1151421"/>
                  </a:lnTo>
                  <a:lnTo>
                    <a:pt x="1086" y="1103673"/>
                  </a:lnTo>
                  <a:lnTo>
                    <a:pt x="0" y="1055370"/>
                  </a:lnTo>
                  <a:close/>
                </a:path>
              </a:pathLst>
            </a:custGeom>
            <a:ln w="121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043684" y="5402579"/>
              <a:ext cx="8244840" cy="949960"/>
            </a:xfrm>
            <a:custGeom>
              <a:avLst/>
              <a:gdLst/>
              <a:ahLst/>
              <a:cxnLst/>
              <a:rect l="l" t="t" r="r" b="b"/>
              <a:pathLst>
                <a:path w="8244840" h="949960">
                  <a:moveTo>
                    <a:pt x="7770114" y="0"/>
                  </a:moveTo>
                  <a:lnTo>
                    <a:pt x="7770114" y="237363"/>
                  </a:lnTo>
                  <a:lnTo>
                    <a:pt x="474726" y="237363"/>
                  </a:lnTo>
                  <a:lnTo>
                    <a:pt x="474726" y="0"/>
                  </a:lnTo>
                  <a:lnTo>
                    <a:pt x="0" y="474726"/>
                  </a:lnTo>
                  <a:lnTo>
                    <a:pt x="474726" y="949452"/>
                  </a:lnTo>
                  <a:lnTo>
                    <a:pt x="474726" y="712089"/>
                  </a:lnTo>
                  <a:lnTo>
                    <a:pt x="7770114" y="712089"/>
                  </a:lnTo>
                  <a:lnTo>
                    <a:pt x="7770114" y="949452"/>
                  </a:lnTo>
                  <a:lnTo>
                    <a:pt x="8244840" y="474726"/>
                  </a:lnTo>
                  <a:lnTo>
                    <a:pt x="7770114" y="0"/>
                  </a:lnTo>
                  <a:close/>
                </a:path>
              </a:pathLst>
            </a:custGeom>
            <a:solidFill>
              <a:srgbClr val="B8B6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043684" y="5402579"/>
              <a:ext cx="8244840" cy="949960"/>
            </a:xfrm>
            <a:custGeom>
              <a:avLst/>
              <a:gdLst/>
              <a:ahLst/>
              <a:cxnLst/>
              <a:rect l="l" t="t" r="r" b="b"/>
              <a:pathLst>
                <a:path w="8244840" h="949960">
                  <a:moveTo>
                    <a:pt x="0" y="474726"/>
                  </a:moveTo>
                  <a:lnTo>
                    <a:pt x="474726" y="0"/>
                  </a:lnTo>
                  <a:lnTo>
                    <a:pt x="474726" y="237363"/>
                  </a:lnTo>
                  <a:lnTo>
                    <a:pt x="7770114" y="237363"/>
                  </a:lnTo>
                  <a:lnTo>
                    <a:pt x="7770114" y="0"/>
                  </a:lnTo>
                  <a:lnTo>
                    <a:pt x="8244840" y="474726"/>
                  </a:lnTo>
                  <a:lnTo>
                    <a:pt x="7770114" y="949452"/>
                  </a:lnTo>
                  <a:lnTo>
                    <a:pt x="7770114" y="712089"/>
                  </a:lnTo>
                  <a:lnTo>
                    <a:pt x="474726" y="712089"/>
                  </a:lnTo>
                  <a:lnTo>
                    <a:pt x="474726" y="949452"/>
                  </a:lnTo>
                  <a:lnTo>
                    <a:pt x="0" y="47472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5800" y="0"/>
            <a:ext cx="914400" cy="11430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773929" y="5707176"/>
            <a:ext cx="2571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35" dirty="0">
                <a:solidFill>
                  <a:srgbClr val="464091"/>
                </a:solidFill>
                <a:latin typeface="Tahoma"/>
                <a:cs typeface="Tahoma"/>
              </a:rPr>
              <a:t>протягом</a:t>
            </a:r>
            <a:r>
              <a:rPr sz="2000" b="1" spc="-75" dirty="0">
                <a:solidFill>
                  <a:srgbClr val="464091"/>
                </a:solidFill>
                <a:latin typeface="Tahoma"/>
                <a:cs typeface="Tahoma"/>
              </a:rPr>
              <a:t> </a:t>
            </a:r>
            <a:r>
              <a:rPr sz="2000" b="1" spc="65" dirty="0">
                <a:solidFill>
                  <a:srgbClr val="464091"/>
                </a:solidFill>
                <a:latin typeface="Tahoma"/>
                <a:cs typeface="Tahoma"/>
              </a:rPr>
              <a:t>семи</a:t>
            </a:r>
            <a:r>
              <a:rPr sz="2000" b="1" spc="-75" dirty="0">
                <a:solidFill>
                  <a:srgbClr val="464091"/>
                </a:solidFill>
                <a:latin typeface="Tahoma"/>
                <a:cs typeface="Tahoma"/>
              </a:rPr>
              <a:t> </a:t>
            </a:r>
            <a:r>
              <a:rPr sz="2000" b="1" spc="-90" dirty="0">
                <a:solidFill>
                  <a:srgbClr val="464091"/>
                </a:solidFill>
                <a:latin typeface="Tahoma"/>
                <a:cs typeface="Tahoma"/>
              </a:rPr>
              <a:t>днів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6800" y="228600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Крок 2. Проведення санітарно-гігієнічних процедур та надання консультативної підтримки</a:t>
            </a:r>
            <a:endParaRPr lang="uk-UA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oat_of_Arms_Chortki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713ed0e4156ab7340e6fb4bff3f79f3e.jpg"/>
          <p:cNvPicPr>
            <a:picLocks noChangeAspect="1"/>
          </p:cNvPicPr>
          <p:nvPr/>
        </p:nvPicPr>
        <p:blipFill>
          <a:blip r:embed="rId2">
            <a:lum bright="30000"/>
          </a:blip>
          <a:srcRect l="3197" t="4210" r="3197" b="35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981200" y="1600200"/>
            <a:ext cx="9682480" cy="1359535"/>
          </a:xfrm>
          <a:custGeom>
            <a:avLst/>
            <a:gdLst/>
            <a:ahLst/>
            <a:cxnLst/>
            <a:rect l="l" t="t" r="r" b="b"/>
            <a:pathLst>
              <a:path w="9682480" h="1359535">
                <a:moveTo>
                  <a:pt x="9681971" y="0"/>
                </a:moveTo>
                <a:lnTo>
                  <a:pt x="679704" y="0"/>
                </a:lnTo>
                <a:lnTo>
                  <a:pt x="0" y="679704"/>
                </a:lnTo>
                <a:lnTo>
                  <a:pt x="679704" y="1359408"/>
                </a:lnTo>
                <a:lnTo>
                  <a:pt x="9681971" y="1359408"/>
                </a:lnTo>
                <a:lnTo>
                  <a:pt x="9681971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2600" y="1828800"/>
            <a:ext cx="9507855" cy="65979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901065">
              <a:lnSpc>
                <a:spcPts val="2420"/>
              </a:lnSpc>
              <a:spcBef>
                <a:spcPts val="1650"/>
              </a:spcBef>
            </a:pPr>
            <a:r>
              <a:rPr b="1" spc="215" smtClean="0">
                <a:latin typeface="Tahoma"/>
                <a:cs typeface="Tahoma"/>
              </a:rPr>
              <a:t>За</a:t>
            </a:r>
            <a:r>
              <a:rPr b="1" spc="250" smtClean="0">
                <a:latin typeface="Tahoma"/>
                <a:cs typeface="Tahoma"/>
              </a:rPr>
              <a:t> </a:t>
            </a:r>
            <a:r>
              <a:rPr b="1" spc="160" dirty="0">
                <a:latin typeface="Tahoma"/>
                <a:cs typeface="Tahoma"/>
              </a:rPr>
              <a:t>рішенням</a:t>
            </a:r>
            <a:r>
              <a:rPr b="1" spc="254" dirty="0">
                <a:latin typeface="Tahoma"/>
                <a:cs typeface="Tahoma"/>
              </a:rPr>
              <a:t> </a:t>
            </a:r>
            <a:r>
              <a:rPr b="1" spc="145" dirty="0">
                <a:latin typeface="Tahoma"/>
                <a:cs typeface="Tahoma"/>
              </a:rPr>
              <a:t>органу</a:t>
            </a:r>
            <a:r>
              <a:rPr b="1" spc="235" dirty="0">
                <a:latin typeface="Tahoma"/>
                <a:cs typeface="Tahoma"/>
              </a:rPr>
              <a:t> </a:t>
            </a:r>
            <a:r>
              <a:rPr b="1" spc="70" dirty="0">
                <a:latin typeface="Tahoma"/>
                <a:cs typeface="Tahoma"/>
              </a:rPr>
              <a:t>опіки</a:t>
            </a:r>
            <a:r>
              <a:rPr b="1" spc="254" dirty="0">
                <a:latin typeface="Tahoma"/>
                <a:cs typeface="Tahoma"/>
              </a:rPr>
              <a:t> </a:t>
            </a:r>
            <a:r>
              <a:rPr b="1" spc="70" dirty="0">
                <a:latin typeface="Tahoma"/>
                <a:cs typeface="Tahoma"/>
              </a:rPr>
              <a:t>та</a:t>
            </a:r>
            <a:r>
              <a:rPr b="1" spc="250" dirty="0">
                <a:latin typeface="Tahoma"/>
                <a:cs typeface="Tahoma"/>
              </a:rPr>
              <a:t> </a:t>
            </a:r>
            <a:r>
              <a:rPr b="1" spc="25" dirty="0">
                <a:latin typeface="Tahoma"/>
                <a:cs typeface="Tahoma"/>
              </a:rPr>
              <a:t>піклування</a:t>
            </a:r>
            <a:r>
              <a:rPr b="1" spc="260" dirty="0">
                <a:latin typeface="Tahoma"/>
                <a:cs typeface="Tahoma"/>
              </a:rPr>
              <a:t> </a:t>
            </a:r>
            <a:r>
              <a:rPr b="1" spc="90" dirty="0">
                <a:latin typeface="Tahoma"/>
                <a:cs typeface="Tahoma"/>
              </a:rPr>
              <a:t>дитина</a:t>
            </a:r>
            <a:r>
              <a:rPr b="1" spc="250" dirty="0">
                <a:latin typeface="Tahoma"/>
                <a:cs typeface="Tahoma"/>
              </a:rPr>
              <a:t> </a:t>
            </a:r>
            <a:r>
              <a:rPr b="1" spc="170" dirty="0">
                <a:latin typeface="Tahoma"/>
                <a:cs typeface="Tahoma"/>
              </a:rPr>
              <a:t>перебувала</a:t>
            </a:r>
            <a:r>
              <a:rPr b="1" spc="260" dirty="0">
                <a:latin typeface="Tahoma"/>
                <a:cs typeface="Tahoma"/>
              </a:rPr>
              <a:t> </a:t>
            </a:r>
            <a:r>
              <a:rPr b="1" spc="-120" dirty="0">
                <a:latin typeface="Tahoma"/>
                <a:cs typeface="Tahoma"/>
              </a:rPr>
              <a:t>в</a:t>
            </a:r>
            <a:endParaRPr b="1">
              <a:latin typeface="Tahoma"/>
              <a:cs typeface="Tahoma"/>
            </a:endParaRPr>
          </a:p>
          <a:p>
            <a:pPr marL="901065">
              <a:lnSpc>
                <a:spcPts val="2420"/>
              </a:lnSpc>
            </a:pPr>
            <a:r>
              <a:rPr b="1" spc="210" dirty="0">
                <a:latin typeface="Tahoma"/>
                <a:cs typeface="Tahoma"/>
              </a:rPr>
              <a:t>сім’ї</a:t>
            </a:r>
            <a:r>
              <a:rPr b="1" spc="-80" dirty="0">
                <a:latin typeface="Tahoma"/>
                <a:cs typeface="Tahoma"/>
              </a:rPr>
              <a:t> </a:t>
            </a:r>
            <a:r>
              <a:rPr b="1" spc="114" dirty="0">
                <a:latin typeface="Tahoma"/>
                <a:cs typeface="Tahoma"/>
              </a:rPr>
              <a:t>патронатного</a:t>
            </a:r>
            <a:r>
              <a:rPr b="1" spc="-105" dirty="0">
                <a:latin typeface="Tahoma"/>
                <a:cs typeface="Tahoma"/>
              </a:rPr>
              <a:t> </a:t>
            </a:r>
            <a:r>
              <a:rPr b="1" spc="30" dirty="0">
                <a:latin typeface="Tahoma"/>
                <a:cs typeface="Tahoma"/>
              </a:rPr>
              <a:t>вихователя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-80" dirty="0">
                <a:latin typeface="Tahoma"/>
                <a:cs typeface="Tahoma"/>
              </a:rPr>
              <a:t>п’ять</a:t>
            </a:r>
            <a:r>
              <a:rPr b="1" spc="-35" dirty="0">
                <a:latin typeface="Tahoma"/>
                <a:cs typeface="Tahoma"/>
              </a:rPr>
              <a:t> </a:t>
            </a:r>
            <a:r>
              <a:rPr b="1" spc="-45" dirty="0">
                <a:latin typeface="Tahoma"/>
                <a:cs typeface="Tahoma"/>
              </a:rPr>
              <a:t>місяців</a:t>
            </a:r>
            <a:endParaRPr b="1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3400" y="1524000"/>
            <a:ext cx="1381125" cy="1379220"/>
            <a:chOff x="960119" y="1548383"/>
            <a:chExt cx="1381125" cy="1379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0025" y="1558289"/>
              <a:ext cx="1360932" cy="13594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70025" y="1558289"/>
              <a:ext cx="1361440" cy="1359535"/>
            </a:xfrm>
            <a:custGeom>
              <a:avLst/>
              <a:gdLst/>
              <a:ahLst/>
              <a:cxnLst/>
              <a:rect l="l" t="t" r="r" b="b"/>
              <a:pathLst>
                <a:path w="1361439" h="1359535">
                  <a:moveTo>
                    <a:pt x="0" y="679704"/>
                  </a:moveTo>
                  <a:lnTo>
                    <a:pt x="1708" y="631159"/>
                  </a:lnTo>
                  <a:lnTo>
                    <a:pt x="6757" y="583537"/>
                  </a:lnTo>
                  <a:lnTo>
                    <a:pt x="15032" y="536951"/>
                  </a:lnTo>
                  <a:lnTo>
                    <a:pt x="26416" y="491516"/>
                  </a:lnTo>
                  <a:lnTo>
                    <a:pt x="40796" y="447348"/>
                  </a:lnTo>
                  <a:lnTo>
                    <a:pt x="58055" y="404562"/>
                  </a:lnTo>
                  <a:lnTo>
                    <a:pt x="78079" y="363272"/>
                  </a:lnTo>
                  <a:lnTo>
                    <a:pt x="100752" y="323594"/>
                  </a:lnTo>
                  <a:lnTo>
                    <a:pt x="125960" y="285643"/>
                  </a:lnTo>
                  <a:lnTo>
                    <a:pt x="153586" y="249533"/>
                  </a:lnTo>
                  <a:lnTo>
                    <a:pt x="183517" y="215379"/>
                  </a:lnTo>
                  <a:lnTo>
                    <a:pt x="215636" y="183297"/>
                  </a:lnTo>
                  <a:lnTo>
                    <a:pt x="249829" y="153402"/>
                  </a:lnTo>
                  <a:lnTo>
                    <a:pt x="285980" y="125807"/>
                  </a:lnTo>
                  <a:lnTo>
                    <a:pt x="323975" y="100630"/>
                  </a:lnTo>
                  <a:lnTo>
                    <a:pt x="363697" y="77984"/>
                  </a:lnTo>
                  <a:lnTo>
                    <a:pt x="405033" y="57984"/>
                  </a:lnTo>
                  <a:lnTo>
                    <a:pt x="447866" y="40746"/>
                  </a:lnTo>
                  <a:lnTo>
                    <a:pt x="492081" y="26384"/>
                  </a:lnTo>
                  <a:lnTo>
                    <a:pt x="537564" y="15013"/>
                  </a:lnTo>
                  <a:lnTo>
                    <a:pt x="584199" y="6749"/>
                  </a:lnTo>
                  <a:lnTo>
                    <a:pt x="631872" y="1706"/>
                  </a:lnTo>
                  <a:lnTo>
                    <a:pt x="680466" y="0"/>
                  </a:lnTo>
                  <a:lnTo>
                    <a:pt x="729059" y="1706"/>
                  </a:lnTo>
                  <a:lnTo>
                    <a:pt x="776732" y="6749"/>
                  </a:lnTo>
                  <a:lnTo>
                    <a:pt x="823367" y="15013"/>
                  </a:lnTo>
                  <a:lnTo>
                    <a:pt x="868850" y="26384"/>
                  </a:lnTo>
                  <a:lnTo>
                    <a:pt x="913065" y="40746"/>
                  </a:lnTo>
                  <a:lnTo>
                    <a:pt x="955898" y="57984"/>
                  </a:lnTo>
                  <a:lnTo>
                    <a:pt x="997234" y="77984"/>
                  </a:lnTo>
                  <a:lnTo>
                    <a:pt x="1036956" y="100630"/>
                  </a:lnTo>
                  <a:lnTo>
                    <a:pt x="1074951" y="125807"/>
                  </a:lnTo>
                  <a:lnTo>
                    <a:pt x="1111102" y="153402"/>
                  </a:lnTo>
                  <a:lnTo>
                    <a:pt x="1145295" y="183297"/>
                  </a:lnTo>
                  <a:lnTo>
                    <a:pt x="1177414" y="215379"/>
                  </a:lnTo>
                  <a:lnTo>
                    <a:pt x="1207345" y="249533"/>
                  </a:lnTo>
                  <a:lnTo>
                    <a:pt x="1234971" y="285643"/>
                  </a:lnTo>
                  <a:lnTo>
                    <a:pt x="1260179" y="323594"/>
                  </a:lnTo>
                  <a:lnTo>
                    <a:pt x="1282852" y="363272"/>
                  </a:lnTo>
                  <a:lnTo>
                    <a:pt x="1302876" y="404562"/>
                  </a:lnTo>
                  <a:lnTo>
                    <a:pt x="1320135" y="447348"/>
                  </a:lnTo>
                  <a:lnTo>
                    <a:pt x="1334515" y="491516"/>
                  </a:lnTo>
                  <a:lnTo>
                    <a:pt x="1345899" y="536951"/>
                  </a:lnTo>
                  <a:lnTo>
                    <a:pt x="1354174" y="583537"/>
                  </a:lnTo>
                  <a:lnTo>
                    <a:pt x="1359223" y="631159"/>
                  </a:lnTo>
                  <a:lnTo>
                    <a:pt x="1360932" y="679704"/>
                  </a:lnTo>
                  <a:lnTo>
                    <a:pt x="1359223" y="728248"/>
                  </a:lnTo>
                  <a:lnTo>
                    <a:pt x="1354174" y="775870"/>
                  </a:lnTo>
                  <a:lnTo>
                    <a:pt x="1345899" y="822456"/>
                  </a:lnTo>
                  <a:lnTo>
                    <a:pt x="1334515" y="867891"/>
                  </a:lnTo>
                  <a:lnTo>
                    <a:pt x="1320135" y="912059"/>
                  </a:lnTo>
                  <a:lnTo>
                    <a:pt x="1302876" y="954845"/>
                  </a:lnTo>
                  <a:lnTo>
                    <a:pt x="1282852" y="996135"/>
                  </a:lnTo>
                  <a:lnTo>
                    <a:pt x="1260179" y="1035813"/>
                  </a:lnTo>
                  <a:lnTo>
                    <a:pt x="1234971" y="1073764"/>
                  </a:lnTo>
                  <a:lnTo>
                    <a:pt x="1207345" y="1109874"/>
                  </a:lnTo>
                  <a:lnTo>
                    <a:pt x="1177414" y="1144028"/>
                  </a:lnTo>
                  <a:lnTo>
                    <a:pt x="1145295" y="1176110"/>
                  </a:lnTo>
                  <a:lnTo>
                    <a:pt x="1111102" y="1206005"/>
                  </a:lnTo>
                  <a:lnTo>
                    <a:pt x="1074951" y="1233600"/>
                  </a:lnTo>
                  <a:lnTo>
                    <a:pt x="1036956" y="1258777"/>
                  </a:lnTo>
                  <a:lnTo>
                    <a:pt x="997234" y="1281423"/>
                  </a:lnTo>
                  <a:lnTo>
                    <a:pt x="955898" y="1301423"/>
                  </a:lnTo>
                  <a:lnTo>
                    <a:pt x="913065" y="1318661"/>
                  </a:lnTo>
                  <a:lnTo>
                    <a:pt x="868850" y="1333023"/>
                  </a:lnTo>
                  <a:lnTo>
                    <a:pt x="823367" y="1344394"/>
                  </a:lnTo>
                  <a:lnTo>
                    <a:pt x="776732" y="1352658"/>
                  </a:lnTo>
                  <a:lnTo>
                    <a:pt x="729059" y="1357701"/>
                  </a:lnTo>
                  <a:lnTo>
                    <a:pt x="680466" y="1359408"/>
                  </a:lnTo>
                  <a:lnTo>
                    <a:pt x="631872" y="1357701"/>
                  </a:lnTo>
                  <a:lnTo>
                    <a:pt x="584199" y="1352658"/>
                  </a:lnTo>
                  <a:lnTo>
                    <a:pt x="537564" y="1344394"/>
                  </a:lnTo>
                  <a:lnTo>
                    <a:pt x="492081" y="1333023"/>
                  </a:lnTo>
                  <a:lnTo>
                    <a:pt x="447866" y="1318661"/>
                  </a:lnTo>
                  <a:lnTo>
                    <a:pt x="405033" y="1301423"/>
                  </a:lnTo>
                  <a:lnTo>
                    <a:pt x="363697" y="1281423"/>
                  </a:lnTo>
                  <a:lnTo>
                    <a:pt x="323975" y="1258777"/>
                  </a:lnTo>
                  <a:lnTo>
                    <a:pt x="285980" y="1233600"/>
                  </a:lnTo>
                  <a:lnTo>
                    <a:pt x="249829" y="1206005"/>
                  </a:lnTo>
                  <a:lnTo>
                    <a:pt x="215636" y="1176110"/>
                  </a:lnTo>
                  <a:lnTo>
                    <a:pt x="183517" y="1144028"/>
                  </a:lnTo>
                  <a:lnTo>
                    <a:pt x="153586" y="1109874"/>
                  </a:lnTo>
                  <a:lnTo>
                    <a:pt x="125960" y="1073764"/>
                  </a:lnTo>
                  <a:lnTo>
                    <a:pt x="100752" y="1035813"/>
                  </a:lnTo>
                  <a:lnTo>
                    <a:pt x="78079" y="996135"/>
                  </a:lnTo>
                  <a:lnTo>
                    <a:pt x="58055" y="954845"/>
                  </a:lnTo>
                  <a:lnTo>
                    <a:pt x="40796" y="912059"/>
                  </a:lnTo>
                  <a:lnTo>
                    <a:pt x="26416" y="867891"/>
                  </a:lnTo>
                  <a:lnTo>
                    <a:pt x="15032" y="822456"/>
                  </a:lnTo>
                  <a:lnTo>
                    <a:pt x="6757" y="775870"/>
                  </a:lnTo>
                  <a:lnTo>
                    <a:pt x="1708" y="728248"/>
                  </a:lnTo>
                  <a:lnTo>
                    <a:pt x="0" y="679704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981200" y="3352800"/>
            <a:ext cx="9682480" cy="1361440"/>
          </a:xfrm>
          <a:custGeom>
            <a:avLst/>
            <a:gdLst/>
            <a:ahLst/>
            <a:cxnLst/>
            <a:rect l="l" t="t" r="r" b="b"/>
            <a:pathLst>
              <a:path w="9682480" h="1361439">
                <a:moveTo>
                  <a:pt x="9681971" y="0"/>
                </a:moveTo>
                <a:lnTo>
                  <a:pt x="680466" y="0"/>
                </a:lnTo>
                <a:lnTo>
                  <a:pt x="0" y="680466"/>
                </a:lnTo>
                <a:lnTo>
                  <a:pt x="680466" y="1360932"/>
                </a:lnTo>
                <a:lnTo>
                  <a:pt x="9681971" y="1360932"/>
                </a:lnTo>
                <a:lnTo>
                  <a:pt x="9681971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25395" y="3667125"/>
            <a:ext cx="8618855" cy="60452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2320"/>
              </a:lnSpc>
              <a:spcBef>
                <a:spcPts val="340"/>
              </a:spcBef>
              <a:tabLst>
                <a:tab pos="560705" algn="l"/>
                <a:tab pos="1786255" algn="l"/>
                <a:tab pos="3309620" algn="l"/>
                <a:tab pos="4766310" algn="l"/>
                <a:tab pos="6551295" algn="l"/>
                <a:tab pos="7454900" algn="l"/>
              </a:tabLst>
            </a:pPr>
            <a:r>
              <a:rPr b="1" spc="-165" dirty="0">
                <a:latin typeface="Tahoma"/>
                <a:cs typeface="Tahoma"/>
              </a:rPr>
              <a:t>2	</a:t>
            </a:r>
            <a:r>
              <a:rPr b="1" spc="-30" dirty="0">
                <a:latin typeface="Tahoma"/>
                <a:cs typeface="Tahoma"/>
              </a:rPr>
              <a:t>місяц</a:t>
            </a:r>
            <a:r>
              <a:rPr b="1" spc="-15" dirty="0">
                <a:latin typeface="Tahoma"/>
                <a:cs typeface="Tahoma"/>
              </a:rPr>
              <a:t>і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204" dirty="0">
                <a:latin typeface="Tahoma"/>
                <a:cs typeface="Tahoma"/>
              </a:rPr>
              <a:t>н</a:t>
            </a:r>
            <a:r>
              <a:rPr b="1" spc="200" dirty="0">
                <a:latin typeface="Tahoma"/>
                <a:cs typeface="Tahoma"/>
              </a:rPr>
              <a:t>а</a:t>
            </a:r>
            <a:r>
              <a:rPr b="1" spc="80" dirty="0">
                <a:latin typeface="Tahoma"/>
                <a:cs typeface="Tahoma"/>
              </a:rPr>
              <a:t>дання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150" dirty="0">
                <a:latin typeface="Tahoma"/>
                <a:cs typeface="Tahoma"/>
              </a:rPr>
              <a:t>п</a:t>
            </a:r>
            <a:r>
              <a:rPr b="1" spc="155" dirty="0">
                <a:latin typeface="Tahoma"/>
                <a:cs typeface="Tahoma"/>
              </a:rPr>
              <a:t>осл</a:t>
            </a:r>
            <a:r>
              <a:rPr b="1" spc="135" dirty="0">
                <a:latin typeface="Tahoma"/>
                <a:cs typeface="Tahoma"/>
              </a:rPr>
              <a:t>у</a:t>
            </a:r>
            <a:r>
              <a:rPr b="1" spc="-5" dirty="0">
                <a:latin typeface="Tahoma"/>
                <a:cs typeface="Tahoma"/>
              </a:rPr>
              <a:t>ги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200" dirty="0">
                <a:latin typeface="Tahoma"/>
                <a:cs typeface="Tahoma"/>
              </a:rPr>
              <a:t>па</a:t>
            </a:r>
            <a:r>
              <a:rPr b="1" spc="95" dirty="0">
                <a:latin typeface="Tahoma"/>
                <a:cs typeface="Tahoma"/>
              </a:rPr>
              <a:t>трон</a:t>
            </a:r>
            <a:r>
              <a:rPr b="1" spc="320" dirty="0">
                <a:latin typeface="Tahoma"/>
                <a:cs typeface="Tahoma"/>
              </a:rPr>
              <a:t>а</a:t>
            </a:r>
            <a:r>
              <a:rPr b="1" spc="-50" dirty="0">
                <a:latin typeface="Tahoma"/>
                <a:cs typeface="Tahoma"/>
              </a:rPr>
              <a:t>ту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204" dirty="0">
                <a:latin typeface="Tahoma"/>
                <a:cs typeface="Tahoma"/>
              </a:rPr>
              <a:t>н</a:t>
            </a:r>
            <a:r>
              <a:rPr b="1" spc="200" dirty="0">
                <a:latin typeface="Tahoma"/>
                <a:cs typeface="Tahoma"/>
              </a:rPr>
              <a:t>а</a:t>
            </a:r>
            <a:r>
              <a:rPr b="1" spc="95" dirty="0">
                <a:latin typeface="Tahoma"/>
                <a:cs typeface="Tahoma"/>
              </a:rPr>
              <a:t>д</a:t>
            </a:r>
            <a:r>
              <a:rPr b="1" dirty="0">
                <a:latin typeface="Tahoma"/>
                <a:cs typeface="Tahoma"/>
              </a:rPr>
              <a:t>	</a:t>
            </a:r>
            <a:r>
              <a:rPr b="1" spc="40" dirty="0">
                <a:latin typeface="Tahoma"/>
                <a:cs typeface="Tahoma"/>
              </a:rPr>
              <a:t>дити</a:t>
            </a:r>
            <a:r>
              <a:rPr b="1" spc="50" dirty="0">
                <a:latin typeface="Tahoma"/>
                <a:cs typeface="Tahoma"/>
              </a:rPr>
              <a:t>н</a:t>
            </a:r>
            <a:r>
              <a:rPr b="1" spc="140" dirty="0">
                <a:latin typeface="Tahoma"/>
                <a:cs typeface="Tahoma"/>
              </a:rPr>
              <a:t>ою  </a:t>
            </a:r>
            <a:r>
              <a:rPr b="1" spc="150" dirty="0">
                <a:latin typeface="Tahoma"/>
                <a:cs typeface="Tahoma"/>
              </a:rPr>
              <a:t>п</a:t>
            </a:r>
            <a:r>
              <a:rPr b="1" spc="155" dirty="0">
                <a:latin typeface="Tahoma"/>
                <a:cs typeface="Tahoma"/>
              </a:rPr>
              <a:t>о</a:t>
            </a:r>
            <a:r>
              <a:rPr b="1" spc="204" dirty="0">
                <a:latin typeface="Tahoma"/>
                <a:cs typeface="Tahoma"/>
              </a:rPr>
              <a:t>н</a:t>
            </a:r>
            <a:r>
              <a:rPr b="1" spc="200" dirty="0">
                <a:latin typeface="Tahoma"/>
                <a:cs typeface="Tahoma"/>
              </a:rPr>
              <a:t>а</a:t>
            </a:r>
            <a:r>
              <a:rPr b="1" spc="135" dirty="0">
                <a:latin typeface="Tahoma"/>
                <a:cs typeface="Tahoma"/>
              </a:rPr>
              <a:t>дно</a:t>
            </a:r>
            <a:r>
              <a:rPr b="1" spc="220" dirty="0">
                <a:latin typeface="Tahoma"/>
                <a:cs typeface="Tahoma"/>
              </a:rPr>
              <a:t>рмов</a:t>
            </a:r>
            <a:r>
              <a:rPr b="1" spc="215" dirty="0">
                <a:latin typeface="Tahoma"/>
                <a:cs typeface="Tahoma"/>
              </a:rPr>
              <a:t>о</a:t>
            </a:r>
            <a:r>
              <a:rPr b="1" spc="-100" dirty="0">
                <a:latin typeface="Tahoma"/>
                <a:cs typeface="Tahoma"/>
              </a:rPr>
              <a:t> </a:t>
            </a:r>
            <a:r>
              <a:rPr b="1" spc="-50" dirty="0">
                <a:latin typeface="Tahoma"/>
                <a:cs typeface="Tahoma"/>
              </a:rPr>
              <a:t>(</a:t>
            </a:r>
            <a:r>
              <a:rPr b="1" spc="150" dirty="0">
                <a:latin typeface="Tahoma"/>
                <a:cs typeface="Tahoma"/>
              </a:rPr>
              <a:t>п</a:t>
            </a:r>
            <a:r>
              <a:rPr b="1" spc="155" dirty="0">
                <a:latin typeface="Tahoma"/>
                <a:cs typeface="Tahoma"/>
              </a:rPr>
              <a:t>о</a:t>
            </a:r>
            <a:r>
              <a:rPr b="1" spc="204" dirty="0">
                <a:latin typeface="Tahoma"/>
                <a:cs typeface="Tahoma"/>
              </a:rPr>
              <a:t>н</a:t>
            </a:r>
            <a:r>
              <a:rPr b="1" spc="200" dirty="0">
                <a:latin typeface="Tahoma"/>
                <a:cs typeface="Tahoma"/>
              </a:rPr>
              <a:t>а</a:t>
            </a:r>
            <a:r>
              <a:rPr b="1" spc="95" dirty="0">
                <a:latin typeface="Tahoma"/>
                <a:cs typeface="Tahoma"/>
              </a:rPr>
              <a:t>д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15" dirty="0">
                <a:latin typeface="Tahoma"/>
                <a:cs typeface="Tahoma"/>
              </a:rPr>
              <a:t>3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140" dirty="0">
                <a:latin typeface="Tahoma"/>
                <a:cs typeface="Tahoma"/>
              </a:rPr>
              <a:t>місяц</a:t>
            </a:r>
            <a:r>
              <a:rPr b="1" spc="60" dirty="0">
                <a:latin typeface="Tahoma"/>
                <a:cs typeface="Tahoma"/>
              </a:rPr>
              <a:t>і</a:t>
            </a:r>
            <a:r>
              <a:rPr b="1" spc="-30" dirty="0">
                <a:latin typeface="Tahoma"/>
                <a:cs typeface="Tahoma"/>
              </a:rPr>
              <a:t>)</a:t>
            </a:r>
            <a:r>
              <a:rPr b="1" spc="-55" dirty="0">
                <a:latin typeface="Tahoma"/>
                <a:cs typeface="Tahoma"/>
              </a:rPr>
              <a:t>.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-165" dirty="0">
                <a:latin typeface="Tahoma"/>
                <a:cs typeface="Tahoma"/>
              </a:rPr>
              <a:t>2</a:t>
            </a:r>
            <a:r>
              <a:rPr b="1" spc="-30" dirty="0">
                <a:latin typeface="Tahoma"/>
                <a:cs typeface="Tahoma"/>
              </a:rPr>
              <a:t> місяц</a:t>
            </a:r>
            <a:r>
              <a:rPr b="1" spc="-15" dirty="0">
                <a:latin typeface="Tahoma"/>
                <a:cs typeface="Tahoma"/>
              </a:rPr>
              <a:t>і</a:t>
            </a:r>
            <a:r>
              <a:rPr b="1" spc="-25" dirty="0">
                <a:latin typeface="Tahoma"/>
                <a:cs typeface="Tahoma"/>
              </a:rPr>
              <a:t> </a:t>
            </a:r>
            <a:r>
              <a:rPr b="1" spc="-459" dirty="0">
                <a:latin typeface="Tahoma"/>
                <a:cs typeface="Tahoma"/>
              </a:rPr>
              <a:t>=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65" dirty="0">
                <a:latin typeface="Tahoma"/>
                <a:cs typeface="Tahoma"/>
              </a:rPr>
              <a:t>8</a:t>
            </a:r>
            <a:r>
              <a:rPr b="1" spc="-30" dirty="0">
                <a:latin typeface="Tahoma"/>
                <a:cs typeface="Tahoma"/>
              </a:rPr>
              <a:t> </a:t>
            </a:r>
            <a:r>
              <a:rPr b="1" spc="-114" dirty="0">
                <a:latin typeface="Tahoma"/>
                <a:cs typeface="Tahoma"/>
              </a:rPr>
              <a:t>тижнів</a:t>
            </a:r>
            <a:endParaRPr b="1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95422" y="3194539"/>
            <a:ext cx="1600200" cy="1524000"/>
            <a:chOff x="960119" y="3308603"/>
            <a:chExt cx="1381125" cy="138112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0025" y="3318509"/>
              <a:ext cx="1360932" cy="136093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70025" y="3318509"/>
              <a:ext cx="1361440" cy="1361440"/>
            </a:xfrm>
            <a:custGeom>
              <a:avLst/>
              <a:gdLst/>
              <a:ahLst/>
              <a:cxnLst/>
              <a:rect l="l" t="t" r="r" b="b"/>
              <a:pathLst>
                <a:path w="1361439" h="1361439">
                  <a:moveTo>
                    <a:pt x="0" y="680465"/>
                  </a:moveTo>
                  <a:lnTo>
                    <a:pt x="1708" y="631872"/>
                  </a:lnTo>
                  <a:lnTo>
                    <a:pt x="6757" y="584199"/>
                  </a:lnTo>
                  <a:lnTo>
                    <a:pt x="15032" y="537564"/>
                  </a:lnTo>
                  <a:lnTo>
                    <a:pt x="26416" y="492081"/>
                  </a:lnTo>
                  <a:lnTo>
                    <a:pt x="40796" y="447866"/>
                  </a:lnTo>
                  <a:lnTo>
                    <a:pt x="58055" y="405033"/>
                  </a:lnTo>
                  <a:lnTo>
                    <a:pt x="78079" y="363697"/>
                  </a:lnTo>
                  <a:lnTo>
                    <a:pt x="100752" y="323975"/>
                  </a:lnTo>
                  <a:lnTo>
                    <a:pt x="125960" y="285980"/>
                  </a:lnTo>
                  <a:lnTo>
                    <a:pt x="153586" y="249829"/>
                  </a:lnTo>
                  <a:lnTo>
                    <a:pt x="183517" y="215636"/>
                  </a:lnTo>
                  <a:lnTo>
                    <a:pt x="215636" y="183517"/>
                  </a:lnTo>
                  <a:lnTo>
                    <a:pt x="249829" y="153586"/>
                  </a:lnTo>
                  <a:lnTo>
                    <a:pt x="285980" y="125960"/>
                  </a:lnTo>
                  <a:lnTo>
                    <a:pt x="323975" y="100752"/>
                  </a:lnTo>
                  <a:lnTo>
                    <a:pt x="363697" y="78079"/>
                  </a:lnTo>
                  <a:lnTo>
                    <a:pt x="405033" y="58055"/>
                  </a:lnTo>
                  <a:lnTo>
                    <a:pt x="447866" y="40796"/>
                  </a:lnTo>
                  <a:lnTo>
                    <a:pt x="492081" y="26416"/>
                  </a:lnTo>
                  <a:lnTo>
                    <a:pt x="537564" y="15032"/>
                  </a:lnTo>
                  <a:lnTo>
                    <a:pt x="584199" y="6757"/>
                  </a:lnTo>
                  <a:lnTo>
                    <a:pt x="631872" y="1708"/>
                  </a:lnTo>
                  <a:lnTo>
                    <a:pt x="680466" y="0"/>
                  </a:lnTo>
                  <a:lnTo>
                    <a:pt x="729059" y="1708"/>
                  </a:lnTo>
                  <a:lnTo>
                    <a:pt x="776732" y="6757"/>
                  </a:lnTo>
                  <a:lnTo>
                    <a:pt x="823367" y="15032"/>
                  </a:lnTo>
                  <a:lnTo>
                    <a:pt x="868850" y="26416"/>
                  </a:lnTo>
                  <a:lnTo>
                    <a:pt x="913065" y="40796"/>
                  </a:lnTo>
                  <a:lnTo>
                    <a:pt x="955898" y="58055"/>
                  </a:lnTo>
                  <a:lnTo>
                    <a:pt x="997234" y="78079"/>
                  </a:lnTo>
                  <a:lnTo>
                    <a:pt x="1036956" y="100752"/>
                  </a:lnTo>
                  <a:lnTo>
                    <a:pt x="1074951" y="125960"/>
                  </a:lnTo>
                  <a:lnTo>
                    <a:pt x="1111102" y="153586"/>
                  </a:lnTo>
                  <a:lnTo>
                    <a:pt x="1145295" y="183517"/>
                  </a:lnTo>
                  <a:lnTo>
                    <a:pt x="1177414" y="215636"/>
                  </a:lnTo>
                  <a:lnTo>
                    <a:pt x="1207345" y="249829"/>
                  </a:lnTo>
                  <a:lnTo>
                    <a:pt x="1234971" y="285980"/>
                  </a:lnTo>
                  <a:lnTo>
                    <a:pt x="1260179" y="323975"/>
                  </a:lnTo>
                  <a:lnTo>
                    <a:pt x="1282852" y="363697"/>
                  </a:lnTo>
                  <a:lnTo>
                    <a:pt x="1302876" y="405033"/>
                  </a:lnTo>
                  <a:lnTo>
                    <a:pt x="1320135" y="447866"/>
                  </a:lnTo>
                  <a:lnTo>
                    <a:pt x="1334515" y="492081"/>
                  </a:lnTo>
                  <a:lnTo>
                    <a:pt x="1345899" y="537564"/>
                  </a:lnTo>
                  <a:lnTo>
                    <a:pt x="1354174" y="584199"/>
                  </a:lnTo>
                  <a:lnTo>
                    <a:pt x="1359223" y="631872"/>
                  </a:lnTo>
                  <a:lnTo>
                    <a:pt x="1360932" y="680465"/>
                  </a:lnTo>
                  <a:lnTo>
                    <a:pt x="1359223" y="729059"/>
                  </a:lnTo>
                  <a:lnTo>
                    <a:pt x="1354174" y="776732"/>
                  </a:lnTo>
                  <a:lnTo>
                    <a:pt x="1345899" y="823367"/>
                  </a:lnTo>
                  <a:lnTo>
                    <a:pt x="1334515" y="868850"/>
                  </a:lnTo>
                  <a:lnTo>
                    <a:pt x="1320135" y="913065"/>
                  </a:lnTo>
                  <a:lnTo>
                    <a:pt x="1302876" y="955898"/>
                  </a:lnTo>
                  <a:lnTo>
                    <a:pt x="1282852" y="997234"/>
                  </a:lnTo>
                  <a:lnTo>
                    <a:pt x="1260179" y="1036956"/>
                  </a:lnTo>
                  <a:lnTo>
                    <a:pt x="1234971" y="1074951"/>
                  </a:lnTo>
                  <a:lnTo>
                    <a:pt x="1207345" y="1111102"/>
                  </a:lnTo>
                  <a:lnTo>
                    <a:pt x="1177414" y="1145295"/>
                  </a:lnTo>
                  <a:lnTo>
                    <a:pt x="1145295" y="1177414"/>
                  </a:lnTo>
                  <a:lnTo>
                    <a:pt x="1111102" y="1207345"/>
                  </a:lnTo>
                  <a:lnTo>
                    <a:pt x="1074951" y="1234971"/>
                  </a:lnTo>
                  <a:lnTo>
                    <a:pt x="1036956" y="1260179"/>
                  </a:lnTo>
                  <a:lnTo>
                    <a:pt x="997234" y="1282852"/>
                  </a:lnTo>
                  <a:lnTo>
                    <a:pt x="955898" y="1302876"/>
                  </a:lnTo>
                  <a:lnTo>
                    <a:pt x="913065" y="1320135"/>
                  </a:lnTo>
                  <a:lnTo>
                    <a:pt x="868850" y="1334515"/>
                  </a:lnTo>
                  <a:lnTo>
                    <a:pt x="823367" y="1345899"/>
                  </a:lnTo>
                  <a:lnTo>
                    <a:pt x="776732" y="1354174"/>
                  </a:lnTo>
                  <a:lnTo>
                    <a:pt x="729059" y="1359223"/>
                  </a:lnTo>
                  <a:lnTo>
                    <a:pt x="680466" y="1360932"/>
                  </a:lnTo>
                  <a:lnTo>
                    <a:pt x="631872" y="1359223"/>
                  </a:lnTo>
                  <a:lnTo>
                    <a:pt x="584199" y="1354174"/>
                  </a:lnTo>
                  <a:lnTo>
                    <a:pt x="537564" y="1345899"/>
                  </a:lnTo>
                  <a:lnTo>
                    <a:pt x="492081" y="1334515"/>
                  </a:lnTo>
                  <a:lnTo>
                    <a:pt x="447866" y="1320135"/>
                  </a:lnTo>
                  <a:lnTo>
                    <a:pt x="405033" y="1302876"/>
                  </a:lnTo>
                  <a:lnTo>
                    <a:pt x="363697" y="1282852"/>
                  </a:lnTo>
                  <a:lnTo>
                    <a:pt x="323975" y="1260179"/>
                  </a:lnTo>
                  <a:lnTo>
                    <a:pt x="285980" y="1234971"/>
                  </a:lnTo>
                  <a:lnTo>
                    <a:pt x="249829" y="1207345"/>
                  </a:lnTo>
                  <a:lnTo>
                    <a:pt x="215636" y="1177414"/>
                  </a:lnTo>
                  <a:lnTo>
                    <a:pt x="183517" y="1145295"/>
                  </a:lnTo>
                  <a:lnTo>
                    <a:pt x="153586" y="1111102"/>
                  </a:lnTo>
                  <a:lnTo>
                    <a:pt x="125960" y="1074951"/>
                  </a:lnTo>
                  <a:lnTo>
                    <a:pt x="100752" y="1036956"/>
                  </a:lnTo>
                  <a:lnTo>
                    <a:pt x="78079" y="997234"/>
                  </a:lnTo>
                  <a:lnTo>
                    <a:pt x="58055" y="955898"/>
                  </a:lnTo>
                  <a:lnTo>
                    <a:pt x="40796" y="913065"/>
                  </a:lnTo>
                  <a:lnTo>
                    <a:pt x="26416" y="868850"/>
                  </a:lnTo>
                  <a:lnTo>
                    <a:pt x="15032" y="823367"/>
                  </a:lnTo>
                  <a:lnTo>
                    <a:pt x="6757" y="776732"/>
                  </a:lnTo>
                  <a:lnTo>
                    <a:pt x="1708" y="729059"/>
                  </a:lnTo>
                  <a:lnTo>
                    <a:pt x="0" y="680465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1981200" y="5029200"/>
            <a:ext cx="9682480" cy="1361440"/>
          </a:xfrm>
          <a:custGeom>
            <a:avLst/>
            <a:gdLst/>
            <a:ahLst/>
            <a:cxnLst/>
            <a:rect l="l" t="t" r="r" b="b"/>
            <a:pathLst>
              <a:path w="9682480" h="1361439">
                <a:moveTo>
                  <a:pt x="9681971" y="0"/>
                </a:moveTo>
                <a:lnTo>
                  <a:pt x="680466" y="0"/>
                </a:lnTo>
                <a:lnTo>
                  <a:pt x="0" y="680465"/>
                </a:lnTo>
                <a:lnTo>
                  <a:pt x="680466" y="1360931"/>
                </a:lnTo>
                <a:lnTo>
                  <a:pt x="9681971" y="1360931"/>
                </a:lnTo>
                <a:lnTo>
                  <a:pt x="9681971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25395" y="5139944"/>
            <a:ext cx="8620125" cy="12280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just">
              <a:lnSpc>
                <a:spcPts val="2320"/>
              </a:lnSpc>
              <a:spcBef>
                <a:spcPts val="340"/>
              </a:spcBef>
            </a:pPr>
            <a:r>
              <a:rPr b="1" spc="-50" dirty="0">
                <a:latin typeface="Tahoma"/>
                <a:cs typeface="Tahoma"/>
              </a:rPr>
              <a:t>За</a:t>
            </a:r>
            <a:r>
              <a:rPr b="1" spc="-45" dirty="0">
                <a:latin typeface="Tahoma"/>
                <a:cs typeface="Tahoma"/>
              </a:rPr>
              <a:t> </a:t>
            </a:r>
            <a:r>
              <a:rPr b="1" spc="-165" dirty="0">
                <a:latin typeface="Tahoma"/>
                <a:cs typeface="Tahoma"/>
              </a:rPr>
              <a:t>8</a:t>
            </a:r>
            <a:r>
              <a:rPr b="1" spc="-160" dirty="0">
                <a:latin typeface="Tahoma"/>
                <a:cs typeface="Tahoma"/>
              </a:rPr>
              <a:t> </a:t>
            </a:r>
            <a:r>
              <a:rPr b="1" spc="-114" dirty="0">
                <a:latin typeface="Tahoma"/>
                <a:cs typeface="Tahoma"/>
              </a:rPr>
              <a:t>тижнів</a:t>
            </a:r>
            <a:r>
              <a:rPr b="1" spc="-110" dirty="0">
                <a:latin typeface="Tahoma"/>
                <a:cs typeface="Tahoma"/>
              </a:rPr>
              <a:t> </a:t>
            </a:r>
            <a:r>
              <a:rPr b="1" spc="-40" dirty="0">
                <a:latin typeface="Tahoma"/>
                <a:cs typeface="Tahoma"/>
              </a:rPr>
              <a:t>надання</a:t>
            </a:r>
            <a:r>
              <a:rPr b="1" spc="540" dirty="0">
                <a:latin typeface="Tahoma"/>
                <a:cs typeface="Tahoma"/>
              </a:rPr>
              <a:t> </a:t>
            </a:r>
            <a:r>
              <a:rPr b="1" spc="-55" dirty="0">
                <a:latin typeface="Tahoma"/>
                <a:cs typeface="Tahoma"/>
              </a:rPr>
              <a:t>послуги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0" dirty="0">
                <a:latin typeface="Tahoma"/>
                <a:cs typeface="Tahoma"/>
              </a:rPr>
              <a:t>патронату</a:t>
            </a:r>
            <a:r>
              <a:rPr b="1" spc="25" dirty="0">
                <a:latin typeface="Tahoma"/>
                <a:cs typeface="Tahoma"/>
              </a:rPr>
              <a:t> </a:t>
            </a:r>
            <a:r>
              <a:rPr b="1" spc="160" dirty="0">
                <a:latin typeface="Tahoma"/>
                <a:cs typeface="Tahoma"/>
              </a:rPr>
              <a:t>над</a:t>
            </a:r>
            <a:r>
              <a:rPr b="1" spc="165" dirty="0">
                <a:latin typeface="Tahoma"/>
                <a:cs typeface="Tahoma"/>
              </a:rPr>
              <a:t> </a:t>
            </a:r>
            <a:r>
              <a:rPr b="1" spc="85" dirty="0">
                <a:latin typeface="Tahoma"/>
                <a:cs typeface="Tahoma"/>
              </a:rPr>
              <a:t>дитиною </a:t>
            </a:r>
            <a:r>
              <a:rPr b="1" spc="90" dirty="0">
                <a:latin typeface="Tahoma"/>
                <a:cs typeface="Tahoma"/>
              </a:rPr>
              <a:t> </a:t>
            </a:r>
            <a:r>
              <a:rPr b="1" spc="150" dirty="0">
                <a:latin typeface="Tahoma"/>
                <a:cs typeface="Tahoma"/>
              </a:rPr>
              <a:t>патронатному </a:t>
            </a:r>
            <a:r>
              <a:rPr b="1" spc="65" dirty="0">
                <a:latin typeface="Tahoma"/>
                <a:cs typeface="Tahoma"/>
              </a:rPr>
              <a:t>вихователю </a:t>
            </a:r>
            <a:r>
              <a:rPr b="1" spc="110" dirty="0">
                <a:latin typeface="Tahoma"/>
                <a:cs typeface="Tahoma"/>
              </a:rPr>
              <a:t>нараховується </a:t>
            </a:r>
            <a:r>
              <a:rPr b="1" spc="-165" dirty="0">
                <a:latin typeface="Tahoma"/>
                <a:cs typeface="Tahoma"/>
              </a:rPr>
              <a:t>8</a:t>
            </a:r>
            <a:r>
              <a:rPr b="1" spc="-160" dirty="0">
                <a:latin typeface="Tahoma"/>
                <a:cs typeface="Tahoma"/>
              </a:rPr>
              <a:t> </a:t>
            </a:r>
            <a:r>
              <a:rPr b="1" spc="-60" dirty="0">
                <a:latin typeface="Tahoma"/>
                <a:cs typeface="Tahoma"/>
              </a:rPr>
              <a:t>оплачуваних </a:t>
            </a:r>
            <a:r>
              <a:rPr b="1" spc="-90" dirty="0">
                <a:latin typeface="Tahoma"/>
                <a:cs typeface="Tahoma"/>
              </a:rPr>
              <a:t>днів, 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335" dirty="0">
                <a:latin typeface="Tahoma"/>
                <a:cs typeface="Tahoma"/>
              </a:rPr>
              <a:t>що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105" dirty="0">
                <a:latin typeface="Tahoma"/>
                <a:cs typeface="Tahoma"/>
              </a:rPr>
              <a:t>можуть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60" dirty="0">
                <a:latin typeface="Tahoma"/>
                <a:cs typeface="Tahoma"/>
              </a:rPr>
              <a:t>бути</a:t>
            </a:r>
            <a:r>
              <a:rPr b="1" spc="-60" dirty="0">
                <a:latin typeface="Tahoma"/>
                <a:cs typeface="Tahoma"/>
              </a:rPr>
              <a:t> </a:t>
            </a:r>
            <a:r>
              <a:rPr b="1" spc="100" dirty="0">
                <a:latin typeface="Tahoma"/>
                <a:cs typeface="Tahoma"/>
              </a:rPr>
              <a:t>використані</a:t>
            </a:r>
            <a:r>
              <a:rPr b="1" spc="-50" dirty="0">
                <a:latin typeface="Tahoma"/>
                <a:cs typeface="Tahoma"/>
              </a:rPr>
              <a:t> </a:t>
            </a:r>
            <a:r>
              <a:rPr b="1" spc="225" dirty="0">
                <a:latin typeface="Tahoma"/>
                <a:cs typeface="Tahoma"/>
              </a:rPr>
              <a:t>ним</a:t>
            </a:r>
            <a:r>
              <a:rPr b="1" spc="-70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після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-35" dirty="0">
                <a:latin typeface="Tahoma"/>
                <a:cs typeface="Tahoma"/>
              </a:rPr>
              <a:t>вибуття</a:t>
            </a:r>
            <a:r>
              <a:rPr b="1" spc="-55" dirty="0">
                <a:latin typeface="Tahoma"/>
                <a:cs typeface="Tahoma"/>
              </a:rPr>
              <a:t> </a:t>
            </a:r>
            <a:r>
              <a:rPr b="1" spc="40" dirty="0">
                <a:latin typeface="Tahoma"/>
                <a:cs typeface="Tahoma"/>
              </a:rPr>
              <a:t>всіх</a:t>
            </a:r>
            <a:r>
              <a:rPr b="1" spc="-65" dirty="0">
                <a:latin typeface="Tahoma"/>
                <a:cs typeface="Tahoma"/>
              </a:rPr>
              <a:t> </a:t>
            </a:r>
            <a:r>
              <a:rPr b="1" spc="85" dirty="0">
                <a:latin typeface="Tahoma"/>
                <a:cs typeface="Tahoma"/>
              </a:rPr>
              <a:t>влаштованих </a:t>
            </a:r>
            <a:r>
              <a:rPr b="1" spc="-645" dirty="0">
                <a:latin typeface="Tahoma"/>
                <a:cs typeface="Tahoma"/>
              </a:rPr>
              <a:t> </a:t>
            </a:r>
            <a:r>
              <a:rPr b="1" spc="45" dirty="0">
                <a:latin typeface="Tahoma"/>
                <a:cs typeface="Tahoma"/>
              </a:rPr>
              <a:t>дітей</a:t>
            </a:r>
            <a:r>
              <a:rPr b="1" spc="-85" dirty="0">
                <a:latin typeface="Tahoma"/>
                <a:cs typeface="Tahoma"/>
              </a:rPr>
              <a:t> </a:t>
            </a:r>
            <a:r>
              <a:rPr b="1" spc="270" dirty="0">
                <a:latin typeface="Tahoma"/>
                <a:cs typeface="Tahoma"/>
              </a:rPr>
              <a:t>або</a:t>
            </a:r>
            <a:r>
              <a:rPr b="1" spc="-75" dirty="0">
                <a:latin typeface="Tahoma"/>
                <a:cs typeface="Tahoma"/>
              </a:rPr>
              <a:t> </a:t>
            </a:r>
            <a:r>
              <a:rPr b="1" spc="150" dirty="0">
                <a:latin typeface="Tahoma"/>
                <a:cs typeface="Tahoma"/>
              </a:rPr>
              <a:t>отримати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35" dirty="0">
                <a:latin typeface="Tahoma"/>
                <a:cs typeface="Tahoma"/>
              </a:rPr>
              <a:t>грошову</a:t>
            </a:r>
            <a:r>
              <a:rPr b="1" spc="-90" dirty="0">
                <a:latin typeface="Tahoma"/>
                <a:cs typeface="Tahoma"/>
              </a:rPr>
              <a:t> </a:t>
            </a:r>
            <a:r>
              <a:rPr b="1" spc="190" dirty="0">
                <a:latin typeface="Tahoma"/>
                <a:cs typeface="Tahoma"/>
              </a:rPr>
              <a:t>компенсацію</a:t>
            </a:r>
            <a:endParaRPr b="1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7200" y="4953000"/>
            <a:ext cx="1381125" cy="1381125"/>
            <a:chOff x="960119" y="5076444"/>
            <a:chExt cx="1381125" cy="138112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0025" y="5086350"/>
              <a:ext cx="1360932" cy="136093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70025" y="5086350"/>
              <a:ext cx="1361440" cy="1361440"/>
            </a:xfrm>
            <a:custGeom>
              <a:avLst/>
              <a:gdLst/>
              <a:ahLst/>
              <a:cxnLst/>
              <a:rect l="l" t="t" r="r" b="b"/>
              <a:pathLst>
                <a:path w="1361439" h="1361439">
                  <a:moveTo>
                    <a:pt x="0" y="680466"/>
                  </a:moveTo>
                  <a:lnTo>
                    <a:pt x="1708" y="631872"/>
                  </a:lnTo>
                  <a:lnTo>
                    <a:pt x="6757" y="584199"/>
                  </a:lnTo>
                  <a:lnTo>
                    <a:pt x="15032" y="537564"/>
                  </a:lnTo>
                  <a:lnTo>
                    <a:pt x="26416" y="492081"/>
                  </a:lnTo>
                  <a:lnTo>
                    <a:pt x="40796" y="447866"/>
                  </a:lnTo>
                  <a:lnTo>
                    <a:pt x="58055" y="405033"/>
                  </a:lnTo>
                  <a:lnTo>
                    <a:pt x="78079" y="363697"/>
                  </a:lnTo>
                  <a:lnTo>
                    <a:pt x="100752" y="323975"/>
                  </a:lnTo>
                  <a:lnTo>
                    <a:pt x="125960" y="285980"/>
                  </a:lnTo>
                  <a:lnTo>
                    <a:pt x="153586" y="249829"/>
                  </a:lnTo>
                  <a:lnTo>
                    <a:pt x="183517" y="215636"/>
                  </a:lnTo>
                  <a:lnTo>
                    <a:pt x="215636" y="183517"/>
                  </a:lnTo>
                  <a:lnTo>
                    <a:pt x="249829" y="153586"/>
                  </a:lnTo>
                  <a:lnTo>
                    <a:pt x="285980" y="125960"/>
                  </a:lnTo>
                  <a:lnTo>
                    <a:pt x="323975" y="100752"/>
                  </a:lnTo>
                  <a:lnTo>
                    <a:pt x="363697" y="78079"/>
                  </a:lnTo>
                  <a:lnTo>
                    <a:pt x="405033" y="58055"/>
                  </a:lnTo>
                  <a:lnTo>
                    <a:pt x="447866" y="40796"/>
                  </a:lnTo>
                  <a:lnTo>
                    <a:pt x="492081" y="26416"/>
                  </a:lnTo>
                  <a:lnTo>
                    <a:pt x="537564" y="15032"/>
                  </a:lnTo>
                  <a:lnTo>
                    <a:pt x="584199" y="6757"/>
                  </a:lnTo>
                  <a:lnTo>
                    <a:pt x="631872" y="1708"/>
                  </a:lnTo>
                  <a:lnTo>
                    <a:pt x="680466" y="0"/>
                  </a:lnTo>
                  <a:lnTo>
                    <a:pt x="729059" y="1708"/>
                  </a:lnTo>
                  <a:lnTo>
                    <a:pt x="776732" y="6757"/>
                  </a:lnTo>
                  <a:lnTo>
                    <a:pt x="823367" y="15032"/>
                  </a:lnTo>
                  <a:lnTo>
                    <a:pt x="868850" y="26416"/>
                  </a:lnTo>
                  <a:lnTo>
                    <a:pt x="913065" y="40796"/>
                  </a:lnTo>
                  <a:lnTo>
                    <a:pt x="955898" y="58055"/>
                  </a:lnTo>
                  <a:lnTo>
                    <a:pt x="997234" y="78079"/>
                  </a:lnTo>
                  <a:lnTo>
                    <a:pt x="1036956" y="100752"/>
                  </a:lnTo>
                  <a:lnTo>
                    <a:pt x="1074951" y="125960"/>
                  </a:lnTo>
                  <a:lnTo>
                    <a:pt x="1111102" y="153586"/>
                  </a:lnTo>
                  <a:lnTo>
                    <a:pt x="1145295" y="183517"/>
                  </a:lnTo>
                  <a:lnTo>
                    <a:pt x="1177414" y="215636"/>
                  </a:lnTo>
                  <a:lnTo>
                    <a:pt x="1207345" y="249829"/>
                  </a:lnTo>
                  <a:lnTo>
                    <a:pt x="1234971" y="285980"/>
                  </a:lnTo>
                  <a:lnTo>
                    <a:pt x="1260179" y="323975"/>
                  </a:lnTo>
                  <a:lnTo>
                    <a:pt x="1282852" y="363697"/>
                  </a:lnTo>
                  <a:lnTo>
                    <a:pt x="1302876" y="405033"/>
                  </a:lnTo>
                  <a:lnTo>
                    <a:pt x="1320135" y="447866"/>
                  </a:lnTo>
                  <a:lnTo>
                    <a:pt x="1334515" y="492081"/>
                  </a:lnTo>
                  <a:lnTo>
                    <a:pt x="1345899" y="537564"/>
                  </a:lnTo>
                  <a:lnTo>
                    <a:pt x="1354174" y="584199"/>
                  </a:lnTo>
                  <a:lnTo>
                    <a:pt x="1359223" y="631872"/>
                  </a:lnTo>
                  <a:lnTo>
                    <a:pt x="1360932" y="680466"/>
                  </a:lnTo>
                  <a:lnTo>
                    <a:pt x="1359223" y="729061"/>
                  </a:lnTo>
                  <a:lnTo>
                    <a:pt x="1354174" y="776734"/>
                  </a:lnTo>
                  <a:lnTo>
                    <a:pt x="1345899" y="823370"/>
                  </a:lnTo>
                  <a:lnTo>
                    <a:pt x="1334515" y="868854"/>
                  </a:lnTo>
                  <a:lnTo>
                    <a:pt x="1320135" y="913070"/>
                  </a:lnTo>
                  <a:lnTo>
                    <a:pt x="1302876" y="955904"/>
                  </a:lnTo>
                  <a:lnTo>
                    <a:pt x="1282852" y="997239"/>
                  </a:lnTo>
                  <a:lnTo>
                    <a:pt x="1260179" y="1036962"/>
                  </a:lnTo>
                  <a:lnTo>
                    <a:pt x="1234971" y="1074956"/>
                  </a:lnTo>
                  <a:lnTo>
                    <a:pt x="1207345" y="1111107"/>
                  </a:lnTo>
                  <a:lnTo>
                    <a:pt x="1177414" y="1145300"/>
                  </a:lnTo>
                  <a:lnTo>
                    <a:pt x="1145295" y="1177419"/>
                  </a:lnTo>
                  <a:lnTo>
                    <a:pt x="1111102" y="1207349"/>
                  </a:lnTo>
                  <a:lnTo>
                    <a:pt x="1074951" y="1234975"/>
                  </a:lnTo>
                  <a:lnTo>
                    <a:pt x="1036956" y="1260182"/>
                  </a:lnTo>
                  <a:lnTo>
                    <a:pt x="997234" y="1282855"/>
                  </a:lnTo>
                  <a:lnTo>
                    <a:pt x="955898" y="1302878"/>
                  </a:lnTo>
                  <a:lnTo>
                    <a:pt x="913065" y="1320137"/>
                  </a:lnTo>
                  <a:lnTo>
                    <a:pt x="868850" y="1334516"/>
                  </a:lnTo>
                  <a:lnTo>
                    <a:pt x="823367" y="1345900"/>
                  </a:lnTo>
                  <a:lnTo>
                    <a:pt x="776732" y="1354174"/>
                  </a:lnTo>
                  <a:lnTo>
                    <a:pt x="729059" y="1359223"/>
                  </a:lnTo>
                  <a:lnTo>
                    <a:pt x="680466" y="1360932"/>
                  </a:lnTo>
                  <a:lnTo>
                    <a:pt x="631872" y="1359223"/>
                  </a:lnTo>
                  <a:lnTo>
                    <a:pt x="584199" y="1354174"/>
                  </a:lnTo>
                  <a:lnTo>
                    <a:pt x="537564" y="1345900"/>
                  </a:lnTo>
                  <a:lnTo>
                    <a:pt x="492081" y="1334516"/>
                  </a:lnTo>
                  <a:lnTo>
                    <a:pt x="447866" y="1320137"/>
                  </a:lnTo>
                  <a:lnTo>
                    <a:pt x="405033" y="1302878"/>
                  </a:lnTo>
                  <a:lnTo>
                    <a:pt x="363697" y="1282855"/>
                  </a:lnTo>
                  <a:lnTo>
                    <a:pt x="323975" y="1260182"/>
                  </a:lnTo>
                  <a:lnTo>
                    <a:pt x="285980" y="1234975"/>
                  </a:lnTo>
                  <a:lnTo>
                    <a:pt x="249829" y="1207349"/>
                  </a:lnTo>
                  <a:lnTo>
                    <a:pt x="215636" y="1177419"/>
                  </a:lnTo>
                  <a:lnTo>
                    <a:pt x="183517" y="1145300"/>
                  </a:lnTo>
                  <a:lnTo>
                    <a:pt x="153586" y="1111107"/>
                  </a:lnTo>
                  <a:lnTo>
                    <a:pt x="125960" y="1074956"/>
                  </a:lnTo>
                  <a:lnTo>
                    <a:pt x="100752" y="1036962"/>
                  </a:lnTo>
                  <a:lnTo>
                    <a:pt x="78079" y="997239"/>
                  </a:lnTo>
                  <a:lnTo>
                    <a:pt x="58055" y="955904"/>
                  </a:lnTo>
                  <a:lnTo>
                    <a:pt x="40796" y="913070"/>
                  </a:lnTo>
                  <a:lnTo>
                    <a:pt x="26416" y="868854"/>
                  </a:lnTo>
                  <a:lnTo>
                    <a:pt x="15032" y="823370"/>
                  </a:lnTo>
                  <a:lnTo>
                    <a:pt x="6757" y="776734"/>
                  </a:lnTo>
                  <a:lnTo>
                    <a:pt x="1708" y="729061"/>
                  </a:lnTo>
                  <a:lnTo>
                    <a:pt x="0" y="680466"/>
                  </a:lnTo>
                  <a:close/>
                </a:path>
              </a:pathLst>
            </a:custGeom>
            <a:ln w="198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96600" y="0"/>
            <a:ext cx="1054609" cy="10226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905000" y="228600"/>
            <a:ext cx="902817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Крок 3. Використання накопичених оплачуваних днів</a:t>
            </a:r>
            <a:endParaRPr lang="uk-UA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Coat_of_Arms_Chortki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"/>
            <a:ext cx="685800" cy="8435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0" y="762000"/>
            <a:ext cx="103414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Патронатному вихователю надається один оплачуваний день за кожний</a:t>
            </a:r>
          </a:p>
          <a:p>
            <a:pPr algn="ctr"/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Тиждень фактичного надання послуги патронату над дитиною понад три місяці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584645685_21-p-svetlo-zelenie-foni-dlya-prezentatsii-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1641188751_4-abrakadabra-fun-p-prezentatsiya-dlya-detei-semya-8.png"/>
          <p:cNvPicPr>
            <a:picLocks noChangeAspect="1"/>
          </p:cNvPicPr>
          <p:nvPr/>
        </p:nvPicPr>
        <p:blipFill>
          <a:blip r:embed="rId3"/>
          <a:srcRect l="14984" t="14444" r="13276" b="14445"/>
          <a:stretch>
            <a:fillRect/>
          </a:stretch>
        </p:blipFill>
        <p:spPr>
          <a:xfrm rot="21322041">
            <a:off x="350469" y="3211714"/>
            <a:ext cx="4182897" cy="3186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object 2"/>
          <p:cNvSpPr txBox="1"/>
          <p:nvPr/>
        </p:nvSpPr>
        <p:spPr>
          <a:xfrm>
            <a:off x="3200400" y="609600"/>
            <a:ext cx="8229600" cy="3125856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 marR="5080" algn="ctr">
              <a:lnSpc>
                <a:spcPts val="7780"/>
              </a:lnSpc>
              <a:spcBef>
                <a:spcPts val="1075"/>
              </a:spcBef>
            </a:pPr>
            <a:r>
              <a:rPr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Створення сім’ї  патронатного</a:t>
            </a:r>
            <a:endParaRPr sz="7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Verdana"/>
              <a:cs typeface="Verdana"/>
            </a:endParaRPr>
          </a:p>
          <a:p>
            <a:pPr marL="635" algn="ctr">
              <a:lnSpc>
                <a:spcPts val="7659"/>
              </a:lnSpc>
            </a:pPr>
            <a:r>
              <a:rPr sz="7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Verdana"/>
                <a:cs typeface="Verdana"/>
              </a:rPr>
              <a:t>вихователя</a:t>
            </a:r>
            <a:endParaRPr sz="7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latin typeface="Verdana"/>
              <a:cs typeface="Verdana"/>
            </a:endParaRPr>
          </a:p>
        </p:txBody>
      </p:sp>
      <p:pic>
        <p:nvPicPr>
          <p:cNvPr id="5" name="Рисунок 4" descr="Coat_of_Arms_Chortki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03008yb4-18ef-1200x630.jpg"/>
          <p:cNvPicPr>
            <a:picLocks noChangeAspect="1"/>
          </p:cNvPicPr>
          <p:nvPr/>
        </p:nvPicPr>
        <p:blipFill>
          <a:blip r:embed="rId2"/>
          <a:srcRect l="6923" r="3077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38200" y="2743200"/>
            <a:ext cx="5261355" cy="1595627"/>
            <a:chOff x="838200" y="2743200"/>
            <a:chExt cx="5261355" cy="1595627"/>
          </a:xfrm>
        </p:grpSpPr>
        <p:sp>
          <p:nvSpPr>
            <p:cNvPr id="5" name="object 5"/>
            <p:cNvSpPr/>
            <p:nvPr/>
          </p:nvSpPr>
          <p:spPr>
            <a:xfrm>
              <a:off x="2124455" y="2894075"/>
              <a:ext cx="3975100" cy="1409700"/>
            </a:xfrm>
            <a:custGeom>
              <a:avLst/>
              <a:gdLst/>
              <a:ahLst/>
              <a:cxnLst/>
              <a:rect l="l" t="t" r="r" b="b"/>
              <a:pathLst>
                <a:path w="3975100" h="1409700">
                  <a:moveTo>
                    <a:pt x="3974592" y="0"/>
                  </a:moveTo>
                  <a:lnTo>
                    <a:pt x="704850" y="0"/>
                  </a:lnTo>
                  <a:lnTo>
                    <a:pt x="0" y="704850"/>
                  </a:lnTo>
                  <a:lnTo>
                    <a:pt x="704850" y="1409700"/>
                  </a:lnTo>
                  <a:lnTo>
                    <a:pt x="3974592" y="1409700"/>
                  </a:lnTo>
                  <a:lnTo>
                    <a:pt x="3974592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rcRect r="19441"/>
            <a:stretch>
              <a:fillRect/>
            </a:stretch>
          </p:blipFill>
          <p:spPr>
            <a:xfrm>
              <a:off x="838200" y="2743200"/>
              <a:ext cx="1143000" cy="1595627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046732" y="4824984"/>
            <a:ext cx="4049268" cy="1409700"/>
          </a:xfrm>
          <a:custGeom>
            <a:avLst/>
            <a:gdLst/>
            <a:ahLst/>
            <a:cxnLst/>
            <a:rect l="l" t="t" r="r" b="b"/>
            <a:pathLst>
              <a:path w="3975100" h="1409700">
                <a:moveTo>
                  <a:pt x="3974592" y="0"/>
                </a:moveTo>
                <a:lnTo>
                  <a:pt x="704850" y="0"/>
                </a:lnTo>
                <a:lnTo>
                  <a:pt x="0" y="704850"/>
                </a:lnTo>
                <a:lnTo>
                  <a:pt x="704850" y="1409700"/>
                </a:lnTo>
                <a:lnTo>
                  <a:pt x="3974592" y="1409700"/>
                </a:lnTo>
                <a:lnTo>
                  <a:pt x="397459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533400" y="762000"/>
            <a:ext cx="11081764" cy="1628140"/>
            <a:chOff x="533400" y="762000"/>
            <a:chExt cx="11081764" cy="1628140"/>
          </a:xfrm>
        </p:grpSpPr>
        <p:sp>
          <p:nvSpPr>
            <p:cNvPr id="11" name="object 11"/>
            <p:cNvSpPr/>
            <p:nvPr/>
          </p:nvSpPr>
          <p:spPr>
            <a:xfrm>
              <a:off x="609600" y="838200"/>
              <a:ext cx="1803400" cy="1551940"/>
            </a:xfrm>
            <a:custGeom>
              <a:avLst/>
              <a:gdLst/>
              <a:ahLst/>
              <a:cxnLst/>
              <a:rect l="l" t="t" r="r" b="b"/>
              <a:pathLst>
                <a:path w="1803400" h="1551939">
                  <a:moveTo>
                    <a:pt x="0" y="775715"/>
                  </a:moveTo>
                  <a:lnTo>
                    <a:pt x="1427" y="731701"/>
                  </a:lnTo>
                  <a:lnTo>
                    <a:pt x="5657" y="688331"/>
                  </a:lnTo>
                  <a:lnTo>
                    <a:pt x="12615" y="645669"/>
                  </a:lnTo>
                  <a:lnTo>
                    <a:pt x="22223" y="603782"/>
                  </a:lnTo>
                  <a:lnTo>
                    <a:pt x="34407" y="562735"/>
                  </a:lnTo>
                  <a:lnTo>
                    <a:pt x="49090" y="522594"/>
                  </a:lnTo>
                  <a:lnTo>
                    <a:pt x="66196" y="483424"/>
                  </a:lnTo>
                  <a:lnTo>
                    <a:pt x="85648" y="445291"/>
                  </a:lnTo>
                  <a:lnTo>
                    <a:pt x="107371" y="408260"/>
                  </a:lnTo>
                  <a:lnTo>
                    <a:pt x="131288" y="372396"/>
                  </a:lnTo>
                  <a:lnTo>
                    <a:pt x="157324" y="337766"/>
                  </a:lnTo>
                  <a:lnTo>
                    <a:pt x="185402" y="304435"/>
                  </a:lnTo>
                  <a:lnTo>
                    <a:pt x="215446" y="272468"/>
                  </a:lnTo>
                  <a:lnTo>
                    <a:pt x="247380" y="241930"/>
                  </a:lnTo>
                  <a:lnTo>
                    <a:pt x="281129" y="212888"/>
                  </a:lnTo>
                  <a:lnTo>
                    <a:pt x="316615" y="185407"/>
                  </a:lnTo>
                  <a:lnTo>
                    <a:pt x="353762" y="159553"/>
                  </a:lnTo>
                  <a:lnTo>
                    <a:pt x="392496" y="135390"/>
                  </a:lnTo>
                  <a:lnTo>
                    <a:pt x="432738" y="112984"/>
                  </a:lnTo>
                  <a:lnTo>
                    <a:pt x="474415" y="92402"/>
                  </a:lnTo>
                  <a:lnTo>
                    <a:pt x="517448" y="73707"/>
                  </a:lnTo>
                  <a:lnTo>
                    <a:pt x="561763" y="56967"/>
                  </a:lnTo>
                  <a:lnTo>
                    <a:pt x="607283" y="42246"/>
                  </a:lnTo>
                  <a:lnTo>
                    <a:pt x="653931" y="29611"/>
                  </a:lnTo>
                  <a:lnTo>
                    <a:pt x="701633" y="19125"/>
                  </a:lnTo>
                  <a:lnTo>
                    <a:pt x="750311" y="10856"/>
                  </a:lnTo>
                  <a:lnTo>
                    <a:pt x="799890" y="4868"/>
                  </a:lnTo>
                  <a:lnTo>
                    <a:pt x="850294" y="1228"/>
                  </a:lnTo>
                  <a:lnTo>
                    <a:pt x="901445" y="0"/>
                  </a:lnTo>
                  <a:lnTo>
                    <a:pt x="952597" y="1228"/>
                  </a:lnTo>
                  <a:lnTo>
                    <a:pt x="1003001" y="4868"/>
                  </a:lnTo>
                  <a:lnTo>
                    <a:pt x="1052580" y="10856"/>
                  </a:lnTo>
                  <a:lnTo>
                    <a:pt x="1101258" y="19125"/>
                  </a:lnTo>
                  <a:lnTo>
                    <a:pt x="1148960" y="29611"/>
                  </a:lnTo>
                  <a:lnTo>
                    <a:pt x="1195608" y="42246"/>
                  </a:lnTo>
                  <a:lnTo>
                    <a:pt x="1241128" y="56967"/>
                  </a:lnTo>
                  <a:lnTo>
                    <a:pt x="1285443" y="73707"/>
                  </a:lnTo>
                  <a:lnTo>
                    <a:pt x="1328476" y="92402"/>
                  </a:lnTo>
                  <a:lnTo>
                    <a:pt x="1370153" y="112984"/>
                  </a:lnTo>
                  <a:lnTo>
                    <a:pt x="1410395" y="135390"/>
                  </a:lnTo>
                  <a:lnTo>
                    <a:pt x="1449129" y="159553"/>
                  </a:lnTo>
                  <a:lnTo>
                    <a:pt x="1486276" y="185407"/>
                  </a:lnTo>
                  <a:lnTo>
                    <a:pt x="1521762" y="212888"/>
                  </a:lnTo>
                  <a:lnTo>
                    <a:pt x="1555511" y="241930"/>
                  </a:lnTo>
                  <a:lnTo>
                    <a:pt x="1587445" y="272468"/>
                  </a:lnTo>
                  <a:lnTo>
                    <a:pt x="1617489" y="304435"/>
                  </a:lnTo>
                  <a:lnTo>
                    <a:pt x="1645567" y="337766"/>
                  </a:lnTo>
                  <a:lnTo>
                    <a:pt x="1671603" y="372396"/>
                  </a:lnTo>
                  <a:lnTo>
                    <a:pt x="1695520" y="408260"/>
                  </a:lnTo>
                  <a:lnTo>
                    <a:pt x="1717243" y="445291"/>
                  </a:lnTo>
                  <a:lnTo>
                    <a:pt x="1736695" y="483424"/>
                  </a:lnTo>
                  <a:lnTo>
                    <a:pt x="1753801" y="522594"/>
                  </a:lnTo>
                  <a:lnTo>
                    <a:pt x="1768484" y="562735"/>
                  </a:lnTo>
                  <a:lnTo>
                    <a:pt x="1780668" y="603782"/>
                  </a:lnTo>
                  <a:lnTo>
                    <a:pt x="1790276" y="645669"/>
                  </a:lnTo>
                  <a:lnTo>
                    <a:pt x="1797234" y="688331"/>
                  </a:lnTo>
                  <a:lnTo>
                    <a:pt x="1801464" y="731701"/>
                  </a:lnTo>
                  <a:lnTo>
                    <a:pt x="1802892" y="775715"/>
                  </a:lnTo>
                  <a:lnTo>
                    <a:pt x="1801464" y="819730"/>
                  </a:lnTo>
                  <a:lnTo>
                    <a:pt x="1797234" y="863100"/>
                  </a:lnTo>
                  <a:lnTo>
                    <a:pt x="1790276" y="905762"/>
                  </a:lnTo>
                  <a:lnTo>
                    <a:pt x="1780668" y="947649"/>
                  </a:lnTo>
                  <a:lnTo>
                    <a:pt x="1768484" y="988696"/>
                  </a:lnTo>
                  <a:lnTo>
                    <a:pt x="1753801" y="1028837"/>
                  </a:lnTo>
                  <a:lnTo>
                    <a:pt x="1736695" y="1068007"/>
                  </a:lnTo>
                  <a:lnTo>
                    <a:pt x="1717243" y="1106140"/>
                  </a:lnTo>
                  <a:lnTo>
                    <a:pt x="1695520" y="1143171"/>
                  </a:lnTo>
                  <a:lnTo>
                    <a:pt x="1671603" y="1179035"/>
                  </a:lnTo>
                  <a:lnTo>
                    <a:pt x="1645567" y="1213665"/>
                  </a:lnTo>
                  <a:lnTo>
                    <a:pt x="1617489" y="1246996"/>
                  </a:lnTo>
                  <a:lnTo>
                    <a:pt x="1587445" y="1278963"/>
                  </a:lnTo>
                  <a:lnTo>
                    <a:pt x="1555511" y="1309501"/>
                  </a:lnTo>
                  <a:lnTo>
                    <a:pt x="1521762" y="1338543"/>
                  </a:lnTo>
                  <a:lnTo>
                    <a:pt x="1486276" y="1366024"/>
                  </a:lnTo>
                  <a:lnTo>
                    <a:pt x="1449129" y="1391878"/>
                  </a:lnTo>
                  <a:lnTo>
                    <a:pt x="1410395" y="1416041"/>
                  </a:lnTo>
                  <a:lnTo>
                    <a:pt x="1370153" y="1438447"/>
                  </a:lnTo>
                  <a:lnTo>
                    <a:pt x="1328476" y="1459029"/>
                  </a:lnTo>
                  <a:lnTo>
                    <a:pt x="1285443" y="1477724"/>
                  </a:lnTo>
                  <a:lnTo>
                    <a:pt x="1241128" y="1494464"/>
                  </a:lnTo>
                  <a:lnTo>
                    <a:pt x="1195608" y="1509185"/>
                  </a:lnTo>
                  <a:lnTo>
                    <a:pt x="1148960" y="1521820"/>
                  </a:lnTo>
                  <a:lnTo>
                    <a:pt x="1101258" y="1532306"/>
                  </a:lnTo>
                  <a:lnTo>
                    <a:pt x="1052580" y="1540575"/>
                  </a:lnTo>
                  <a:lnTo>
                    <a:pt x="1003001" y="1546563"/>
                  </a:lnTo>
                  <a:lnTo>
                    <a:pt x="952597" y="1550203"/>
                  </a:lnTo>
                  <a:lnTo>
                    <a:pt x="901445" y="1551432"/>
                  </a:lnTo>
                  <a:lnTo>
                    <a:pt x="850294" y="1550203"/>
                  </a:lnTo>
                  <a:lnTo>
                    <a:pt x="799890" y="1546563"/>
                  </a:lnTo>
                  <a:lnTo>
                    <a:pt x="750311" y="1540575"/>
                  </a:lnTo>
                  <a:lnTo>
                    <a:pt x="701633" y="1532306"/>
                  </a:lnTo>
                  <a:lnTo>
                    <a:pt x="653931" y="1521820"/>
                  </a:lnTo>
                  <a:lnTo>
                    <a:pt x="607283" y="1509185"/>
                  </a:lnTo>
                  <a:lnTo>
                    <a:pt x="561763" y="1494464"/>
                  </a:lnTo>
                  <a:lnTo>
                    <a:pt x="517448" y="1477724"/>
                  </a:lnTo>
                  <a:lnTo>
                    <a:pt x="474415" y="1459029"/>
                  </a:lnTo>
                  <a:lnTo>
                    <a:pt x="432738" y="1438447"/>
                  </a:lnTo>
                  <a:lnTo>
                    <a:pt x="392496" y="1416041"/>
                  </a:lnTo>
                  <a:lnTo>
                    <a:pt x="353762" y="1391878"/>
                  </a:lnTo>
                  <a:lnTo>
                    <a:pt x="316615" y="1366024"/>
                  </a:lnTo>
                  <a:lnTo>
                    <a:pt x="281129" y="1338543"/>
                  </a:lnTo>
                  <a:lnTo>
                    <a:pt x="247380" y="1309501"/>
                  </a:lnTo>
                  <a:lnTo>
                    <a:pt x="215446" y="1278963"/>
                  </a:lnTo>
                  <a:lnTo>
                    <a:pt x="185402" y="1246996"/>
                  </a:lnTo>
                  <a:lnTo>
                    <a:pt x="157324" y="1213665"/>
                  </a:lnTo>
                  <a:lnTo>
                    <a:pt x="131288" y="1179035"/>
                  </a:lnTo>
                  <a:lnTo>
                    <a:pt x="107371" y="1143171"/>
                  </a:lnTo>
                  <a:lnTo>
                    <a:pt x="85648" y="1106140"/>
                  </a:lnTo>
                  <a:lnTo>
                    <a:pt x="66196" y="1068007"/>
                  </a:lnTo>
                  <a:lnTo>
                    <a:pt x="49090" y="1028837"/>
                  </a:lnTo>
                  <a:lnTo>
                    <a:pt x="34407" y="988696"/>
                  </a:lnTo>
                  <a:lnTo>
                    <a:pt x="22223" y="947649"/>
                  </a:lnTo>
                  <a:lnTo>
                    <a:pt x="12615" y="905762"/>
                  </a:lnTo>
                  <a:lnTo>
                    <a:pt x="5657" y="863100"/>
                  </a:lnTo>
                  <a:lnTo>
                    <a:pt x="1427" y="819730"/>
                  </a:lnTo>
                  <a:lnTo>
                    <a:pt x="0" y="775715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6727" y="826007"/>
              <a:ext cx="5028437" cy="153085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rcRect r="23922"/>
            <a:stretch>
              <a:fillRect/>
            </a:stretch>
          </p:blipFill>
          <p:spPr>
            <a:xfrm>
              <a:off x="533400" y="762000"/>
              <a:ext cx="1371600" cy="155143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111245" y="3169158"/>
            <a:ext cx="2628900" cy="293560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618490" marR="41910" indent="-416559" algn="ctr">
              <a:lnSpc>
                <a:spcPts val="2980"/>
              </a:lnSpc>
              <a:spcBef>
                <a:spcPts val="415"/>
              </a:spcBef>
            </a:pPr>
            <a:r>
              <a:rPr sz="2700" spc="260" dirty="0">
                <a:solidFill>
                  <a:srgbClr val="FFFF00"/>
                </a:solidFill>
                <a:latin typeface="Tahoma"/>
                <a:cs typeface="Tahoma"/>
              </a:rPr>
              <a:t>Д</a:t>
            </a:r>
            <a:r>
              <a:rPr sz="2700" spc="200" dirty="0">
                <a:solidFill>
                  <a:srgbClr val="FFFF00"/>
                </a:solidFill>
                <a:latin typeface="Tahoma"/>
                <a:cs typeface="Tahoma"/>
              </a:rPr>
              <a:t>о</a:t>
            </a:r>
            <a:r>
              <a:rPr sz="2700" spc="95" dirty="0">
                <a:solidFill>
                  <a:srgbClr val="FFFF00"/>
                </a:solidFill>
                <a:latin typeface="Tahoma"/>
                <a:cs typeface="Tahoma"/>
              </a:rPr>
              <a:t>бровільний  </a:t>
            </a:r>
            <a:r>
              <a:rPr sz="2700" spc="114" dirty="0">
                <a:solidFill>
                  <a:srgbClr val="FFFF00"/>
                </a:solidFill>
                <a:latin typeface="Tahoma"/>
                <a:cs typeface="Tahoma"/>
              </a:rPr>
              <a:t>помічник</a:t>
            </a:r>
            <a:endParaRPr sz="2700">
              <a:solidFill>
                <a:srgbClr val="FFFF0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3300">
              <a:solidFill>
                <a:srgbClr val="FFFF00"/>
              </a:solidFill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solidFill>
                <a:srgbClr val="FFFF00"/>
              </a:solidFill>
              <a:latin typeface="Tahoma"/>
              <a:cs typeface="Tahoma"/>
            </a:endParaRPr>
          </a:p>
          <a:p>
            <a:pPr marL="554990" marR="546100" indent="-1905" algn="ctr">
              <a:lnSpc>
                <a:spcPts val="2980"/>
              </a:lnSpc>
            </a:pPr>
            <a:r>
              <a:rPr sz="2700" spc="125" dirty="0">
                <a:solidFill>
                  <a:srgbClr val="FFFF00"/>
                </a:solidFill>
                <a:latin typeface="Tahoma"/>
                <a:cs typeface="Tahoma"/>
              </a:rPr>
              <a:t>Належні </a:t>
            </a:r>
            <a:r>
              <a:rPr sz="2700" spc="-8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700" spc="60" dirty="0">
                <a:solidFill>
                  <a:srgbClr val="FFFF00"/>
                </a:solidFill>
                <a:latin typeface="Tahoma"/>
                <a:cs typeface="Tahoma"/>
              </a:rPr>
              <a:t>житлово</a:t>
            </a:r>
            <a:r>
              <a:rPr sz="2700" spc="-85" dirty="0">
                <a:solidFill>
                  <a:srgbClr val="FFFF00"/>
                </a:solidFill>
                <a:latin typeface="Tahoma"/>
                <a:cs typeface="Tahoma"/>
              </a:rPr>
              <a:t>-</a:t>
            </a:r>
            <a:endParaRPr sz="2700">
              <a:solidFill>
                <a:srgbClr val="FFFF00"/>
              </a:solidFill>
              <a:latin typeface="Tahoma"/>
              <a:cs typeface="Tahoma"/>
            </a:endParaRPr>
          </a:p>
          <a:p>
            <a:pPr algn="ctr">
              <a:lnSpc>
                <a:spcPts val="2920"/>
              </a:lnSpc>
            </a:pPr>
            <a:r>
              <a:rPr sz="2700" spc="80" dirty="0">
                <a:solidFill>
                  <a:srgbClr val="FFFF00"/>
                </a:solidFill>
                <a:latin typeface="Tahoma"/>
                <a:cs typeface="Tahoma"/>
              </a:rPr>
              <a:t>побутові</a:t>
            </a:r>
            <a:r>
              <a:rPr sz="2700" spc="-16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700" spc="200" dirty="0">
                <a:solidFill>
                  <a:srgbClr val="FFFF00"/>
                </a:solidFill>
                <a:latin typeface="Tahoma"/>
                <a:cs typeface="Tahoma"/>
              </a:rPr>
              <a:t>умови</a:t>
            </a:r>
            <a:endParaRPr sz="2700">
              <a:solidFill>
                <a:srgbClr val="FFFF00"/>
              </a:solidFill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15683" y="2699004"/>
            <a:ext cx="4994910" cy="1655826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17" name="object 17"/>
          <p:cNvGrpSpPr/>
          <p:nvPr/>
        </p:nvGrpSpPr>
        <p:grpSpPr>
          <a:xfrm>
            <a:off x="609600" y="4800600"/>
            <a:ext cx="1409700" cy="1409700"/>
            <a:chOff x="1342643" y="4824983"/>
            <a:chExt cx="1409700" cy="140970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2643" y="4824983"/>
              <a:ext cx="1409700" cy="14096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342643" y="4824983"/>
              <a:ext cx="1409700" cy="1409700"/>
            </a:xfrm>
            <a:custGeom>
              <a:avLst/>
              <a:gdLst/>
              <a:ahLst/>
              <a:cxnLst/>
              <a:rect l="l" t="t" r="r" b="b"/>
              <a:pathLst>
                <a:path w="1409700" h="1409700">
                  <a:moveTo>
                    <a:pt x="0" y="704850"/>
                  </a:moveTo>
                  <a:lnTo>
                    <a:pt x="1626" y="656594"/>
                  </a:lnTo>
                  <a:lnTo>
                    <a:pt x="6434" y="609210"/>
                  </a:lnTo>
                  <a:lnTo>
                    <a:pt x="14320" y="562804"/>
                  </a:lnTo>
                  <a:lnTo>
                    <a:pt x="25179" y="517480"/>
                  </a:lnTo>
                  <a:lnTo>
                    <a:pt x="38905" y="473344"/>
                  </a:lnTo>
                  <a:lnTo>
                    <a:pt x="55393" y="430500"/>
                  </a:lnTo>
                  <a:lnTo>
                    <a:pt x="74539" y="389053"/>
                  </a:lnTo>
                  <a:lnTo>
                    <a:pt x="96237" y="349108"/>
                  </a:lnTo>
                  <a:lnTo>
                    <a:pt x="120383" y="310771"/>
                  </a:lnTo>
                  <a:lnTo>
                    <a:pt x="146871" y="274146"/>
                  </a:lnTo>
                  <a:lnTo>
                    <a:pt x="175596" y="239339"/>
                  </a:lnTo>
                  <a:lnTo>
                    <a:pt x="206454" y="206454"/>
                  </a:lnTo>
                  <a:lnTo>
                    <a:pt x="239339" y="175596"/>
                  </a:lnTo>
                  <a:lnTo>
                    <a:pt x="274146" y="146871"/>
                  </a:lnTo>
                  <a:lnTo>
                    <a:pt x="310771" y="120383"/>
                  </a:lnTo>
                  <a:lnTo>
                    <a:pt x="349108" y="96237"/>
                  </a:lnTo>
                  <a:lnTo>
                    <a:pt x="389053" y="74539"/>
                  </a:lnTo>
                  <a:lnTo>
                    <a:pt x="430500" y="55393"/>
                  </a:lnTo>
                  <a:lnTo>
                    <a:pt x="473344" y="38905"/>
                  </a:lnTo>
                  <a:lnTo>
                    <a:pt x="517480" y="25179"/>
                  </a:lnTo>
                  <a:lnTo>
                    <a:pt x="562804" y="14320"/>
                  </a:lnTo>
                  <a:lnTo>
                    <a:pt x="609210" y="6434"/>
                  </a:lnTo>
                  <a:lnTo>
                    <a:pt x="656594" y="1626"/>
                  </a:lnTo>
                  <a:lnTo>
                    <a:pt x="704850" y="0"/>
                  </a:lnTo>
                  <a:lnTo>
                    <a:pt x="753105" y="1626"/>
                  </a:lnTo>
                  <a:lnTo>
                    <a:pt x="800489" y="6434"/>
                  </a:lnTo>
                  <a:lnTo>
                    <a:pt x="846895" y="14320"/>
                  </a:lnTo>
                  <a:lnTo>
                    <a:pt x="892219" y="25179"/>
                  </a:lnTo>
                  <a:lnTo>
                    <a:pt x="936355" y="38905"/>
                  </a:lnTo>
                  <a:lnTo>
                    <a:pt x="979199" y="55393"/>
                  </a:lnTo>
                  <a:lnTo>
                    <a:pt x="1020646" y="74539"/>
                  </a:lnTo>
                  <a:lnTo>
                    <a:pt x="1060591" y="96237"/>
                  </a:lnTo>
                  <a:lnTo>
                    <a:pt x="1098928" y="120383"/>
                  </a:lnTo>
                  <a:lnTo>
                    <a:pt x="1135553" y="146871"/>
                  </a:lnTo>
                  <a:lnTo>
                    <a:pt x="1170360" y="175596"/>
                  </a:lnTo>
                  <a:lnTo>
                    <a:pt x="1203245" y="206454"/>
                  </a:lnTo>
                  <a:lnTo>
                    <a:pt x="1234103" y="239339"/>
                  </a:lnTo>
                  <a:lnTo>
                    <a:pt x="1262828" y="274146"/>
                  </a:lnTo>
                  <a:lnTo>
                    <a:pt x="1289316" y="310771"/>
                  </a:lnTo>
                  <a:lnTo>
                    <a:pt x="1313462" y="349108"/>
                  </a:lnTo>
                  <a:lnTo>
                    <a:pt x="1335160" y="389053"/>
                  </a:lnTo>
                  <a:lnTo>
                    <a:pt x="1354306" y="430500"/>
                  </a:lnTo>
                  <a:lnTo>
                    <a:pt x="1370794" y="473344"/>
                  </a:lnTo>
                  <a:lnTo>
                    <a:pt x="1384520" y="517480"/>
                  </a:lnTo>
                  <a:lnTo>
                    <a:pt x="1395379" y="562804"/>
                  </a:lnTo>
                  <a:lnTo>
                    <a:pt x="1403265" y="609210"/>
                  </a:lnTo>
                  <a:lnTo>
                    <a:pt x="1408073" y="656594"/>
                  </a:lnTo>
                  <a:lnTo>
                    <a:pt x="1409700" y="704850"/>
                  </a:lnTo>
                  <a:lnTo>
                    <a:pt x="1408073" y="753108"/>
                  </a:lnTo>
                  <a:lnTo>
                    <a:pt x="1403265" y="800494"/>
                  </a:lnTo>
                  <a:lnTo>
                    <a:pt x="1395379" y="846902"/>
                  </a:lnTo>
                  <a:lnTo>
                    <a:pt x="1384520" y="892227"/>
                  </a:lnTo>
                  <a:lnTo>
                    <a:pt x="1370794" y="936365"/>
                  </a:lnTo>
                  <a:lnTo>
                    <a:pt x="1354306" y="979210"/>
                  </a:lnTo>
                  <a:lnTo>
                    <a:pt x="1335160" y="1020657"/>
                  </a:lnTo>
                  <a:lnTo>
                    <a:pt x="1313462" y="1060602"/>
                  </a:lnTo>
                  <a:lnTo>
                    <a:pt x="1289316" y="1098939"/>
                  </a:lnTo>
                  <a:lnTo>
                    <a:pt x="1262828" y="1135563"/>
                  </a:lnTo>
                  <a:lnTo>
                    <a:pt x="1234103" y="1170370"/>
                  </a:lnTo>
                  <a:lnTo>
                    <a:pt x="1203245" y="1203255"/>
                  </a:lnTo>
                  <a:lnTo>
                    <a:pt x="1170360" y="1234112"/>
                  </a:lnTo>
                  <a:lnTo>
                    <a:pt x="1135553" y="1262836"/>
                  </a:lnTo>
                  <a:lnTo>
                    <a:pt x="1098928" y="1289323"/>
                  </a:lnTo>
                  <a:lnTo>
                    <a:pt x="1060591" y="1313467"/>
                  </a:lnTo>
                  <a:lnTo>
                    <a:pt x="1020646" y="1335164"/>
                  </a:lnTo>
                  <a:lnTo>
                    <a:pt x="979199" y="1354309"/>
                  </a:lnTo>
                  <a:lnTo>
                    <a:pt x="936355" y="1370797"/>
                  </a:lnTo>
                  <a:lnTo>
                    <a:pt x="892219" y="1384522"/>
                  </a:lnTo>
                  <a:lnTo>
                    <a:pt x="846895" y="1395380"/>
                  </a:lnTo>
                  <a:lnTo>
                    <a:pt x="800489" y="1403265"/>
                  </a:lnTo>
                  <a:lnTo>
                    <a:pt x="753105" y="1408073"/>
                  </a:lnTo>
                  <a:lnTo>
                    <a:pt x="704850" y="1409700"/>
                  </a:lnTo>
                  <a:lnTo>
                    <a:pt x="656594" y="1408073"/>
                  </a:lnTo>
                  <a:lnTo>
                    <a:pt x="609210" y="1403265"/>
                  </a:lnTo>
                  <a:lnTo>
                    <a:pt x="562804" y="1395380"/>
                  </a:lnTo>
                  <a:lnTo>
                    <a:pt x="517480" y="1384522"/>
                  </a:lnTo>
                  <a:lnTo>
                    <a:pt x="473344" y="1370797"/>
                  </a:lnTo>
                  <a:lnTo>
                    <a:pt x="430500" y="1354309"/>
                  </a:lnTo>
                  <a:lnTo>
                    <a:pt x="389053" y="1335164"/>
                  </a:lnTo>
                  <a:lnTo>
                    <a:pt x="349108" y="1313467"/>
                  </a:lnTo>
                  <a:lnTo>
                    <a:pt x="310771" y="1289323"/>
                  </a:lnTo>
                  <a:lnTo>
                    <a:pt x="274146" y="1262836"/>
                  </a:lnTo>
                  <a:lnTo>
                    <a:pt x="239339" y="1234112"/>
                  </a:lnTo>
                  <a:lnTo>
                    <a:pt x="206454" y="1203255"/>
                  </a:lnTo>
                  <a:lnTo>
                    <a:pt x="175596" y="1170370"/>
                  </a:lnTo>
                  <a:lnTo>
                    <a:pt x="146871" y="1135563"/>
                  </a:lnTo>
                  <a:lnTo>
                    <a:pt x="120383" y="1098939"/>
                  </a:lnTo>
                  <a:lnTo>
                    <a:pt x="96237" y="1060602"/>
                  </a:lnTo>
                  <a:lnTo>
                    <a:pt x="74539" y="1020657"/>
                  </a:lnTo>
                  <a:lnTo>
                    <a:pt x="55393" y="979210"/>
                  </a:lnTo>
                  <a:lnTo>
                    <a:pt x="38905" y="936365"/>
                  </a:lnTo>
                  <a:lnTo>
                    <a:pt x="25179" y="892227"/>
                  </a:lnTo>
                  <a:lnTo>
                    <a:pt x="14320" y="846902"/>
                  </a:lnTo>
                  <a:lnTo>
                    <a:pt x="6434" y="800494"/>
                  </a:lnTo>
                  <a:lnTo>
                    <a:pt x="1626" y="753108"/>
                  </a:lnTo>
                  <a:lnTo>
                    <a:pt x="0" y="70485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695947" y="2819857"/>
            <a:ext cx="4839335" cy="139128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2000"/>
              </a:lnSpc>
              <a:spcBef>
                <a:spcPts val="250"/>
              </a:spcBef>
            </a:pPr>
            <a:r>
              <a:rPr sz="1600" b="1" spc="-60" dirty="0">
                <a:latin typeface="Tahoma"/>
                <a:cs typeface="Tahoma"/>
              </a:rPr>
              <a:t>повнолітнього</a:t>
            </a:r>
            <a:r>
              <a:rPr sz="1600" b="1" spc="30" dirty="0">
                <a:latin typeface="Tahoma"/>
                <a:cs typeface="Tahoma"/>
              </a:rPr>
              <a:t> </a:t>
            </a:r>
            <a:r>
              <a:rPr sz="1600" b="1" spc="-45" dirty="0">
                <a:latin typeface="Tahoma"/>
                <a:cs typeface="Tahoma"/>
              </a:rPr>
              <a:t>члена</a:t>
            </a:r>
            <a:r>
              <a:rPr sz="1600" b="1" spc="2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сім’ї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95" dirty="0">
                <a:latin typeface="Tahoma"/>
                <a:cs typeface="Tahoma"/>
              </a:rPr>
              <a:t>чи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spc="-70" dirty="0">
                <a:latin typeface="Tahoma"/>
                <a:cs typeface="Tahoma"/>
              </a:rPr>
              <a:t>повнолітню </a:t>
            </a:r>
            <a:r>
              <a:rPr sz="1600" b="1" spc="-65" dirty="0">
                <a:latin typeface="Tahoma"/>
                <a:cs typeface="Tahoma"/>
              </a:rPr>
              <a:t> </a:t>
            </a:r>
            <a:r>
              <a:rPr sz="1600" b="1" spc="35" dirty="0">
                <a:latin typeface="Tahoma"/>
                <a:cs typeface="Tahoma"/>
              </a:rPr>
              <a:t>особу</a:t>
            </a:r>
            <a:r>
              <a:rPr sz="1600" spc="35" dirty="0">
                <a:latin typeface="Tahoma"/>
                <a:cs typeface="Tahoma"/>
              </a:rPr>
              <a:t>, </a:t>
            </a:r>
            <a:r>
              <a:rPr sz="1600" spc="-60" dirty="0">
                <a:latin typeface="Tahoma"/>
                <a:cs typeface="Tahoma"/>
              </a:rPr>
              <a:t>які </a:t>
            </a:r>
            <a:r>
              <a:rPr sz="1600" spc="60" dirty="0">
                <a:latin typeface="Tahoma"/>
                <a:cs typeface="Tahoma"/>
              </a:rPr>
              <a:t>проживають </a:t>
            </a:r>
            <a:r>
              <a:rPr sz="1600" spc="150" dirty="0">
                <a:latin typeface="Tahoma"/>
                <a:cs typeface="Tahoma"/>
              </a:rPr>
              <a:t>на </a:t>
            </a:r>
            <a:r>
              <a:rPr sz="1600" spc="40" dirty="0">
                <a:latin typeface="Tahoma"/>
                <a:cs typeface="Tahoma"/>
              </a:rPr>
              <a:t>спільній </a:t>
            </a:r>
            <a:r>
              <a:rPr sz="1600" spc="10" dirty="0">
                <a:latin typeface="Tahoma"/>
                <a:cs typeface="Tahoma"/>
              </a:rPr>
              <a:t>житловій </a:t>
            </a:r>
            <a:r>
              <a:rPr sz="1600" spc="15" dirty="0">
                <a:latin typeface="Tahoma"/>
                <a:cs typeface="Tahoma"/>
              </a:rPr>
              <a:t> </a:t>
            </a:r>
            <a:r>
              <a:rPr sz="1600" spc="95" dirty="0">
                <a:latin typeface="Tahoma"/>
                <a:cs typeface="Tahoma"/>
              </a:rPr>
              <a:t>площі </a:t>
            </a:r>
            <a:r>
              <a:rPr sz="1600" spc="-60" dirty="0">
                <a:latin typeface="Tahoma"/>
                <a:cs typeface="Tahoma"/>
              </a:rPr>
              <a:t>з </a:t>
            </a:r>
            <a:r>
              <a:rPr sz="1600" spc="114" dirty="0">
                <a:latin typeface="Tahoma"/>
                <a:cs typeface="Tahoma"/>
              </a:rPr>
              <a:t>кандидатом </a:t>
            </a:r>
            <a:r>
              <a:rPr sz="1600" spc="55" dirty="0">
                <a:latin typeface="Tahoma"/>
                <a:cs typeface="Tahoma"/>
              </a:rPr>
              <a:t>у </a:t>
            </a:r>
            <a:r>
              <a:rPr sz="1600" spc="70" dirty="0">
                <a:latin typeface="Tahoma"/>
                <a:cs typeface="Tahoma"/>
              </a:rPr>
              <a:t>патронатні </a:t>
            </a:r>
            <a:r>
              <a:rPr sz="1600" spc="20" dirty="0">
                <a:latin typeface="Tahoma"/>
                <a:cs typeface="Tahoma"/>
              </a:rPr>
              <a:t>вихователі, </a:t>
            </a:r>
            <a:r>
              <a:rPr sz="1600" spc="25" dirty="0">
                <a:latin typeface="Tahoma"/>
                <a:cs typeface="Tahoma"/>
              </a:rPr>
              <a:t> </a:t>
            </a:r>
            <a:r>
              <a:rPr sz="1600" b="1" spc="-40" dirty="0">
                <a:latin typeface="Tahoma"/>
                <a:cs typeface="Tahoma"/>
              </a:rPr>
              <a:t>го</a:t>
            </a:r>
            <a:r>
              <a:rPr sz="1600" b="1" spc="-45" dirty="0">
                <a:latin typeface="Tahoma"/>
                <a:cs typeface="Tahoma"/>
              </a:rPr>
              <a:t>т</a:t>
            </a:r>
            <a:r>
              <a:rPr sz="1600" b="1" spc="-80" dirty="0">
                <a:latin typeface="Tahoma"/>
                <a:cs typeface="Tahoma"/>
              </a:rPr>
              <a:t>ов</a:t>
            </a:r>
            <a:r>
              <a:rPr sz="1600" b="1" spc="-40" dirty="0">
                <a:latin typeface="Tahoma"/>
                <a:cs typeface="Tahoma"/>
              </a:rPr>
              <a:t>і</a:t>
            </a:r>
            <a:r>
              <a:rPr sz="1600" b="1" spc="-5" dirty="0">
                <a:latin typeface="Tahoma"/>
                <a:cs typeface="Tahoma"/>
              </a:rPr>
              <a:t> </a:t>
            </a:r>
            <a:r>
              <a:rPr sz="1600" b="1" spc="-25" dirty="0">
                <a:latin typeface="Tahoma"/>
                <a:cs typeface="Tahoma"/>
              </a:rPr>
              <a:t>п</a:t>
            </a:r>
            <a:r>
              <a:rPr sz="1600" b="1" spc="-15" dirty="0">
                <a:latin typeface="Tahoma"/>
                <a:cs typeface="Tahoma"/>
              </a:rPr>
              <a:t>р</a:t>
            </a:r>
            <a:r>
              <a:rPr sz="1600" b="1" spc="-35" dirty="0">
                <a:latin typeface="Tahoma"/>
                <a:cs typeface="Tahoma"/>
              </a:rPr>
              <a:t>ойти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н</a:t>
            </a:r>
            <a:r>
              <a:rPr sz="1600" b="1" spc="5" dirty="0">
                <a:latin typeface="Tahoma"/>
                <a:cs typeface="Tahoma"/>
              </a:rPr>
              <a:t>а</a:t>
            </a:r>
            <a:r>
              <a:rPr sz="1600" b="1" spc="-65" dirty="0">
                <a:latin typeface="Tahoma"/>
                <a:cs typeface="Tahoma"/>
              </a:rPr>
              <a:t>вчан</a:t>
            </a:r>
            <a:r>
              <a:rPr sz="1600" b="1" spc="-60" dirty="0">
                <a:latin typeface="Tahoma"/>
                <a:cs typeface="Tahoma"/>
              </a:rPr>
              <a:t>н</a:t>
            </a:r>
            <a:r>
              <a:rPr sz="1600" b="1" spc="-145" dirty="0">
                <a:latin typeface="Tahoma"/>
                <a:cs typeface="Tahoma"/>
              </a:rPr>
              <a:t>я</a:t>
            </a:r>
            <a:r>
              <a:rPr sz="1600" b="1" spc="-20" dirty="0">
                <a:latin typeface="Tahoma"/>
                <a:cs typeface="Tahoma"/>
              </a:rPr>
              <a:t> </a:t>
            </a:r>
            <a:r>
              <a:rPr sz="1600" b="1" spc="-105" dirty="0">
                <a:latin typeface="Tahoma"/>
                <a:cs typeface="Tahoma"/>
              </a:rPr>
              <a:t>і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н</a:t>
            </a:r>
            <a:r>
              <a:rPr sz="1600" b="1" spc="5" dirty="0">
                <a:latin typeface="Tahoma"/>
                <a:cs typeface="Tahoma"/>
              </a:rPr>
              <a:t>а</a:t>
            </a:r>
            <a:r>
              <a:rPr sz="1600" b="1" dirty="0">
                <a:latin typeface="Tahoma"/>
                <a:cs typeface="Tahoma"/>
              </a:rPr>
              <a:t>д</a:t>
            </a:r>
            <a:r>
              <a:rPr sz="1600" b="1" spc="-5" dirty="0">
                <a:latin typeface="Tahoma"/>
                <a:cs typeface="Tahoma"/>
              </a:rPr>
              <a:t>ават</a:t>
            </a:r>
            <a:r>
              <a:rPr sz="1600" b="1" dirty="0">
                <a:latin typeface="Tahoma"/>
                <a:cs typeface="Tahoma"/>
              </a:rPr>
              <a:t>и</a:t>
            </a:r>
            <a:r>
              <a:rPr sz="1600" b="1" spc="-15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д</a:t>
            </a:r>
            <a:r>
              <a:rPr sz="1600" b="1" spc="-25" dirty="0">
                <a:latin typeface="Tahoma"/>
                <a:cs typeface="Tahoma"/>
              </a:rPr>
              <a:t>опомог</a:t>
            </a:r>
            <a:r>
              <a:rPr sz="1600" b="1" dirty="0">
                <a:latin typeface="Tahoma"/>
                <a:cs typeface="Tahoma"/>
              </a:rPr>
              <a:t>у</a:t>
            </a:r>
            <a:r>
              <a:rPr sz="1600" b="1" spc="10" dirty="0">
                <a:latin typeface="Tahoma"/>
                <a:cs typeface="Tahoma"/>
              </a:rPr>
              <a:t> </a:t>
            </a:r>
            <a:r>
              <a:rPr sz="1600" b="1" dirty="0">
                <a:latin typeface="Tahoma"/>
                <a:cs typeface="Tahoma"/>
              </a:rPr>
              <a:t>у  </a:t>
            </a:r>
            <a:r>
              <a:rPr sz="1600" b="1" spc="-80" dirty="0">
                <a:latin typeface="Tahoma"/>
                <a:cs typeface="Tahoma"/>
              </a:rPr>
              <a:t>догляді </a:t>
            </a:r>
            <a:r>
              <a:rPr sz="1600" b="1" spc="-15" dirty="0">
                <a:latin typeface="Tahoma"/>
                <a:cs typeface="Tahoma"/>
              </a:rPr>
              <a:t>за </a:t>
            </a:r>
            <a:r>
              <a:rPr sz="1600" b="1" spc="-45" dirty="0">
                <a:latin typeface="Tahoma"/>
                <a:cs typeface="Tahoma"/>
              </a:rPr>
              <a:t>дитиною</a:t>
            </a:r>
            <a:r>
              <a:rPr sz="1600" spc="-45" dirty="0">
                <a:latin typeface="Tahoma"/>
                <a:cs typeface="Tahoma"/>
              </a:rPr>
              <a:t>, </a:t>
            </a:r>
            <a:r>
              <a:rPr sz="1600" spc="85" dirty="0">
                <a:latin typeface="Tahoma"/>
                <a:cs typeface="Tahoma"/>
              </a:rPr>
              <a:t>влаштованою </a:t>
            </a:r>
            <a:r>
              <a:rPr sz="1600" spc="120" dirty="0">
                <a:latin typeface="Tahoma"/>
                <a:cs typeface="Tahoma"/>
              </a:rPr>
              <a:t>до </a:t>
            </a:r>
            <a:r>
              <a:rPr sz="1600" spc="114" dirty="0">
                <a:latin typeface="Tahoma"/>
                <a:cs typeface="Tahoma"/>
              </a:rPr>
              <a:t>сім</a:t>
            </a:r>
            <a:r>
              <a:rPr sz="1600" spc="114" dirty="0">
                <a:latin typeface="Arial"/>
                <a:cs typeface="Arial"/>
              </a:rPr>
              <a:t>ʼ</a:t>
            </a:r>
            <a:r>
              <a:rPr sz="1600" spc="114" dirty="0">
                <a:latin typeface="Tahoma"/>
                <a:cs typeface="Tahoma"/>
              </a:rPr>
              <a:t>ї </a:t>
            </a:r>
            <a:r>
              <a:rPr sz="1600" spc="120" dirty="0">
                <a:latin typeface="Tahoma"/>
                <a:cs typeface="Tahoma"/>
              </a:rPr>
              <a:t> </a:t>
            </a:r>
            <a:r>
              <a:rPr sz="1600" spc="85" dirty="0">
                <a:latin typeface="Tahoma"/>
                <a:cs typeface="Tahoma"/>
              </a:rPr>
              <a:t>патронатного</a:t>
            </a:r>
            <a:r>
              <a:rPr sz="1600" spc="-65" dirty="0">
                <a:latin typeface="Tahoma"/>
                <a:cs typeface="Tahoma"/>
              </a:rPr>
              <a:t> </a:t>
            </a:r>
            <a:r>
              <a:rPr sz="1600" spc="15" dirty="0">
                <a:latin typeface="Tahoma"/>
                <a:cs typeface="Tahoma"/>
              </a:rPr>
              <a:t>вихователя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0819" y="4757940"/>
            <a:ext cx="5049774" cy="147751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object 23"/>
          <p:cNvSpPr txBox="1"/>
          <p:nvPr/>
        </p:nvSpPr>
        <p:spPr>
          <a:xfrm>
            <a:off x="6756018" y="4829936"/>
            <a:ext cx="4663440" cy="130937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75"/>
              </a:spcBef>
            </a:pPr>
            <a:r>
              <a:rPr sz="1800" b="1" spc="-15" dirty="0">
                <a:latin typeface="Tahoma"/>
                <a:cs typeface="Tahoma"/>
              </a:rPr>
              <a:t>за </a:t>
            </a:r>
            <a:r>
              <a:rPr sz="1800" b="1" spc="45" dirty="0">
                <a:latin typeface="Tahoma"/>
                <a:cs typeface="Tahoma"/>
              </a:rPr>
              <a:t>місцем </a:t>
            </a:r>
            <a:r>
              <a:rPr sz="1800" b="1" spc="-10" dirty="0">
                <a:latin typeface="Tahoma"/>
                <a:cs typeface="Tahoma"/>
              </a:rPr>
              <a:t>свого </a:t>
            </a:r>
            <a:r>
              <a:rPr sz="1800" b="1" spc="-20" dirty="0">
                <a:latin typeface="Tahoma"/>
                <a:cs typeface="Tahoma"/>
              </a:rPr>
              <a:t>фактичного </a:t>
            </a:r>
            <a:r>
              <a:rPr sz="1800" b="1" spc="-15" dirty="0">
                <a:latin typeface="Tahoma"/>
                <a:cs typeface="Tahoma"/>
              </a:rPr>
              <a:t> </a:t>
            </a:r>
            <a:r>
              <a:rPr sz="1800" b="1" spc="-65" dirty="0">
                <a:latin typeface="Tahoma"/>
                <a:cs typeface="Tahoma"/>
              </a:rPr>
              <a:t>проживання</a:t>
            </a:r>
            <a:r>
              <a:rPr sz="1800" spc="-65" dirty="0">
                <a:latin typeface="Tahoma"/>
                <a:cs typeface="Tahoma"/>
              </a:rPr>
              <a:t>, </a:t>
            </a:r>
            <a:r>
              <a:rPr sz="1800" spc="65" dirty="0">
                <a:latin typeface="Tahoma"/>
                <a:cs typeface="Tahoma"/>
              </a:rPr>
              <a:t>у </a:t>
            </a:r>
            <a:r>
              <a:rPr sz="1800" spc="135" dirty="0">
                <a:latin typeface="Tahoma"/>
                <a:cs typeface="Tahoma"/>
              </a:rPr>
              <a:t>тому </a:t>
            </a:r>
            <a:r>
              <a:rPr sz="1800" spc="40" dirty="0">
                <a:latin typeface="Tahoma"/>
                <a:cs typeface="Tahoma"/>
              </a:rPr>
              <a:t>числі </a:t>
            </a:r>
            <a:r>
              <a:rPr sz="1800" b="1" spc="-45" dirty="0">
                <a:latin typeface="Tahoma"/>
                <a:cs typeface="Tahoma"/>
              </a:rPr>
              <a:t>наявність </a:t>
            </a:r>
            <a:r>
              <a:rPr sz="1800" b="1" spc="-40" dirty="0">
                <a:latin typeface="Tahoma"/>
                <a:cs typeface="Tahoma"/>
              </a:rPr>
              <a:t> </a:t>
            </a:r>
            <a:r>
              <a:rPr sz="1800" b="1" dirty="0">
                <a:latin typeface="Tahoma"/>
                <a:cs typeface="Tahoma"/>
              </a:rPr>
              <a:t>окремої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b="1" spc="-40" dirty="0">
                <a:latin typeface="Tahoma"/>
                <a:cs typeface="Tahoma"/>
              </a:rPr>
              <a:t>кімнати</a:t>
            </a:r>
            <a:r>
              <a:rPr sz="1800" b="1" spc="-30" dirty="0">
                <a:latin typeface="Tahoma"/>
                <a:cs typeface="Tahoma"/>
              </a:rPr>
              <a:t> </a:t>
            </a:r>
            <a:r>
              <a:rPr sz="1800" spc="110" dirty="0">
                <a:latin typeface="Tahoma"/>
                <a:cs typeface="Tahoma"/>
              </a:rPr>
              <a:t>(крім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прохідних</a:t>
            </a:r>
            <a:r>
              <a:rPr sz="1800" spc="-9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кімнат,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95" dirty="0">
                <a:latin typeface="Tahoma"/>
                <a:cs typeface="Tahoma"/>
              </a:rPr>
              <a:t>кімнат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185" dirty="0">
                <a:latin typeface="Tahoma"/>
                <a:cs typeface="Tahoma"/>
              </a:rPr>
              <a:t>мансардного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229" dirty="0">
                <a:latin typeface="Tahoma"/>
                <a:cs typeface="Tahoma"/>
              </a:rPr>
              <a:t>або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підвального</a:t>
            </a:r>
            <a:endParaRPr sz="1800">
              <a:latin typeface="Tahoma"/>
              <a:cs typeface="Tahoma"/>
            </a:endParaRPr>
          </a:p>
          <a:p>
            <a:pPr algn="ctr">
              <a:lnSpc>
                <a:spcPts val="1989"/>
              </a:lnSpc>
            </a:pPr>
            <a:r>
              <a:rPr sz="1800" spc="5" dirty="0">
                <a:latin typeface="Tahoma"/>
                <a:cs typeface="Tahoma"/>
              </a:rPr>
              <a:t>типу)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та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b="1" spc="-30" dirty="0">
                <a:latin typeface="Tahoma"/>
                <a:cs typeface="Tahoma"/>
              </a:rPr>
              <a:t>побутових</a:t>
            </a:r>
            <a:r>
              <a:rPr sz="1800" b="1" spc="-35" dirty="0">
                <a:latin typeface="Tahoma"/>
                <a:cs typeface="Tahoma"/>
              </a:rPr>
              <a:t> </a:t>
            </a:r>
            <a:r>
              <a:rPr sz="1800" b="1" spc="-10" dirty="0">
                <a:latin typeface="Tahoma"/>
                <a:cs typeface="Tahoma"/>
              </a:rPr>
              <a:t>зручностей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61378" y="900811"/>
            <a:ext cx="4283710" cy="134493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065" marR="5080" algn="ctr">
              <a:lnSpc>
                <a:spcPct val="92000"/>
              </a:lnSpc>
              <a:spcBef>
                <a:spcPts val="325"/>
              </a:spcBef>
            </a:pPr>
            <a:r>
              <a:rPr sz="2300" b="1" spc="85" dirty="0">
                <a:latin typeface="Tahoma"/>
                <a:cs typeface="Tahoma"/>
              </a:rPr>
              <a:t>особа</a:t>
            </a:r>
            <a:r>
              <a:rPr sz="2300" b="1" spc="45" dirty="0">
                <a:latin typeface="Tahoma"/>
                <a:cs typeface="Tahoma"/>
              </a:rPr>
              <a:t>,</a:t>
            </a:r>
            <a:r>
              <a:rPr sz="2300" b="1" spc="-45" dirty="0">
                <a:latin typeface="Tahoma"/>
                <a:cs typeface="Tahoma"/>
              </a:rPr>
              <a:t> </a:t>
            </a:r>
            <a:r>
              <a:rPr sz="2300" b="1" spc="-70" dirty="0">
                <a:latin typeface="Tahoma"/>
                <a:cs typeface="Tahoma"/>
              </a:rPr>
              <a:t>яка</a:t>
            </a:r>
            <a:r>
              <a:rPr sz="2300" b="1" spc="-40" dirty="0">
                <a:latin typeface="Tahoma"/>
                <a:cs typeface="Tahoma"/>
              </a:rPr>
              <a:t> </a:t>
            </a:r>
            <a:r>
              <a:rPr sz="2300" b="1" spc="-130" dirty="0">
                <a:latin typeface="Tahoma"/>
                <a:cs typeface="Tahoma"/>
              </a:rPr>
              <a:t>виявил</a:t>
            </a:r>
            <a:r>
              <a:rPr sz="2300" b="1" spc="-120" dirty="0">
                <a:latin typeface="Tahoma"/>
                <a:cs typeface="Tahoma"/>
              </a:rPr>
              <a:t>а</a:t>
            </a:r>
            <a:r>
              <a:rPr sz="2300" b="1" spc="-45" dirty="0">
                <a:latin typeface="Tahoma"/>
                <a:cs typeface="Tahoma"/>
              </a:rPr>
              <a:t> </a:t>
            </a:r>
            <a:r>
              <a:rPr sz="2300" b="1" spc="40" dirty="0">
                <a:latin typeface="Tahoma"/>
                <a:cs typeface="Tahoma"/>
              </a:rPr>
              <a:t>бажа</a:t>
            </a:r>
            <a:r>
              <a:rPr sz="2300" b="1" spc="-120" dirty="0">
                <a:latin typeface="Tahoma"/>
                <a:cs typeface="Tahoma"/>
              </a:rPr>
              <a:t>ння  </a:t>
            </a:r>
            <a:r>
              <a:rPr sz="2300" spc="60" dirty="0">
                <a:latin typeface="Tahoma"/>
                <a:cs typeface="Tahoma"/>
              </a:rPr>
              <a:t>виконувати </a:t>
            </a:r>
            <a:r>
              <a:rPr sz="2300" spc="90" dirty="0">
                <a:latin typeface="Tahoma"/>
                <a:cs typeface="Tahoma"/>
              </a:rPr>
              <a:t>обов’язки </a:t>
            </a:r>
            <a:r>
              <a:rPr sz="2300" spc="95" dirty="0">
                <a:latin typeface="Tahoma"/>
                <a:cs typeface="Tahoma"/>
              </a:rPr>
              <a:t> </a:t>
            </a:r>
            <a:r>
              <a:rPr sz="2300" spc="125" dirty="0">
                <a:latin typeface="Tahoma"/>
                <a:cs typeface="Tahoma"/>
              </a:rPr>
              <a:t>патронатного </a:t>
            </a:r>
            <a:r>
              <a:rPr sz="2300" spc="35" dirty="0">
                <a:latin typeface="Tahoma"/>
                <a:cs typeface="Tahoma"/>
              </a:rPr>
              <a:t>вихователя </a:t>
            </a:r>
            <a:r>
              <a:rPr sz="2300" spc="215" dirty="0">
                <a:latin typeface="Tahoma"/>
                <a:cs typeface="Tahoma"/>
              </a:rPr>
              <a:t>на </a:t>
            </a:r>
            <a:r>
              <a:rPr sz="2300" spc="-705" dirty="0">
                <a:latin typeface="Tahoma"/>
                <a:cs typeface="Tahoma"/>
              </a:rPr>
              <a:t> </a:t>
            </a:r>
            <a:r>
              <a:rPr sz="2300" spc="204" dirty="0">
                <a:latin typeface="Tahoma"/>
                <a:cs typeface="Tahoma"/>
              </a:rPr>
              <a:t>професійній</a:t>
            </a:r>
            <a:r>
              <a:rPr sz="2300" spc="-135" dirty="0">
                <a:latin typeface="Tahoma"/>
                <a:cs typeface="Tahoma"/>
              </a:rPr>
              <a:t> </a:t>
            </a:r>
            <a:r>
              <a:rPr sz="2300" spc="140" dirty="0">
                <a:latin typeface="Tahoma"/>
                <a:cs typeface="Tahoma"/>
              </a:rPr>
              <a:t>основі</a:t>
            </a:r>
            <a:r>
              <a:rPr sz="2300" spc="-125" dirty="0">
                <a:latin typeface="Tahoma"/>
                <a:cs typeface="Tahoma"/>
              </a:rPr>
              <a:t> </a:t>
            </a:r>
            <a:r>
              <a:rPr sz="2300" b="1" spc="85" dirty="0">
                <a:latin typeface="Tahoma"/>
                <a:cs typeface="Tahoma"/>
              </a:rPr>
              <a:t>та</a:t>
            </a:r>
            <a:r>
              <a:rPr sz="2300" b="1" spc="-40" dirty="0">
                <a:latin typeface="Tahoma"/>
                <a:cs typeface="Tahoma"/>
              </a:rPr>
              <a:t> </a:t>
            </a:r>
            <a:r>
              <a:rPr sz="2300" b="1" spc="55" dirty="0">
                <a:latin typeface="Tahoma"/>
                <a:cs typeface="Tahoma"/>
              </a:rPr>
              <a:t>має</a:t>
            </a:r>
            <a:r>
              <a:rPr sz="2300" spc="55" dirty="0">
                <a:latin typeface="Tahoma"/>
                <a:cs typeface="Tahoma"/>
              </a:rPr>
              <a:t>:</a:t>
            </a:r>
            <a:endParaRPr sz="2300">
              <a:latin typeface="Tahoma"/>
              <a:cs typeface="Tahoma"/>
            </a:endParaRPr>
          </a:p>
        </p:txBody>
      </p:sp>
      <p:sp>
        <p:nvSpPr>
          <p:cNvPr id="2" name="object 2"/>
          <p:cNvSpPr/>
          <p:nvPr/>
        </p:nvSpPr>
        <p:spPr>
          <a:xfrm>
            <a:off x="2057400" y="838200"/>
            <a:ext cx="4038600" cy="1409700"/>
          </a:xfrm>
          <a:custGeom>
            <a:avLst/>
            <a:gdLst/>
            <a:ahLst/>
            <a:cxnLst/>
            <a:rect l="l" t="t" r="r" b="b"/>
            <a:pathLst>
              <a:path w="3975100" h="1409700">
                <a:moveTo>
                  <a:pt x="3974592" y="0"/>
                </a:moveTo>
                <a:lnTo>
                  <a:pt x="704850" y="0"/>
                </a:lnTo>
                <a:lnTo>
                  <a:pt x="0" y="704850"/>
                </a:lnTo>
                <a:lnTo>
                  <a:pt x="704850" y="1409700"/>
                </a:lnTo>
                <a:lnTo>
                  <a:pt x="3974592" y="1409700"/>
                </a:lnTo>
                <a:lnTo>
                  <a:pt x="3974592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24200" y="914400"/>
            <a:ext cx="2244089" cy="1207382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30480" marR="5080" indent="-18415">
              <a:lnSpc>
                <a:spcPts val="2980"/>
              </a:lnSpc>
              <a:spcBef>
                <a:spcPts val="415"/>
              </a:spcBef>
            </a:pPr>
            <a:r>
              <a:rPr sz="2700" b="0" spc="135">
                <a:solidFill>
                  <a:srgbClr val="FFFF00"/>
                </a:solidFill>
                <a:latin typeface="Tahoma"/>
                <a:cs typeface="Tahoma"/>
              </a:rPr>
              <a:t>Кандидат</a:t>
            </a:r>
            <a:r>
              <a:rPr sz="2700" b="0" spc="-19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lang="uk-UA" sz="2700" b="0" spc="-190" dirty="0" smtClean="0">
                <a:solidFill>
                  <a:srgbClr val="FFFF00"/>
                </a:solidFill>
                <a:latin typeface="Tahoma"/>
                <a:cs typeface="Tahoma"/>
              </a:rPr>
              <a:t/>
            </a:r>
            <a:br>
              <a:rPr lang="uk-UA" sz="2700" b="0" spc="-190" dirty="0" smtClean="0">
                <a:solidFill>
                  <a:srgbClr val="FFFF00"/>
                </a:solidFill>
                <a:latin typeface="Tahoma"/>
                <a:cs typeface="Tahoma"/>
              </a:rPr>
            </a:br>
            <a:r>
              <a:rPr sz="2700" b="0" spc="100" smtClean="0">
                <a:solidFill>
                  <a:srgbClr val="FFFF00"/>
                </a:solidFill>
                <a:latin typeface="Tahoma"/>
                <a:cs typeface="Tahoma"/>
              </a:rPr>
              <a:t>у </a:t>
            </a:r>
            <a:r>
              <a:rPr sz="2700" b="0" spc="-830" smtClean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700" b="0" spc="120" dirty="0">
                <a:solidFill>
                  <a:srgbClr val="FFFF00"/>
                </a:solidFill>
                <a:latin typeface="Tahoma"/>
                <a:cs typeface="Tahoma"/>
              </a:rPr>
              <a:t>патронатні </a:t>
            </a:r>
            <a:r>
              <a:rPr sz="2700" b="0" spc="-835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700" b="0" spc="55" dirty="0">
                <a:solidFill>
                  <a:srgbClr val="FFFF00"/>
                </a:solidFill>
                <a:latin typeface="Tahoma"/>
                <a:cs typeface="Tahoma"/>
              </a:rPr>
              <a:t>вихователі</a:t>
            </a:r>
            <a:endParaRPr sz="2700">
              <a:solidFill>
                <a:srgbClr val="FFFF00"/>
              </a:solidFill>
              <a:latin typeface="Tahoma"/>
              <a:cs typeface="Tahoma"/>
            </a:endParaRPr>
          </a:p>
        </p:txBody>
      </p:sp>
      <p:sp>
        <p:nvSpPr>
          <p:cNvPr id="25" name="Стрелка влево 24"/>
          <p:cNvSpPr/>
          <p:nvPr/>
        </p:nvSpPr>
        <p:spPr>
          <a:xfrm>
            <a:off x="6172200" y="1447800"/>
            <a:ext cx="304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Стрелка влево 25"/>
          <p:cNvSpPr/>
          <p:nvPr/>
        </p:nvSpPr>
        <p:spPr>
          <a:xfrm>
            <a:off x="6172200" y="3352800"/>
            <a:ext cx="304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лево 26"/>
          <p:cNvSpPr/>
          <p:nvPr/>
        </p:nvSpPr>
        <p:spPr>
          <a:xfrm>
            <a:off x="6172200" y="5257800"/>
            <a:ext cx="3048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 descr="Coat_of_Arms_Chortkiv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 descr="1603958135_24-p-zelenii-fon-dlya-prezentatsii-powerpoint-27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381000"/>
            <a:ext cx="9402445" cy="3606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solidFill>
                  <a:schemeClr val="tx1"/>
                </a:solidFill>
              </a:rPr>
              <a:t>Кандидатами</a:t>
            </a:r>
            <a:r>
              <a:rPr sz="2200" spc="20" dirty="0">
                <a:solidFill>
                  <a:schemeClr val="tx1"/>
                </a:solidFill>
              </a:rPr>
              <a:t> </a:t>
            </a:r>
            <a:r>
              <a:rPr sz="2200" spc="5" dirty="0">
                <a:solidFill>
                  <a:schemeClr val="tx1"/>
                </a:solidFill>
              </a:rPr>
              <a:t>у</a:t>
            </a:r>
            <a:r>
              <a:rPr sz="2200" spc="-20" dirty="0">
                <a:solidFill>
                  <a:schemeClr val="tx1"/>
                </a:solidFill>
              </a:rPr>
              <a:t> </a:t>
            </a:r>
            <a:r>
              <a:rPr sz="2200" spc="-10" dirty="0">
                <a:solidFill>
                  <a:schemeClr val="tx1"/>
                </a:solidFill>
              </a:rPr>
              <a:t>патронатні </a:t>
            </a:r>
            <a:r>
              <a:rPr sz="2200" spc="-70" dirty="0">
                <a:solidFill>
                  <a:schemeClr val="tx1"/>
                </a:solidFill>
              </a:rPr>
              <a:t>вихователі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spc="-10" dirty="0">
                <a:solidFill>
                  <a:schemeClr val="tx1"/>
                </a:solidFill>
              </a:rPr>
              <a:t>не</a:t>
            </a:r>
            <a:r>
              <a:rPr sz="2200" spc="-15" dirty="0">
                <a:solidFill>
                  <a:schemeClr val="tx1"/>
                </a:solidFill>
              </a:rPr>
              <a:t> </a:t>
            </a:r>
            <a:r>
              <a:rPr sz="2200" spc="-35" dirty="0">
                <a:solidFill>
                  <a:schemeClr val="tx1"/>
                </a:solidFill>
              </a:rPr>
              <a:t>можуть</a:t>
            </a:r>
            <a:r>
              <a:rPr sz="2200" dirty="0">
                <a:solidFill>
                  <a:schemeClr val="tx1"/>
                </a:solidFill>
              </a:rPr>
              <a:t> </a:t>
            </a:r>
            <a:r>
              <a:rPr sz="2200" spc="-10" dirty="0">
                <a:solidFill>
                  <a:schemeClr val="tx1"/>
                </a:solidFill>
              </a:rPr>
              <a:t>бути</a:t>
            </a:r>
            <a:r>
              <a:rPr sz="2200" spc="-15" dirty="0">
                <a:solidFill>
                  <a:schemeClr val="tx1"/>
                </a:solidFill>
              </a:rPr>
              <a:t> </a:t>
            </a:r>
            <a:r>
              <a:rPr sz="2200" spc="25" dirty="0">
                <a:solidFill>
                  <a:schemeClr val="tx1"/>
                </a:solidFill>
              </a:rPr>
              <a:t>особи,</a:t>
            </a:r>
            <a:r>
              <a:rPr sz="2200" spc="20" dirty="0">
                <a:solidFill>
                  <a:schemeClr val="tx1"/>
                </a:solidFill>
              </a:rPr>
              <a:t> </a:t>
            </a:r>
            <a:r>
              <a:rPr sz="2200" spc="-170" dirty="0">
                <a:solidFill>
                  <a:schemeClr val="tx1"/>
                </a:solidFill>
              </a:rPr>
              <a:t>які:</a:t>
            </a:r>
            <a:endParaRPr sz="2200">
              <a:solidFill>
                <a:schemeClr val="tx1"/>
              </a:solidFill>
            </a:endParaRPr>
          </a:p>
        </p:txBody>
      </p: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1219200" cy="114300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533400" y="1066800"/>
            <a:ext cx="5410200" cy="541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Виховують власних дітей віком до чотирьох років, дитину з інвалідністю, яка має обмеження життєдіяльності;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 опікуном, піклувальником, прийомним батьком/матір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 чи батьком/матір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ю-вихователем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обмежені у дієздатності;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визнанні недієздатними;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позбавлені батьківських прав, якщо ці права не були поновлені;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перебувають на обліку сімей/осіб, які опинились в складних життєвих обставинах;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стосовно яких було прийнято рішення органу опіки та піклування або суду про відібрання дитини;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перебувають під слідством;</a:t>
            </a:r>
          </a:p>
          <a:p>
            <a:pPr algn="just"/>
            <a:endParaRPr lang="uk-UA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перебувають на обліку чи лікуванні у психоневрологічному чи неврологічному диспансері;</a:t>
            </a:r>
          </a:p>
          <a:p>
            <a:pPr algn="just"/>
            <a:r>
              <a:rPr lang="uk-UA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228600" y="10668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Стрелка вправо 26"/>
          <p:cNvSpPr/>
          <p:nvPr/>
        </p:nvSpPr>
        <p:spPr>
          <a:xfrm>
            <a:off x="228600" y="17526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право 27"/>
          <p:cNvSpPr/>
          <p:nvPr/>
        </p:nvSpPr>
        <p:spPr>
          <a:xfrm>
            <a:off x="228600" y="23622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право 28"/>
          <p:cNvSpPr/>
          <p:nvPr/>
        </p:nvSpPr>
        <p:spPr>
          <a:xfrm>
            <a:off x="228600" y="28194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Стрелка вправо 29"/>
          <p:cNvSpPr/>
          <p:nvPr/>
        </p:nvSpPr>
        <p:spPr>
          <a:xfrm>
            <a:off x="228600" y="33528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Стрелка вправо 30"/>
          <p:cNvSpPr/>
          <p:nvPr/>
        </p:nvSpPr>
        <p:spPr>
          <a:xfrm>
            <a:off x="228600" y="40386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елка вправо 31"/>
          <p:cNvSpPr/>
          <p:nvPr/>
        </p:nvSpPr>
        <p:spPr>
          <a:xfrm>
            <a:off x="228600" y="47244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Стрелка вправо 32"/>
          <p:cNvSpPr/>
          <p:nvPr/>
        </p:nvSpPr>
        <p:spPr>
          <a:xfrm>
            <a:off x="228600" y="54102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Стрелка вправо 33"/>
          <p:cNvSpPr/>
          <p:nvPr/>
        </p:nvSpPr>
        <p:spPr>
          <a:xfrm>
            <a:off x="228600" y="58674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6553200" y="1143000"/>
            <a:ext cx="54102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 усиновленими (опікунами, піклувальниками, прийомними батьками, батьками</a:t>
            </a:r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вихователями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патронатними 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вихователями дитини, але усиновлення було скасовано або визнано недійсним (було припинено опіку, піклування чи діяльність прийомної сім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 або дитячого будинку сімейного типу), або договір про патронат над дитиною було розірвано з їх вини;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ловживають спиртними напоями або наркотичними засобами;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траждають на хвороби, перелік яких затверджено МОЗ;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ули засуджені;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еребувають на профілактичному обліку в органах Національної поліції як кривдники;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станом здоров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потребують постійного стороннього догляду;</a:t>
            </a:r>
          </a:p>
          <a:p>
            <a:pPr algn="just"/>
            <a:endParaRPr lang="uk-UA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5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лени сім</a:t>
            </a:r>
            <a:r>
              <a:rPr lang="en-US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 яких проживають на спільній житловій площі з кандидатом у патронатні вихователі та мають обмеження згадані вище</a:t>
            </a:r>
          </a:p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Стрелка вправо 35"/>
          <p:cNvSpPr/>
          <p:nvPr/>
        </p:nvSpPr>
        <p:spPr>
          <a:xfrm>
            <a:off x="6248400" y="35814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Стрелка вправо 36"/>
          <p:cNvSpPr/>
          <p:nvPr/>
        </p:nvSpPr>
        <p:spPr>
          <a:xfrm>
            <a:off x="6248400" y="40386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право 37"/>
          <p:cNvSpPr/>
          <p:nvPr/>
        </p:nvSpPr>
        <p:spPr>
          <a:xfrm>
            <a:off x="6248400" y="44958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елка вправо 38"/>
          <p:cNvSpPr/>
          <p:nvPr/>
        </p:nvSpPr>
        <p:spPr>
          <a:xfrm>
            <a:off x="6248400" y="51816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право 39"/>
          <p:cNvSpPr/>
          <p:nvPr/>
        </p:nvSpPr>
        <p:spPr>
          <a:xfrm>
            <a:off x="6248400" y="58674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право 40"/>
          <p:cNvSpPr/>
          <p:nvPr/>
        </p:nvSpPr>
        <p:spPr>
          <a:xfrm>
            <a:off x="6248400" y="10668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Стрелка вправо 41"/>
          <p:cNvSpPr/>
          <p:nvPr/>
        </p:nvSpPr>
        <p:spPr>
          <a:xfrm>
            <a:off x="6248400" y="2895600"/>
            <a:ext cx="304800" cy="2286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03008yb4-18ef-1200x6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1436" y="1107947"/>
            <a:ext cx="720102" cy="10294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03172" y="1455800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1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3539" y="1115555"/>
            <a:ext cx="9928098" cy="67133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94129" y="1269872"/>
            <a:ext cx="91243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Font typeface="Tahoma"/>
              <a:buChar char="•"/>
              <a:tabLst>
                <a:tab pos="241300" algn="l"/>
              </a:tabLst>
            </a:pPr>
            <a:r>
              <a:rPr sz="2000" b="1" spc="-30" dirty="0">
                <a:latin typeface="Tahoma"/>
                <a:cs typeface="Tahoma"/>
              </a:rPr>
              <a:t>звернутися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25" dirty="0">
                <a:latin typeface="Tahoma"/>
                <a:cs typeface="Tahoma"/>
              </a:rPr>
              <a:t>до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35" dirty="0">
                <a:latin typeface="Tahoma"/>
                <a:cs typeface="Tahoma"/>
              </a:rPr>
              <a:t>служби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у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25" dirty="0">
                <a:latin typeface="Tahoma"/>
                <a:cs typeface="Tahoma"/>
              </a:rPr>
              <a:t>справах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дітей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15" dirty="0">
                <a:latin typeface="Tahoma"/>
                <a:cs typeface="Tahoma"/>
              </a:rPr>
              <a:t>за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55" dirty="0">
                <a:latin typeface="Tahoma"/>
                <a:cs typeface="Tahoma"/>
              </a:rPr>
              <a:t>місцем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свого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проживання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1436" y="2014715"/>
            <a:ext cx="720102" cy="10340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03172" y="2363216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2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98675" y="2051291"/>
            <a:ext cx="9928098" cy="66981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739010" y="2064257"/>
            <a:ext cx="974979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 algn="just">
              <a:lnSpc>
                <a:spcPts val="2210"/>
              </a:lnSpc>
              <a:spcBef>
                <a:spcPts val="335"/>
              </a:spcBef>
              <a:buFont typeface="Tahoma"/>
              <a:buChar char="•"/>
              <a:tabLst>
                <a:tab pos="241300" algn="l"/>
                <a:tab pos="1309370" algn="l"/>
                <a:tab pos="2136775" algn="l"/>
                <a:tab pos="2760345" algn="l"/>
                <a:tab pos="3664585" algn="l"/>
                <a:tab pos="4484370" algn="l"/>
                <a:tab pos="6331585" algn="l"/>
                <a:tab pos="8110220" algn="l"/>
                <a:tab pos="8512810" algn="l"/>
              </a:tabLst>
            </a:pPr>
            <a:r>
              <a:rPr sz="2000" b="1" spc="-5" dirty="0">
                <a:latin typeface="Tahoma"/>
                <a:cs typeface="Tahoma"/>
              </a:rPr>
              <a:t>подат</a:t>
            </a:r>
            <a:r>
              <a:rPr sz="2000" b="1" dirty="0">
                <a:latin typeface="Tahoma"/>
                <a:cs typeface="Tahoma"/>
              </a:rPr>
              <a:t>и	</a:t>
            </a:r>
            <a:r>
              <a:rPr sz="2000" b="1" spc="-70" dirty="0">
                <a:latin typeface="Tahoma"/>
                <a:cs typeface="Tahoma"/>
              </a:rPr>
              <a:t>за</a:t>
            </a:r>
            <a:r>
              <a:rPr sz="2000" b="1" spc="-90" dirty="0">
                <a:latin typeface="Tahoma"/>
                <a:cs typeface="Tahoma"/>
              </a:rPr>
              <a:t>я</a:t>
            </a:r>
            <a:r>
              <a:rPr sz="2000" b="1" spc="-75" dirty="0">
                <a:latin typeface="Tahoma"/>
                <a:cs typeface="Tahoma"/>
              </a:rPr>
              <a:t>в</a:t>
            </a:r>
            <a:r>
              <a:rPr sz="2000" b="1" spc="-65" dirty="0">
                <a:latin typeface="Tahoma"/>
                <a:cs typeface="Tahoma"/>
              </a:rPr>
              <a:t>у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185" dirty="0">
                <a:latin typeface="Tahoma"/>
                <a:cs typeface="Tahoma"/>
              </a:rPr>
              <a:t>про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195" dirty="0">
                <a:latin typeface="Tahoma"/>
                <a:cs typeface="Tahoma"/>
              </a:rPr>
              <a:t>н</a:t>
            </a:r>
            <a:r>
              <a:rPr sz="2000" b="1" spc="170" dirty="0">
                <a:latin typeface="Tahoma"/>
                <a:cs typeface="Tahoma"/>
              </a:rPr>
              <a:t>а</a:t>
            </a:r>
            <a:r>
              <a:rPr sz="2000" b="1" spc="225" dirty="0">
                <a:latin typeface="Tahoma"/>
                <a:cs typeface="Tahoma"/>
              </a:rPr>
              <a:t>мір</a:t>
            </a:r>
            <a:r>
              <a:rPr sz="2000" b="1" dirty="0">
                <a:latin typeface="Tahoma"/>
                <a:cs typeface="Tahoma"/>
              </a:rPr>
              <a:t>	</a:t>
            </a:r>
            <a:r>
              <a:rPr sz="2000" b="1" spc="90" dirty="0">
                <a:latin typeface="Tahoma"/>
                <a:cs typeface="Tahoma"/>
              </a:rPr>
              <a:t>ста</a:t>
            </a:r>
            <a:r>
              <a:rPr sz="2000" b="1" spc="70" dirty="0">
                <a:latin typeface="Tahoma"/>
                <a:cs typeface="Tahoma"/>
              </a:rPr>
              <a:t>т</a:t>
            </a:r>
            <a:r>
              <a:rPr sz="2000" b="1" spc="105" dirty="0">
                <a:latin typeface="Tahoma"/>
                <a:cs typeface="Tahoma"/>
              </a:rPr>
              <a:t>и</a:t>
            </a:r>
            <a:r>
              <a:rPr sz="2000" b="1">
                <a:latin typeface="Tahoma"/>
                <a:cs typeface="Tahoma"/>
              </a:rPr>
              <a:t>	</a:t>
            </a:r>
            <a:r>
              <a:rPr sz="2000" b="1" spc="55" smtClean="0">
                <a:latin typeface="Tahoma"/>
                <a:cs typeface="Tahoma"/>
              </a:rPr>
              <a:t>п</a:t>
            </a:r>
            <a:r>
              <a:rPr sz="2000" b="1" spc="120" smtClean="0">
                <a:latin typeface="Tahoma"/>
                <a:cs typeface="Tahoma"/>
              </a:rPr>
              <a:t>атрона</a:t>
            </a:r>
            <a:r>
              <a:rPr sz="2000" b="1" spc="95" smtClean="0">
                <a:latin typeface="Tahoma"/>
                <a:cs typeface="Tahoma"/>
              </a:rPr>
              <a:t>т</a:t>
            </a:r>
            <a:r>
              <a:rPr sz="2000" b="1" spc="85" smtClean="0">
                <a:latin typeface="Tahoma"/>
                <a:cs typeface="Tahoma"/>
              </a:rPr>
              <a:t>н</a:t>
            </a:r>
            <a:r>
              <a:rPr sz="2000" b="1" spc="80" smtClean="0">
                <a:latin typeface="Tahoma"/>
                <a:cs typeface="Tahoma"/>
              </a:rPr>
              <a:t>и</a:t>
            </a:r>
            <a:r>
              <a:rPr sz="2000" b="1" spc="480" smtClean="0">
                <a:latin typeface="Tahoma"/>
                <a:cs typeface="Tahoma"/>
              </a:rPr>
              <a:t>м</a:t>
            </a:r>
            <a:r>
              <a:rPr sz="2000" b="1" spc="45" smtClean="0">
                <a:latin typeface="Tahoma"/>
                <a:cs typeface="Tahoma"/>
              </a:rPr>
              <a:t>вих</a:t>
            </a:r>
            <a:r>
              <a:rPr sz="2000" b="1" spc="35" smtClean="0">
                <a:latin typeface="Tahoma"/>
                <a:cs typeface="Tahoma"/>
              </a:rPr>
              <a:t>о</a:t>
            </a:r>
            <a:r>
              <a:rPr sz="2000" b="1" spc="10" smtClean="0">
                <a:latin typeface="Tahoma"/>
                <a:cs typeface="Tahoma"/>
              </a:rPr>
              <a:t>ва</a:t>
            </a:r>
            <a:r>
              <a:rPr sz="2000" b="1" spc="-5" smtClean="0">
                <a:latin typeface="Tahoma"/>
                <a:cs typeface="Tahoma"/>
              </a:rPr>
              <a:t>т</a:t>
            </a:r>
            <a:r>
              <a:rPr sz="2000" b="1" spc="235" smtClean="0">
                <a:latin typeface="Tahoma"/>
                <a:cs typeface="Tahoma"/>
              </a:rPr>
              <a:t>е</a:t>
            </a:r>
            <a:r>
              <a:rPr sz="2000" b="1" spc="225" smtClean="0">
                <a:latin typeface="Tahoma"/>
                <a:cs typeface="Tahoma"/>
              </a:rPr>
              <a:t>ле</a:t>
            </a:r>
            <a:r>
              <a:rPr sz="2000" b="1" spc="270" smtClean="0">
                <a:latin typeface="Tahoma"/>
                <a:cs typeface="Tahoma"/>
              </a:rPr>
              <a:t>м</a:t>
            </a:r>
            <a:r>
              <a:rPr sz="2000" b="1">
                <a:latin typeface="Tahoma"/>
                <a:cs typeface="Tahoma"/>
              </a:rPr>
              <a:t>	</a:t>
            </a:r>
            <a:r>
              <a:rPr sz="2000" b="1" spc="75" smtClean="0">
                <a:latin typeface="Tahoma"/>
                <a:cs typeface="Tahoma"/>
              </a:rPr>
              <a:t>та</a:t>
            </a:r>
            <a:r>
              <a:rPr lang="uk-UA" sz="2000" b="1" spc="75" dirty="0">
                <a:latin typeface="Tahoma"/>
                <a:cs typeface="Tahoma"/>
              </a:rPr>
              <a:t> </a:t>
            </a:r>
            <a:r>
              <a:rPr sz="2000" b="1" spc="-114" smtClean="0">
                <a:latin typeface="Tahoma"/>
                <a:cs typeface="Tahoma"/>
              </a:rPr>
              <a:t>н</a:t>
            </a:r>
            <a:r>
              <a:rPr sz="2000" b="1" spc="65" smtClean="0">
                <a:latin typeface="Tahoma"/>
                <a:cs typeface="Tahoma"/>
              </a:rPr>
              <a:t>е</a:t>
            </a:r>
            <a:r>
              <a:rPr sz="2000" b="1" spc="55" smtClean="0">
                <a:latin typeface="Tahoma"/>
                <a:cs typeface="Tahoma"/>
              </a:rPr>
              <a:t>о</a:t>
            </a:r>
            <a:r>
              <a:rPr sz="2000" b="1" spc="-20" smtClean="0">
                <a:latin typeface="Tahoma"/>
                <a:cs typeface="Tahoma"/>
              </a:rPr>
              <a:t>б</a:t>
            </a:r>
            <a:r>
              <a:rPr sz="2000" b="1" spc="-15" smtClean="0">
                <a:latin typeface="Tahoma"/>
                <a:cs typeface="Tahoma"/>
              </a:rPr>
              <a:t>х</a:t>
            </a:r>
            <a:r>
              <a:rPr sz="2000" b="1" spc="-140" smtClean="0">
                <a:latin typeface="Tahoma"/>
                <a:cs typeface="Tahoma"/>
              </a:rPr>
              <a:t>і</a:t>
            </a:r>
            <a:r>
              <a:rPr sz="2000" b="1" spc="-60" smtClean="0">
                <a:latin typeface="Tahoma"/>
                <a:cs typeface="Tahoma"/>
              </a:rPr>
              <a:t>дні  </a:t>
            </a:r>
            <a:r>
              <a:rPr sz="2000" b="1" spc="-15" dirty="0">
                <a:latin typeface="Tahoma"/>
                <a:cs typeface="Tahoma"/>
              </a:rPr>
              <a:t>документи</a:t>
            </a:r>
            <a:endParaRPr sz="2000" b="1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21436" y="2921507"/>
            <a:ext cx="720102" cy="1034033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03172" y="3270885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3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7444" y="2987027"/>
            <a:ext cx="9928098" cy="66981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787144" y="3140710"/>
            <a:ext cx="971905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Char char="•"/>
              <a:tabLst>
                <a:tab pos="241300" algn="l"/>
              </a:tabLst>
            </a:pPr>
            <a:r>
              <a:rPr sz="2000" b="1" spc="95" dirty="0">
                <a:latin typeface="Tahoma"/>
                <a:cs typeface="Tahoma"/>
              </a:rPr>
              <a:t>пройти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первинний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відбір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та</a:t>
            </a:r>
            <a:r>
              <a:rPr sz="2000" b="1" spc="-20" dirty="0">
                <a:latin typeface="Tahoma"/>
                <a:cs typeface="Tahoma"/>
              </a:rPr>
              <a:t> </a:t>
            </a:r>
            <a:r>
              <a:rPr sz="2000" b="1" spc="145" dirty="0">
                <a:latin typeface="Tahoma"/>
                <a:cs typeface="Tahoma"/>
              </a:rPr>
              <a:t>отримати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направлення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0" dirty="0">
                <a:latin typeface="Tahoma"/>
                <a:cs typeface="Tahoma"/>
              </a:rPr>
              <a:t>на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навчання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1436" y="3829799"/>
            <a:ext cx="720102" cy="1034046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03172" y="4178300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4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53539" y="3838943"/>
            <a:ext cx="9928098" cy="66981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794129" y="3852164"/>
            <a:ext cx="9749790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>
              <a:lnSpc>
                <a:spcPts val="2210"/>
              </a:lnSpc>
              <a:spcBef>
                <a:spcPts val="335"/>
              </a:spcBef>
              <a:buFont typeface="Tahoma"/>
              <a:buChar char="•"/>
              <a:tabLst>
                <a:tab pos="241300" algn="l"/>
              </a:tabLst>
            </a:pPr>
            <a:r>
              <a:rPr sz="2000" b="1" spc="-35" dirty="0">
                <a:latin typeface="Tahoma"/>
                <a:cs typeface="Tahoma"/>
              </a:rPr>
              <a:t>пройти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навчання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75" dirty="0">
                <a:latin typeface="Tahoma"/>
                <a:cs typeface="Tahoma"/>
              </a:rPr>
              <a:t>та </a:t>
            </a:r>
            <a:r>
              <a:rPr sz="2000" b="1" spc="140" dirty="0">
                <a:latin typeface="Tahoma"/>
                <a:cs typeface="Tahoma"/>
              </a:rPr>
              <a:t>отримати </a:t>
            </a:r>
            <a:r>
              <a:rPr sz="2000" b="1" dirty="0">
                <a:latin typeface="Tahoma"/>
                <a:cs typeface="Tahoma"/>
              </a:rPr>
              <a:t>рекомендацію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про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можливість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надання </a:t>
            </a:r>
            <a:r>
              <a:rPr sz="2000" b="1" spc="-57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послуги </a:t>
            </a:r>
            <a:r>
              <a:rPr sz="2000" b="1" spc="20" dirty="0">
                <a:latin typeface="Tahoma"/>
                <a:cs typeface="Tahoma"/>
              </a:rPr>
              <a:t>патронату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21436" y="4736591"/>
            <a:ext cx="720102" cy="103403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1103172" y="5085969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5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653539" y="4745735"/>
            <a:ext cx="9928098" cy="669797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1436" y="5644896"/>
            <a:ext cx="720102" cy="103404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103172" y="5993079"/>
            <a:ext cx="1606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50" dirty="0">
                <a:latin typeface="Tahoma"/>
                <a:cs typeface="Tahoma"/>
              </a:rPr>
              <a:t>6</a:t>
            </a:r>
            <a:endParaRPr sz="1900">
              <a:latin typeface="Tahoma"/>
              <a:cs typeface="Tahom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53539" y="5652515"/>
            <a:ext cx="9928098" cy="67133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1794129" y="4759833"/>
            <a:ext cx="9750425" cy="1512594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41300" marR="5080" indent="-228600">
              <a:lnSpc>
                <a:spcPts val="2210"/>
              </a:lnSpc>
              <a:spcBef>
                <a:spcPts val="335"/>
              </a:spcBef>
              <a:buFont typeface="Tahoma"/>
              <a:buChar char="•"/>
              <a:tabLst>
                <a:tab pos="241300" algn="l"/>
              </a:tabLst>
            </a:pPr>
            <a:r>
              <a:rPr sz="2000" b="1" spc="-15" dirty="0">
                <a:latin typeface="Tahoma"/>
                <a:cs typeface="Tahoma"/>
              </a:rPr>
              <a:t>укласти</a:t>
            </a:r>
            <a:r>
              <a:rPr sz="2000" b="1" spc="33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договір</a:t>
            </a:r>
            <a:r>
              <a:rPr sz="2000" b="1" spc="3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про</a:t>
            </a:r>
            <a:r>
              <a:rPr sz="2000" b="1" spc="335" dirty="0">
                <a:latin typeface="Tahoma"/>
                <a:cs typeface="Tahoma"/>
              </a:rPr>
              <a:t> </a:t>
            </a:r>
            <a:r>
              <a:rPr sz="2000" b="1" spc="-35" dirty="0">
                <a:latin typeface="Tahoma"/>
                <a:cs typeface="Tahoma"/>
              </a:rPr>
              <a:t>умови</a:t>
            </a:r>
            <a:r>
              <a:rPr sz="2000" b="1" spc="340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запровадження</a:t>
            </a:r>
            <a:r>
              <a:rPr sz="2000" b="1" spc="335" dirty="0">
                <a:latin typeface="Tahoma"/>
                <a:cs typeface="Tahoma"/>
              </a:rPr>
              <a:t> </a:t>
            </a:r>
            <a:r>
              <a:rPr sz="2000" b="1" spc="20" dirty="0">
                <a:latin typeface="Tahoma"/>
                <a:cs typeface="Tahoma"/>
              </a:rPr>
              <a:t>патронату</a:t>
            </a:r>
            <a:r>
              <a:rPr sz="2000" b="1" spc="360" dirty="0">
                <a:latin typeface="Tahoma"/>
                <a:cs typeface="Tahoma"/>
              </a:rPr>
              <a:t> </a:t>
            </a:r>
            <a:r>
              <a:rPr sz="2000" b="1" spc="70" dirty="0">
                <a:latin typeface="Tahoma"/>
                <a:cs typeface="Tahoma"/>
              </a:rPr>
              <a:t>(створення</a:t>
            </a:r>
            <a:r>
              <a:rPr sz="2000" b="1" spc="290" dirty="0">
                <a:latin typeface="Tahoma"/>
                <a:cs typeface="Tahoma"/>
              </a:rPr>
              <a:t> </a:t>
            </a:r>
            <a:r>
              <a:rPr sz="2000" b="1" spc="200" dirty="0">
                <a:latin typeface="Tahoma"/>
                <a:cs typeface="Tahoma"/>
              </a:rPr>
              <a:t>сім’ї </a:t>
            </a:r>
            <a:r>
              <a:rPr sz="2000" b="1" spc="-610" dirty="0">
                <a:latin typeface="Tahoma"/>
                <a:cs typeface="Tahoma"/>
              </a:rPr>
              <a:t> </a:t>
            </a:r>
            <a:r>
              <a:rPr sz="2000" b="1" spc="105" dirty="0">
                <a:latin typeface="Tahoma"/>
                <a:cs typeface="Tahoma"/>
              </a:rPr>
              <a:t>патронатного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25" dirty="0">
                <a:latin typeface="Tahoma"/>
                <a:cs typeface="Tahoma"/>
              </a:rPr>
              <a:t>вихователя)</a:t>
            </a:r>
            <a:endParaRPr sz="2000" b="1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Tahoma"/>
              <a:buChar char="•"/>
            </a:pPr>
            <a:endParaRPr sz="2050">
              <a:latin typeface="Tahoma"/>
              <a:cs typeface="Tahoma"/>
            </a:endParaRPr>
          </a:p>
          <a:p>
            <a:pPr marL="241300" indent="-228600">
              <a:lnSpc>
                <a:spcPts val="2305"/>
              </a:lnSpc>
              <a:spcBef>
                <a:spcPts val="5"/>
              </a:spcBef>
              <a:buChar char="•"/>
              <a:tabLst>
                <a:tab pos="241300" algn="l"/>
                <a:tab pos="1741805" algn="l"/>
                <a:tab pos="3379470" algn="l"/>
                <a:tab pos="5033010" algn="l"/>
                <a:tab pos="6543040" algn="l"/>
                <a:tab pos="6883400" algn="l"/>
                <a:tab pos="8246109" algn="l"/>
                <a:tab pos="9292590" algn="l"/>
              </a:tabLst>
            </a:pPr>
            <a:r>
              <a:rPr sz="1900" b="1" spc="145" dirty="0">
                <a:latin typeface="Tahoma"/>
                <a:cs typeface="Tahoma"/>
              </a:rPr>
              <a:t>отримати</a:t>
            </a:r>
            <a:r>
              <a:rPr sz="1900" spc="145" dirty="0">
                <a:latin typeface="Tahoma"/>
                <a:cs typeface="Tahoma"/>
              </a:rPr>
              <a:t>	</a:t>
            </a:r>
            <a:r>
              <a:rPr sz="1900" b="1" spc="-15" dirty="0">
                <a:latin typeface="Tahoma"/>
                <a:cs typeface="Tahoma"/>
              </a:rPr>
              <a:t>поворотну	</a:t>
            </a:r>
            <a:r>
              <a:rPr sz="1900" b="1" spc="15" dirty="0">
                <a:latin typeface="Tahoma"/>
                <a:cs typeface="Tahoma"/>
              </a:rPr>
              <a:t>фінансову</a:t>
            </a:r>
            <a:r>
              <a:rPr sz="1900" b="1" spc="15">
                <a:latin typeface="Tahoma"/>
                <a:cs typeface="Tahoma"/>
              </a:rPr>
              <a:t>	</a:t>
            </a:r>
            <a:r>
              <a:rPr sz="1900" b="1" spc="-15" smtClean="0">
                <a:latin typeface="Tahoma"/>
                <a:cs typeface="Tahoma"/>
              </a:rPr>
              <a:t>допомогу</a:t>
            </a:r>
            <a:r>
              <a:rPr lang="uk-UA" sz="1900" b="1" spc="-15" dirty="0">
                <a:latin typeface="Tahoma"/>
                <a:cs typeface="Tahoma"/>
              </a:rPr>
              <a:t> </a:t>
            </a:r>
            <a:r>
              <a:rPr lang="uk-UA" sz="1900" b="1" spc="-65" dirty="0" smtClean="0">
                <a:latin typeface="Tahoma"/>
                <a:cs typeface="Tahoma"/>
              </a:rPr>
              <a:t>– </a:t>
            </a:r>
            <a:r>
              <a:rPr sz="1900" b="1" spc="105" smtClean="0">
                <a:latin typeface="Tahoma"/>
                <a:cs typeface="Tahoma"/>
              </a:rPr>
              <a:t>резервні</a:t>
            </a:r>
            <a:r>
              <a:rPr lang="uk-UA" sz="1900" b="1" spc="105" dirty="0" smtClean="0">
                <a:latin typeface="Tahoma"/>
                <a:cs typeface="Tahoma"/>
              </a:rPr>
              <a:t> </a:t>
            </a:r>
            <a:r>
              <a:rPr sz="1900" b="1" spc="100" smtClean="0">
                <a:latin typeface="Tahoma"/>
                <a:cs typeface="Tahoma"/>
              </a:rPr>
              <a:t>кошти</a:t>
            </a:r>
            <a:r>
              <a:rPr lang="uk-UA" sz="1900" b="1" spc="100" dirty="0" smtClean="0">
                <a:latin typeface="Tahoma"/>
                <a:cs typeface="Tahoma"/>
              </a:rPr>
              <a:t> </a:t>
            </a:r>
            <a:r>
              <a:rPr sz="1900" b="1" spc="-25" smtClean="0">
                <a:latin typeface="Tahoma"/>
                <a:cs typeface="Tahoma"/>
              </a:rPr>
              <a:t>(2,5</a:t>
            </a:r>
            <a:endParaRPr sz="1900" b="1">
              <a:latin typeface="Tahoma"/>
              <a:cs typeface="Tahoma"/>
            </a:endParaRPr>
          </a:p>
          <a:p>
            <a:pPr marL="241300">
              <a:lnSpc>
                <a:spcPts val="2305"/>
              </a:lnSpc>
            </a:pPr>
            <a:r>
              <a:rPr sz="1900" b="1" spc="80" dirty="0">
                <a:latin typeface="Tahoma"/>
                <a:cs typeface="Tahoma"/>
              </a:rPr>
              <a:t>прожиткового</a:t>
            </a:r>
            <a:r>
              <a:rPr sz="1900" b="1" spc="-90" dirty="0">
                <a:latin typeface="Tahoma"/>
                <a:cs typeface="Tahoma"/>
              </a:rPr>
              <a:t> </a:t>
            </a:r>
            <a:r>
              <a:rPr sz="1900" b="1" spc="195" dirty="0">
                <a:latin typeface="Tahoma"/>
                <a:cs typeface="Tahoma"/>
              </a:rPr>
              <a:t>мінімуму</a:t>
            </a:r>
            <a:r>
              <a:rPr sz="1900" b="1" spc="-85" dirty="0">
                <a:latin typeface="Tahoma"/>
                <a:cs typeface="Tahoma"/>
              </a:rPr>
              <a:t> </a:t>
            </a:r>
            <a:r>
              <a:rPr sz="1900" b="1" spc="195" dirty="0">
                <a:latin typeface="Tahoma"/>
                <a:cs typeface="Tahoma"/>
              </a:rPr>
              <a:t>на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90" dirty="0">
                <a:latin typeface="Tahoma"/>
                <a:cs typeface="Tahoma"/>
              </a:rPr>
              <a:t>кожну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45" dirty="0">
                <a:latin typeface="Tahoma"/>
                <a:cs typeface="Tahoma"/>
              </a:rPr>
              <a:t>дитину</a:t>
            </a:r>
            <a:r>
              <a:rPr sz="1900" b="1" spc="-90" dirty="0">
                <a:latin typeface="Tahoma"/>
                <a:cs typeface="Tahoma"/>
              </a:rPr>
              <a:t> </a:t>
            </a:r>
            <a:r>
              <a:rPr sz="1900" b="1" spc="-70" dirty="0">
                <a:latin typeface="Tahoma"/>
                <a:cs typeface="Tahoma"/>
              </a:rPr>
              <a:t>з</a:t>
            </a:r>
            <a:r>
              <a:rPr sz="1900" b="1" spc="-65" dirty="0">
                <a:latin typeface="Tahoma"/>
                <a:cs typeface="Tahoma"/>
              </a:rPr>
              <a:t> </a:t>
            </a:r>
            <a:r>
              <a:rPr sz="1900" b="1" spc="114" dirty="0">
                <a:latin typeface="Tahoma"/>
                <a:cs typeface="Tahoma"/>
              </a:rPr>
              <a:t>розрахунку</a:t>
            </a:r>
            <a:r>
              <a:rPr sz="1900" b="1" spc="-85" dirty="0">
                <a:latin typeface="Tahoma"/>
                <a:cs typeface="Tahoma"/>
              </a:rPr>
              <a:t> </a:t>
            </a:r>
            <a:r>
              <a:rPr sz="1900" b="1" spc="195" dirty="0">
                <a:latin typeface="Tahoma"/>
                <a:cs typeface="Tahoma"/>
              </a:rPr>
              <a:t>на</a:t>
            </a:r>
            <a:r>
              <a:rPr sz="1900" b="1" spc="-70" dirty="0">
                <a:latin typeface="Tahoma"/>
                <a:cs typeface="Tahoma"/>
              </a:rPr>
              <a:t> </a:t>
            </a:r>
            <a:r>
              <a:rPr sz="1900" b="1" spc="40" dirty="0">
                <a:latin typeface="Tahoma"/>
                <a:cs typeface="Tahoma"/>
              </a:rPr>
              <a:t>двох</a:t>
            </a:r>
            <a:r>
              <a:rPr sz="1900" b="1" spc="-75" dirty="0">
                <a:latin typeface="Tahoma"/>
                <a:cs typeface="Tahoma"/>
              </a:rPr>
              <a:t> </a:t>
            </a:r>
            <a:r>
              <a:rPr sz="1900" b="1" spc="30" dirty="0">
                <a:latin typeface="Tahoma"/>
                <a:cs typeface="Tahoma"/>
              </a:rPr>
              <a:t>дітей)</a:t>
            </a:r>
            <a:endParaRPr sz="1900" b="1">
              <a:latin typeface="Tahoma"/>
              <a:cs typeface="Tahoma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24000" y="152400"/>
            <a:ext cx="1143000" cy="1066800"/>
          </a:xfrm>
          <a:prstGeom prst="rect">
            <a:avLst/>
          </a:prstGeom>
        </p:spPr>
      </p:pic>
      <p:sp>
        <p:nvSpPr>
          <p:cNvPr id="27" name="object 2"/>
          <p:cNvSpPr txBox="1">
            <a:spLocks/>
          </p:cNvSpPr>
          <p:nvPr/>
        </p:nvSpPr>
        <p:spPr>
          <a:xfrm>
            <a:off x="2438400" y="228600"/>
            <a:ext cx="8027670" cy="6788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127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ts val="2735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кроків</a:t>
            </a: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кандидата у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патронатні</a:t>
            </a: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вихователі</a:t>
            </a: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до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створення</a:t>
            </a: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сім’ї</a:t>
            </a:r>
            <a:r>
              <a:rPr kumimoji="0" lang="ru-RU" sz="2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патронатного </a:t>
            </a:r>
            <a:r>
              <a:rPr kumimoji="0" lang="ru-RU" sz="2000" b="1" i="0" u="none" strike="noStrike" kern="1200" cap="all" normalizeH="0" baseline="0" noProof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вихователя</a:t>
            </a:r>
            <a:endParaRPr kumimoji="0" lang="ru-RU" sz="2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8" name="Рисунок 27" descr="Coat_of_Arms_Chortkiv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869224" cy="1069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fbb8f2e3833669bf53a537b81993cb4b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618616" y="2706497"/>
            <a:ext cx="2094230" cy="1949450"/>
            <a:chOff x="618616" y="2706497"/>
            <a:chExt cx="2094230" cy="1949450"/>
          </a:xfrm>
        </p:grpSpPr>
        <p:sp>
          <p:nvSpPr>
            <p:cNvPr id="3" name="object 3"/>
            <p:cNvSpPr/>
            <p:nvPr/>
          </p:nvSpPr>
          <p:spPr>
            <a:xfrm>
              <a:off x="621791" y="2709672"/>
              <a:ext cx="2087880" cy="1943100"/>
            </a:xfrm>
            <a:custGeom>
              <a:avLst/>
              <a:gdLst/>
              <a:ahLst/>
              <a:cxnLst/>
              <a:rect l="l" t="t" r="r" b="b"/>
              <a:pathLst>
                <a:path w="2087880" h="1943100">
                  <a:moveTo>
                    <a:pt x="1043939" y="0"/>
                  </a:moveTo>
                  <a:lnTo>
                    <a:pt x="993359" y="1120"/>
                  </a:lnTo>
                  <a:lnTo>
                    <a:pt x="943401" y="4447"/>
                  </a:lnTo>
                  <a:lnTo>
                    <a:pt x="894118" y="9930"/>
                  </a:lnTo>
                  <a:lnTo>
                    <a:pt x="845566" y="17518"/>
                  </a:lnTo>
                  <a:lnTo>
                    <a:pt x="797799" y="27160"/>
                  </a:lnTo>
                  <a:lnTo>
                    <a:pt x="750873" y="38805"/>
                  </a:lnTo>
                  <a:lnTo>
                    <a:pt x="704841" y="52403"/>
                  </a:lnTo>
                  <a:lnTo>
                    <a:pt x="659758" y="67902"/>
                  </a:lnTo>
                  <a:lnTo>
                    <a:pt x="615680" y="85251"/>
                  </a:lnTo>
                  <a:lnTo>
                    <a:pt x="572660" y="104400"/>
                  </a:lnTo>
                  <a:lnTo>
                    <a:pt x="530754" y="125298"/>
                  </a:lnTo>
                  <a:lnTo>
                    <a:pt x="490016" y="147894"/>
                  </a:lnTo>
                  <a:lnTo>
                    <a:pt x="450500" y="172137"/>
                  </a:lnTo>
                  <a:lnTo>
                    <a:pt x="412263" y="197975"/>
                  </a:lnTo>
                  <a:lnTo>
                    <a:pt x="375357" y="225359"/>
                  </a:lnTo>
                  <a:lnTo>
                    <a:pt x="339839" y="254237"/>
                  </a:lnTo>
                  <a:lnTo>
                    <a:pt x="305762" y="284559"/>
                  </a:lnTo>
                  <a:lnTo>
                    <a:pt x="273181" y="316273"/>
                  </a:lnTo>
                  <a:lnTo>
                    <a:pt x="242151" y="349329"/>
                  </a:lnTo>
                  <a:lnTo>
                    <a:pt x="212727" y="383675"/>
                  </a:lnTo>
                  <a:lnTo>
                    <a:pt x="184963" y="419261"/>
                  </a:lnTo>
                  <a:lnTo>
                    <a:pt x="158914" y="456036"/>
                  </a:lnTo>
                  <a:lnTo>
                    <a:pt x="134634" y="493949"/>
                  </a:lnTo>
                  <a:lnTo>
                    <a:pt x="112179" y="532950"/>
                  </a:lnTo>
                  <a:lnTo>
                    <a:pt x="91603" y="572986"/>
                  </a:lnTo>
                  <a:lnTo>
                    <a:pt x="72961" y="614008"/>
                  </a:lnTo>
                  <a:lnTo>
                    <a:pt x="56307" y="655965"/>
                  </a:lnTo>
                  <a:lnTo>
                    <a:pt x="41697" y="698805"/>
                  </a:lnTo>
                  <a:lnTo>
                    <a:pt x="29184" y="742477"/>
                  </a:lnTo>
                  <a:lnTo>
                    <a:pt x="18823" y="786932"/>
                  </a:lnTo>
                  <a:lnTo>
                    <a:pt x="10670" y="832117"/>
                  </a:lnTo>
                  <a:lnTo>
                    <a:pt x="4778" y="877982"/>
                  </a:lnTo>
                  <a:lnTo>
                    <a:pt x="1203" y="924477"/>
                  </a:lnTo>
                  <a:lnTo>
                    <a:pt x="0" y="971550"/>
                  </a:lnTo>
                  <a:lnTo>
                    <a:pt x="1203" y="1018622"/>
                  </a:lnTo>
                  <a:lnTo>
                    <a:pt x="4778" y="1065117"/>
                  </a:lnTo>
                  <a:lnTo>
                    <a:pt x="10670" y="1110982"/>
                  </a:lnTo>
                  <a:lnTo>
                    <a:pt x="18823" y="1156167"/>
                  </a:lnTo>
                  <a:lnTo>
                    <a:pt x="29184" y="1200622"/>
                  </a:lnTo>
                  <a:lnTo>
                    <a:pt x="41697" y="1244294"/>
                  </a:lnTo>
                  <a:lnTo>
                    <a:pt x="56307" y="1287134"/>
                  </a:lnTo>
                  <a:lnTo>
                    <a:pt x="72961" y="1329091"/>
                  </a:lnTo>
                  <a:lnTo>
                    <a:pt x="91603" y="1370113"/>
                  </a:lnTo>
                  <a:lnTo>
                    <a:pt x="112179" y="1410149"/>
                  </a:lnTo>
                  <a:lnTo>
                    <a:pt x="134634" y="1449150"/>
                  </a:lnTo>
                  <a:lnTo>
                    <a:pt x="158914" y="1487063"/>
                  </a:lnTo>
                  <a:lnTo>
                    <a:pt x="184963" y="1523838"/>
                  </a:lnTo>
                  <a:lnTo>
                    <a:pt x="212727" y="1559424"/>
                  </a:lnTo>
                  <a:lnTo>
                    <a:pt x="242151" y="1593770"/>
                  </a:lnTo>
                  <a:lnTo>
                    <a:pt x="273181" y="1626826"/>
                  </a:lnTo>
                  <a:lnTo>
                    <a:pt x="305762" y="1658540"/>
                  </a:lnTo>
                  <a:lnTo>
                    <a:pt x="339839" y="1688862"/>
                  </a:lnTo>
                  <a:lnTo>
                    <a:pt x="375357" y="1717740"/>
                  </a:lnTo>
                  <a:lnTo>
                    <a:pt x="412263" y="1745124"/>
                  </a:lnTo>
                  <a:lnTo>
                    <a:pt x="450500" y="1770962"/>
                  </a:lnTo>
                  <a:lnTo>
                    <a:pt x="490016" y="1795205"/>
                  </a:lnTo>
                  <a:lnTo>
                    <a:pt x="530754" y="1817801"/>
                  </a:lnTo>
                  <a:lnTo>
                    <a:pt x="572660" y="1838699"/>
                  </a:lnTo>
                  <a:lnTo>
                    <a:pt x="615680" y="1857848"/>
                  </a:lnTo>
                  <a:lnTo>
                    <a:pt x="659758" y="1875197"/>
                  </a:lnTo>
                  <a:lnTo>
                    <a:pt x="704841" y="1890696"/>
                  </a:lnTo>
                  <a:lnTo>
                    <a:pt x="750873" y="1904294"/>
                  </a:lnTo>
                  <a:lnTo>
                    <a:pt x="797799" y="1915939"/>
                  </a:lnTo>
                  <a:lnTo>
                    <a:pt x="845566" y="1925581"/>
                  </a:lnTo>
                  <a:lnTo>
                    <a:pt x="894118" y="1933169"/>
                  </a:lnTo>
                  <a:lnTo>
                    <a:pt x="943401" y="1938652"/>
                  </a:lnTo>
                  <a:lnTo>
                    <a:pt x="993359" y="1941979"/>
                  </a:lnTo>
                  <a:lnTo>
                    <a:pt x="1043939" y="1943100"/>
                  </a:lnTo>
                  <a:lnTo>
                    <a:pt x="1094522" y="1941979"/>
                  </a:lnTo>
                  <a:lnTo>
                    <a:pt x="1144482" y="1938652"/>
                  </a:lnTo>
                  <a:lnTo>
                    <a:pt x="1193767" y="1933169"/>
                  </a:lnTo>
                  <a:lnTo>
                    <a:pt x="1242320" y="1925581"/>
                  </a:lnTo>
                  <a:lnTo>
                    <a:pt x="1290088" y="1915939"/>
                  </a:lnTo>
                  <a:lnTo>
                    <a:pt x="1337016" y="1904294"/>
                  </a:lnTo>
                  <a:lnTo>
                    <a:pt x="1383048" y="1890696"/>
                  </a:lnTo>
                  <a:lnTo>
                    <a:pt x="1428131" y="1875197"/>
                  </a:lnTo>
                  <a:lnTo>
                    <a:pt x="1472210" y="1857848"/>
                  </a:lnTo>
                  <a:lnTo>
                    <a:pt x="1515230" y="1838699"/>
                  </a:lnTo>
                  <a:lnTo>
                    <a:pt x="1557137" y="1817801"/>
                  </a:lnTo>
                  <a:lnTo>
                    <a:pt x="1597875" y="1795205"/>
                  </a:lnTo>
                  <a:lnTo>
                    <a:pt x="1637390" y="1770962"/>
                  </a:lnTo>
                  <a:lnTo>
                    <a:pt x="1675627" y="1745124"/>
                  </a:lnTo>
                  <a:lnTo>
                    <a:pt x="1712532" y="1717740"/>
                  </a:lnTo>
                  <a:lnTo>
                    <a:pt x="1748050" y="1688862"/>
                  </a:lnTo>
                  <a:lnTo>
                    <a:pt x="1782127" y="1658540"/>
                  </a:lnTo>
                  <a:lnTo>
                    <a:pt x="1814707" y="1626826"/>
                  </a:lnTo>
                  <a:lnTo>
                    <a:pt x="1845736" y="1593770"/>
                  </a:lnTo>
                  <a:lnTo>
                    <a:pt x="1875160" y="1559424"/>
                  </a:lnTo>
                  <a:lnTo>
                    <a:pt x="1902923" y="1523838"/>
                  </a:lnTo>
                  <a:lnTo>
                    <a:pt x="1928972" y="1487063"/>
                  </a:lnTo>
                  <a:lnTo>
                    <a:pt x="1953250" y="1449150"/>
                  </a:lnTo>
                  <a:lnTo>
                    <a:pt x="1975704" y="1410149"/>
                  </a:lnTo>
                  <a:lnTo>
                    <a:pt x="1996280" y="1370113"/>
                  </a:lnTo>
                  <a:lnTo>
                    <a:pt x="2014921" y="1329091"/>
                  </a:lnTo>
                  <a:lnTo>
                    <a:pt x="2031574" y="1287134"/>
                  </a:lnTo>
                  <a:lnTo>
                    <a:pt x="2046184" y="1244294"/>
                  </a:lnTo>
                  <a:lnTo>
                    <a:pt x="2058697" y="1200622"/>
                  </a:lnTo>
                  <a:lnTo>
                    <a:pt x="2069057" y="1156167"/>
                  </a:lnTo>
                  <a:lnTo>
                    <a:pt x="2077210" y="1110982"/>
                  </a:lnTo>
                  <a:lnTo>
                    <a:pt x="2083101" y="1065117"/>
                  </a:lnTo>
                  <a:lnTo>
                    <a:pt x="2086676" y="1018622"/>
                  </a:lnTo>
                  <a:lnTo>
                    <a:pt x="2087880" y="971550"/>
                  </a:lnTo>
                  <a:lnTo>
                    <a:pt x="2086676" y="924477"/>
                  </a:lnTo>
                  <a:lnTo>
                    <a:pt x="2083101" y="877982"/>
                  </a:lnTo>
                  <a:lnTo>
                    <a:pt x="2077210" y="832117"/>
                  </a:lnTo>
                  <a:lnTo>
                    <a:pt x="2069057" y="786932"/>
                  </a:lnTo>
                  <a:lnTo>
                    <a:pt x="2058697" y="742477"/>
                  </a:lnTo>
                  <a:lnTo>
                    <a:pt x="2046184" y="698805"/>
                  </a:lnTo>
                  <a:lnTo>
                    <a:pt x="2031574" y="655965"/>
                  </a:lnTo>
                  <a:lnTo>
                    <a:pt x="2014921" y="614008"/>
                  </a:lnTo>
                  <a:lnTo>
                    <a:pt x="1996280" y="572986"/>
                  </a:lnTo>
                  <a:lnTo>
                    <a:pt x="1975704" y="532950"/>
                  </a:lnTo>
                  <a:lnTo>
                    <a:pt x="1953250" y="493949"/>
                  </a:lnTo>
                  <a:lnTo>
                    <a:pt x="1928972" y="456036"/>
                  </a:lnTo>
                  <a:lnTo>
                    <a:pt x="1902923" y="419261"/>
                  </a:lnTo>
                  <a:lnTo>
                    <a:pt x="1875160" y="383675"/>
                  </a:lnTo>
                  <a:lnTo>
                    <a:pt x="1845736" y="349329"/>
                  </a:lnTo>
                  <a:lnTo>
                    <a:pt x="1814707" y="316273"/>
                  </a:lnTo>
                  <a:lnTo>
                    <a:pt x="1782127" y="284559"/>
                  </a:lnTo>
                  <a:lnTo>
                    <a:pt x="1748050" y="254237"/>
                  </a:lnTo>
                  <a:lnTo>
                    <a:pt x="1712532" y="225359"/>
                  </a:lnTo>
                  <a:lnTo>
                    <a:pt x="1675627" y="197975"/>
                  </a:lnTo>
                  <a:lnTo>
                    <a:pt x="1637390" y="172137"/>
                  </a:lnTo>
                  <a:lnTo>
                    <a:pt x="1597875" y="147894"/>
                  </a:lnTo>
                  <a:lnTo>
                    <a:pt x="1557137" y="125298"/>
                  </a:lnTo>
                  <a:lnTo>
                    <a:pt x="1515230" y="104400"/>
                  </a:lnTo>
                  <a:lnTo>
                    <a:pt x="1472210" y="85251"/>
                  </a:lnTo>
                  <a:lnTo>
                    <a:pt x="1428131" y="67902"/>
                  </a:lnTo>
                  <a:lnTo>
                    <a:pt x="1383048" y="52403"/>
                  </a:lnTo>
                  <a:lnTo>
                    <a:pt x="1337016" y="38805"/>
                  </a:lnTo>
                  <a:lnTo>
                    <a:pt x="1290088" y="27160"/>
                  </a:lnTo>
                  <a:lnTo>
                    <a:pt x="1242320" y="17518"/>
                  </a:lnTo>
                  <a:lnTo>
                    <a:pt x="1193767" y="9930"/>
                  </a:lnTo>
                  <a:lnTo>
                    <a:pt x="1144482" y="4447"/>
                  </a:lnTo>
                  <a:lnTo>
                    <a:pt x="1094522" y="1120"/>
                  </a:lnTo>
                  <a:lnTo>
                    <a:pt x="1043939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21791" y="2709672"/>
              <a:ext cx="2087880" cy="1943100"/>
            </a:xfrm>
            <a:custGeom>
              <a:avLst/>
              <a:gdLst/>
              <a:ahLst/>
              <a:cxnLst/>
              <a:rect l="l" t="t" r="r" b="b"/>
              <a:pathLst>
                <a:path w="2087880" h="1943100">
                  <a:moveTo>
                    <a:pt x="0" y="971550"/>
                  </a:moveTo>
                  <a:lnTo>
                    <a:pt x="1203" y="924477"/>
                  </a:lnTo>
                  <a:lnTo>
                    <a:pt x="4778" y="877982"/>
                  </a:lnTo>
                  <a:lnTo>
                    <a:pt x="10670" y="832117"/>
                  </a:lnTo>
                  <a:lnTo>
                    <a:pt x="18823" y="786932"/>
                  </a:lnTo>
                  <a:lnTo>
                    <a:pt x="29184" y="742477"/>
                  </a:lnTo>
                  <a:lnTo>
                    <a:pt x="41697" y="698805"/>
                  </a:lnTo>
                  <a:lnTo>
                    <a:pt x="56307" y="655965"/>
                  </a:lnTo>
                  <a:lnTo>
                    <a:pt x="72961" y="614008"/>
                  </a:lnTo>
                  <a:lnTo>
                    <a:pt x="91603" y="572986"/>
                  </a:lnTo>
                  <a:lnTo>
                    <a:pt x="112179" y="532950"/>
                  </a:lnTo>
                  <a:lnTo>
                    <a:pt x="134634" y="493949"/>
                  </a:lnTo>
                  <a:lnTo>
                    <a:pt x="158914" y="456036"/>
                  </a:lnTo>
                  <a:lnTo>
                    <a:pt x="184963" y="419261"/>
                  </a:lnTo>
                  <a:lnTo>
                    <a:pt x="212727" y="383675"/>
                  </a:lnTo>
                  <a:lnTo>
                    <a:pt x="242151" y="349329"/>
                  </a:lnTo>
                  <a:lnTo>
                    <a:pt x="273181" y="316273"/>
                  </a:lnTo>
                  <a:lnTo>
                    <a:pt x="305762" y="284559"/>
                  </a:lnTo>
                  <a:lnTo>
                    <a:pt x="339839" y="254237"/>
                  </a:lnTo>
                  <a:lnTo>
                    <a:pt x="375357" y="225359"/>
                  </a:lnTo>
                  <a:lnTo>
                    <a:pt x="412263" y="197975"/>
                  </a:lnTo>
                  <a:lnTo>
                    <a:pt x="450500" y="172137"/>
                  </a:lnTo>
                  <a:lnTo>
                    <a:pt x="490016" y="147894"/>
                  </a:lnTo>
                  <a:lnTo>
                    <a:pt x="530754" y="125298"/>
                  </a:lnTo>
                  <a:lnTo>
                    <a:pt x="572660" y="104400"/>
                  </a:lnTo>
                  <a:lnTo>
                    <a:pt x="615680" y="85251"/>
                  </a:lnTo>
                  <a:lnTo>
                    <a:pt x="659758" y="67902"/>
                  </a:lnTo>
                  <a:lnTo>
                    <a:pt x="704841" y="52403"/>
                  </a:lnTo>
                  <a:lnTo>
                    <a:pt x="750873" y="38805"/>
                  </a:lnTo>
                  <a:lnTo>
                    <a:pt x="797799" y="27160"/>
                  </a:lnTo>
                  <a:lnTo>
                    <a:pt x="845566" y="17518"/>
                  </a:lnTo>
                  <a:lnTo>
                    <a:pt x="894118" y="9930"/>
                  </a:lnTo>
                  <a:lnTo>
                    <a:pt x="943401" y="4447"/>
                  </a:lnTo>
                  <a:lnTo>
                    <a:pt x="993359" y="1120"/>
                  </a:lnTo>
                  <a:lnTo>
                    <a:pt x="1043939" y="0"/>
                  </a:lnTo>
                  <a:lnTo>
                    <a:pt x="1094522" y="1120"/>
                  </a:lnTo>
                  <a:lnTo>
                    <a:pt x="1144482" y="4447"/>
                  </a:lnTo>
                  <a:lnTo>
                    <a:pt x="1193767" y="9930"/>
                  </a:lnTo>
                  <a:lnTo>
                    <a:pt x="1242320" y="17518"/>
                  </a:lnTo>
                  <a:lnTo>
                    <a:pt x="1290088" y="27160"/>
                  </a:lnTo>
                  <a:lnTo>
                    <a:pt x="1337016" y="38805"/>
                  </a:lnTo>
                  <a:lnTo>
                    <a:pt x="1383048" y="52403"/>
                  </a:lnTo>
                  <a:lnTo>
                    <a:pt x="1428131" y="67902"/>
                  </a:lnTo>
                  <a:lnTo>
                    <a:pt x="1472210" y="85251"/>
                  </a:lnTo>
                  <a:lnTo>
                    <a:pt x="1515230" y="104400"/>
                  </a:lnTo>
                  <a:lnTo>
                    <a:pt x="1557137" y="125298"/>
                  </a:lnTo>
                  <a:lnTo>
                    <a:pt x="1597875" y="147894"/>
                  </a:lnTo>
                  <a:lnTo>
                    <a:pt x="1637390" y="172137"/>
                  </a:lnTo>
                  <a:lnTo>
                    <a:pt x="1675627" y="197975"/>
                  </a:lnTo>
                  <a:lnTo>
                    <a:pt x="1712532" y="225359"/>
                  </a:lnTo>
                  <a:lnTo>
                    <a:pt x="1748050" y="254237"/>
                  </a:lnTo>
                  <a:lnTo>
                    <a:pt x="1782127" y="284559"/>
                  </a:lnTo>
                  <a:lnTo>
                    <a:pt x="1814707" y="316273"/>
                  </a:lnTo>
                  <a:lnTo>
                    <a:pt x="1845736" y="349329"/>
                  </a:lnTo>
                  <a:lnTo>
                    <a:pt x="1875160" y="383675"/>
                  </a:lnTo>
                  <a:lnTo>
                    <a:pt x="1902923" y="419261"/>
                  </a:lnTo>
                  <a:lnTo>
                    <a:pt x="1928972" y="456036"/>
                  </a:lnTo>
                  <a:lnTo>
                    <a:pt x="1953250" y="493949"/>
                  </a:lnTo>
                  <a:lnTo>
                    <a:pt x="1975704" y="532950"/>
                  </a:lnTo>
                  <a:lnTo>
                    <a:pt x="1996280" y="572986"/>
                  </a:lnTo>
                  <a:lnTo>
                    <a:pt x="2014921" y="614008"/>
                  </a:lnTo>
                  <a:lnTo>
                    <a:pt x="2031574" y="655965"/>
                  </a:lnTo>
                  <a:lnTo>
                    <a:pt x="2046184" y="698805"/>
                  </a:lnTo>
                  <a:lnTo>
                    <a:pt x="2058697" y="742477"/>
                  </a:lnTo>
                  <a:lnTo>
                    <a:pt x="2069057" y="786932"/>
                  </a:lnTo>
                  <a:lnTo>
                    <a:pt x="2077210" y="832117"/>
                  </a:lnTo>
                  <a:lnTo>
                    <a:pt x="2083101" y="877982"/>
                  </a:lnTo>
                  <a:lnTo>
                    <a:pt x="2086676" y="924477"/>
                  </a:lnTo>
                  <a:lnTo>
                    <a:pt x="2087880" y="971550"/>
                  </a:lnTo>
                  <a:lnTo>
                    <a:pt x="2086676" y="1018622"/>
                  </a:lnTo>
                  <a:lnTo>
                    <a:pt x="2083101" y="1065117"/>
                  </a:lnTo>
                  <a:lnTo>
                    <a:pt x="2077210" y="1110982"/>
                  </a:lnTo>
                  <a:lnTo>
                    <a:pt x="2069057" y="1156167"/>
                  </a:lnTo>
                  <a:lnTo>
                    <a:pt x="2058697" y="1200622"/>
                  </a:lnTo>
                  <a:lnTo>
                    <a:pt x="2046184" y="1244294"/>
                  </a:lnTo>
                  <a:lnTo>
                    <a:pt x="2031574" y="1287134"/>
                  </a:lnTo>
                  <a:lnTo>
                    <a:pt x="2014921" y="1329091"/>
                  </a:lnTo>
                  <a:lnTo>
                    <a:pt x="1996280" y="1370113"/>
                  </a:lnTo>
                  <a:lnTo>
                    <a:pt x="1975704" y="1410149"/>
                  </a:lnTo>
                  <a:lnTo>
                    <a:pt x="1953250" y="1449150"/>
                  </a:lnTo>
                  <a:lnTo>
                    <a:pt x="1928972" y="1487063"/>
                  </a:lnTo>
                  <a:lnTo>
                    <a:pt x="1902923" y="1523838"/>
                  </a:lnTo>
                  <a:lnTo>
                    <a:pt x="1875160" y="1559424"/>
                  </a:lnTo>
                  <a:lnTo>
                    <a:pt x="1845736" y="1593770"/>
                  </a:lnTo>
                  <a:lnTo>
                    <a:pt x="1814707" y="1626826"/>
                  </a:lnTo>
                  <a:lnTo>
                    <a:pt x="1782127" y="1658540"/>
                  </a:lnTo>
                  <a:lnTo>
                    <a:pt x="1748050" y="1688862"/>
                  </a:lnTo>
                  <a:lnTo>
                    <a:pt x="1712532" y="1717740"/>
                  </a:lnTo>
                  <a:lnTo>
                    <a:pt x="1675627" y="1745124"/>
                  </a:lnTo>
                  <a:lnTo>
                    <a:pt x="1637390" y="1770962"/>
                  </a:lnTo>
                  <a:lnTo>
                    <a:pt x="1597875" y="1795205"/>
                  </a:lnTo>
                  <a:lnTo>
                    <a:pt x="1557137" y="1817801"/>
                  </a:lnTo>
                  <a:lnTo>
                    <a:pt x="1515230" y="1838699"/>
                  </a:lnTo>
                  <a:lnTo>
                    <a:pt x="1472210" y="1857848"/>
                  </a:lnTo>
                  <a:lnTo>
                    <a:pt x="1428131" y="1875197"/>
                  </a:lnTo>
                  <a:lnTo>
                    <a:pt x="1383048" y="1890696"/>
                  </a:lnTo>
                  <a:lnTo>
                    <a:pt x="1337016" y="1904294"/>
                  </a:lnTo>
                  <a:lnTo>
                    <a:pt x="1290088" y="1915939"/>
                  </a:lnTo>
                  <a:lnTo>
                    <a:pt x="1242320" y="1925581"/>
                  </a:lnTo>
                  <a:lnTo>
                    <a:pt x="1193767" y="1933169"/>
                  </a:lnTo>
                  <a:lnTo>
                    <a:pt x="1144482" y="1938652"/>
                  </a:lnTo>
                  <a:lnTo>
                    <a:pt x="1094522" y="1941979"/>
                  </a:lnTo>
                  <a:lnTo>
                    <a:pt x="1043939" y="1943100"/>
                  </a:lnTo>
                  <a:lnTo>
                    <a:pt x="993359" y="1941979"/>
                  </a:lnTo>
                  <a:lnTo>
                    <a:pt x="943401" y="1938652"/>
                  </a:lnTo>
                  <a:lnTo>
                    <a:pt x="894118" y="1933169"/>
                  </a:lnTo>
                  <a:lnTo>
                    <a:pt x="845566" y="1925581"/>
                  </a:lnTo>
                  <a:lnTo>
                    <a:pt x="797799" y="1915939"/>
                  </a:lnTo>
                  <a:lnTo>
                    <a:pt x="750873" y="1904294"/>
                  </a:lnTo>
                  <a:lnTo>
                    <a:pt x="704841" y="1890696"/>
                  </a:lnTo>
                  <a:lnTo>
                    <a:pt x="659758" y="1875197"/>
                  </a:lnTo>
                  <a:lnTo>
                    <a:pt x="615680" y="1857848"/>
                  </a:lnTo>
                  <a:lnTo>
                    <a:pt x="572660" y="1838699"/>
                  </a:lnTo>
                  <a:lnTo>
                    <a:pt x="530754" y="1817801"/>
                  </a:lnTo>
                  <a:lnTo>
                    <a:pt x="490016" y="1795205"/>
                  </a:lnTo>
                  <a:lnTo>
                    <a:pt x="450500" y="1770962"/>
                  </a:lnTo>
                  <a:lnTo>
                    <a:pt x="412263" y="1745124"/>
                  </a:lnTo>
                  <a:lnTo>
                    <a:pt x="375357" y="1717740"/>
                  </a:lnTo>
                  <a:lnTo>
                    <a:pt x="339839" y="1688862"/>
                  </a:lnTo>
                  <a:lnTo>
                    <a:pt x="305762" y="1658540"/>
                  </a:lnTo>
                  <a:lnTo>
                    <a:pt x="273181" y="1626826"/>
                  </a:lnTo>
                  <a:lnTo>
                    <a:pt x="242151" y="1593770"/>
                  </a:lnTo>
                  <a:lnTo>
                    <a:pt x="212727" y="1559424"/>
                  </a:lnTo>
                  <a:lnTo>
                    <a:pt x="184963" y="1523838"/>
                  </a:lnTo>
                  <a:lnTo>
                    <a:pt x="158914" y="1487063"/>
                  </a:lnTo>
                  <a:lnTo>
                    <a:pt x="134634" y="1449150"/>
                  </a:lnTo>
                  <a:lnTo>
                    <a:pt x="112179" y="1410149"/>
                  </a:lnTo>
                  <a:lnTo>
                    <a:pt x="91603" y="1370113"/>
                  </a:lnTo>
                  <a:lnTo>
                    <a:pt x="72961" y="1329091"/>
                  </a:lnTo>
                  <a:lnTo>
                    <a:pt x="56307" y="1287134"/>
                  </a:lnTo>
                  <a:lnTo>
                    <a:pt x="41697" y="1244294"/>
                  </a:lnTo>
                  <a:lnTo>
                    <a:pt x="29184" y="1200622"/>
                  </a:lnTo>
                  <a:lnTo>
                    <a:pt x="18823" y="1156167"/>
                  </a:lnTo>
                  <a:lnTo>
                    <a:pt x="10670" y="1110982"/>
                  </a:lnTo>
                  <a:lnTo>
                    <a:pt x="4778" y="1065117"/>
                  </a:lnTo>
                  <a:lnTo>
                    <a:pt x="1203" y="1018622"/>
                  </a:lnTo>
                  <a:lnTo>
                    <a:pt x="0" y="97155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31544" y="3207257"/>
            <a:ext cx="126809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FFFF00"/>
                </a:solidFill>
                <a:latin typeface="Tahoma"/>
                <a:cs typeface="Tahoma"/>
              </a:rPr>
              <a:t>Служба</a:t>
            </a:r>
            <a:r>
              <a:rPr sz="2000" b="1" spc="-1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10" dirty="0">
                <a:solidFill>
                  <a:srgbClr val="FFFF00"/>
                </a:solidFill>
                <a:latin typeface="Tahoma"/>
                <a:cs typeface="Tahoma"/>
              </a:rPr>
              <a:t>у </a:t>
            </a:r>
            <a:r>
              <a:rPr sz="2000" b="1" spc="-57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25" dirty="0">
                <a:solidFill>
                  <a:srgbClr val="FFFF00"/>
                </a:solidFill>
                <a:latin typeface="Tahoma"/>
                <a:cs typeface="Tahoma"/>
              </a:rPr>
              <a:t>справах </a:t>
            </a:r>
            <a:r>
              <a:rPr sz="2000" b="1" spc="3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2000" b="1" spc="-20" dirty="0">
                <a:solidFill>
                  <a:srgbClr val="FFFF00"/>
                </a:solidFill>
                <a:latin typeface="Tahoma"/>
                <a:cs typeface="Tahoma"/>
              </a:rPr>
              <a:t>дітей</a:t>
            </a:r>
            <a:endParaRPr sz="2000">
              <a:solidFill>
                <a:srgbClr val="FFFF00"/>
              </a:solidFill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90826" y="1046861"/>
            <a:ext cx="9197340" cy="5674360"/>
            <a:chOff x="2290826" y="1046861"/>
            <a:chExt cx="9197340" cy="5674360"/>
          </a:xfrm>
        </p:grpSpPr>
        <p:sp>
          <p:nvSpPr>
            <p:cNvPr id="8" name="object 8"/>
            <p:cNvSpPr/>
            <p:nvPr/>
          </p:nvSpPr>
          <p:spPr>
            <a:xfrm>
              <a:off x="2297176" y="1053211"/>
              <a:ext cx="1188720" cy="5661660"/>
            </a:xfrm>
            <a:custGeom>
              <a:avLst/>
              <a:gdLst/>
              <a:ahLst/>
              <a:cxnLst/>
              <a:rect l="l" t="t" r="r" b="b"/>
              <a:pathLst>
                <a:path w="1188720" h="5661659">
                  <a:moveTo>
                    <a:pt x="15367" y="0"/>
                  </a:moveTo>
                  <a:lnTo>
                    <a:pt x="49357" y="34383"/>
                  </a:lnTo>
                  <a:lnTo>
                    <a:pt x="82847" y="69072"/>
                  </a:lnTo>
                  <a:lnTo>
                    <a:pt x="115837" y="104063"/>
                  </a:lnTo>
                  <a:lnTo>
                    <a:pt x="148328" y="139350"/>
                  </a:lnTo>
                  <a:lnTo>
                    <a:pt x="180319" y="174930"/>
                  </a:lnTo>
                  <a:lnTo>
                    <a:pt x="211810" y="210798"/>
                  </a:lnTo>
                  <a:lnTo>
                    <a:pt x="242802" y="246949"/>
                  </a:lnTo>
                  <a:lnTo>
                    <a:pt x="273293" y="283379"/>
                  </a:lnTo>
                  <a:lnTo>
                    <a:pt x="303285" y="320083"/>
                  </a:lnTo>
                  <a:lnTo>
                    <a:pt x="332777" y="357057"/>
                  </a:lnTo>
                  <a:lnTo>
                    <a:pt x="361770" y="394296"/>
                  </a:lnTo>
                  <a:lnTo>
                    <a:pt x="390262" y="431796"/>
                  </a:lnTo>
                  <a:lnTo>
                    <a:pt x="418255" y="469552"/>
                  </a:lnTo>
                  <a:lnTo>
                    <a:pt x="445748" y="507559"/>
                  </a:lnTo>
                  <a:lnTo>
                    <a:pt x="472741" y="545814"/>
                  </a:lnTo>
                  <a:lnTo>
                    <a:pt x="499234" y="584310"/>
                  </a:lnTo>
                  <a:lnTo>
                    <a:pt x="525228" y="623045"/>
                  </a:lnTo>
                  <a:lnTo>
                    <a:pt x="550722" y="662014"/>
                  </a:lnTo>
                  <a:lnTo>
                    <a:pt x="575716" y="701211"/>
                  </a:lnTo>
                  <a:lnTo>
                    <a:pt x="600210" y="740633"/>
                  </a:lnTo>
                  <a:lnTo>
                    <a:pt x="624205" y="780274"/>
                  </a:lnTo>
                  <a:lnTo>
                    <a:pt x="647699" y="820131"/>
                  </a:lnTo>
                  <a:lnTo>
                    <a:pt x="670694" y="860199"/>
                  </a:lnTo>
                  <a:lnTo>
                    <a:pt x="693189" y="900472"/>
                  </a:lnTo>
                  <a:lnTo>
                    <a:pt x="715185" y="940948"/>
                  </a:lnTo>
                  <a:lnTo>
                    <a:pt x="736680" y="981621"/>
                  </a:lnTo>
                  <a:lnTo>
                    <a:pt x="757676" y="1022486"/>
                  </a:lnTo>
                  <a:lnTo>
                    <a:pt x="778172" y="1063540"/>
                  </a:lnTo>
                  <a:lnTo>
                    <a:pt x="798168" y="1104777"/>
                  </a:lnTo>
                  <a:lnTo>
                    <a:pt x="817665" y="1146193"/>
                  </a:lnTo>
                  <a:lnTo>
                    <a:pt x="836661" y="1187784"/>
                  </a:lnTo>
                  <a:lnTo>
                    <a:pt x="855158" y="1229545"/>
                  </a:lnTo>
                  <a:lnTo>
                    <a:pt x="873155" y="1271471"/>
                  </a:lnTo>
                  <a:lnTo>
                    <a:pt x="890652" y="1313558"/>
                  </a:lnTo>
                  <a:lnTo>
                    <a:pt x="907650" y="1355802"/>
                  </a:lnTo>
                  <a:lnTo>
                    <a:pt x="924148" y="1398197"/>
                  </a:lnTo>
                  <a:lnTo>
                    <a:pt x="940145" y="1440740"/>
                  </a:lnTo>
                  <a:lnTo>
                    <a:pt x="955644" y="1483425"/>
                  </a:lnTo>
                  <a:lnTo>
                    <a:pt x="970642" y="1526249"/>
                  </a:lnTo>
                  <a:lnTo>
                    <a:pt x="985140" y="1569207"/>
                  </a:lnTo>
                  <a:lnTo>
                    <a:pt x="999139" y="1612293"/>
                  </a:lnTo>
                  <a:lnTo>
                    <a:pt x="1012638" y="1655505"/>
                  </a:lnTo>
                  <a:lnTo>
                    <a:pt x="1025637" y="1698836"/>
                  </a:lnTo>
                  <a:lnTo>
                    <a:pt x="1038136" y="1742284"/>
                  </a:lnTo>
                  <a:lnTo>
                    <a:pt x="1050136" y="1785842"/>
                  </a:lnTo>
                  <a:lnTo>
                    <a:pt x="1061635" y="1829507"/>
                  </a:lnTo>
                  <a:lnTo>
                    <a:pt x="1072635" y="1873273"/>
                  </a:lnTo>
                  <a:lnTo>
                    <a:pt x="1083135" y="1917138"/>
                  </a:lnTo>
                  <a:lnTo>
                    <a:pt x="1093136" y="1961095"/>
                  </a:lnTo>
                  <a:lnTo>
                    <a:pt x="1102636" y="2005140"/>
                  </a:lnTo>
                  <a:lnTo>
                    <a:pt x="1111637" y="2049270"/>
                  </a:lnTo>
                  <a:lnTo>
                    <a:pt x="1120138" y="2093479"/>
                  </a:lnTo>
                  <a:lnTo>
                    <a:pt x="1128139" y="2137762"/>
                  </a:lnTo>
                  <a:lnTo>
                    <a:pt x="1135640" y="2182116"/>
                  </a:lnTo>
                  <a:lnTo>
                    <a:pt x="1142642" y="2226536"/>
                  </a:lnTo>
                  <a:lnTo>
                    <a:pt x="1149143" y="2271017"/>
                  </a:lnTo>
                  <a:lnTo>
                    <a:pt x="1155145" y="2315555"/>
                  </a:lnTo>
                  <a:lnTo>
                    <a:pt x="1160647" y="2360144"/>
                  </a:lnTo>
                  <a:lnTo>
                    <a:pt x="1165650" y="2404782"/>
                  </a:lnTo>
                  <a:lnTo>
                    <a:pt x="1170152" y="2449462"/>
                  </a:lnTo>
                  <a:lnTo>
                    <a:pt x="1174155" y="2494181"/>
                  </a:lnTo>
                  <a:lnTo>
                    <a:pt x="1177658" y="2538934"/>
                  </a:lnTo>
                  <a:lnTo>
                    <a:pt x="1180661" y="2583717"/>
                  </a:lnTo>
                  <a:lnTo>
                    <a:pt x="1183164" y="2628524"/>
                  </a:lnTo>
                  <a:lnTo>
                    <a:pt x="1185167" y="2673352"/>
                  </a:lnTo>
                  <a:lnTo>
                    <a:pt x="1186671" y="2718196"/>
                  </a:lnTo>
                  <a:lnTo>
                    <a:pt x="1187675" y="2763051"/>
                  </a:lnTo>
                  <a:lnTo>
                    <a:pt x="1188179" y="2807913"/>
                  </a:lnTo>
                  <a:lnTo>
                    <a:pt x="1188183" y="2852777"/>
                  </a:lnTo>
                  <a:lnTo>
                    <a:pt x="1187687" y="2897640"/>
                  </a:lnTo>
                  <a:lnTo>
                    <a:pt x="1186692" y="2942495"/>
                  </a:lnTo>
                  <a:lnTo>
                    <a:pt x="1185196" y="2987339"/>
                  </a:lnTo>
                  <a:lnTo>
                    <a:pt x="1183201" y="3032167"/>
                  </a:lnTo>
                  <a:lnTo>
                    <a:pt x="1180707" y="3076975"/>
                  </a:lnTo>
                  <a:lnTo>
                    <a:pt x="1177712" y="3121758"/>
                  </a:lnTo>
                  <a:lnTo>
                    <a:pt x="1174217" y="3166511"/>
                  </a:lnTo>
                  <a:lnTo>
                    <a:pt x="1170223" y="3211231"/>
                  </a:lnTo>
                  <a:lnTo>
                    <a:pt x="1165729" y="3255912"/>
                  </a:lnTo>
                  <a:lnTo>
                    <a:pt x="1160735" y="3300550"/>
                  </a:lnTo>
                  <a:lnTo>
                    <a:pt x="1155241" y="3345140"/>
                  </a:lnTo>
                  <a:lnTo>
                    <a:pt x="1149247" y="3389678"/>
                  </a:lnTo>
                  <a:lnTo>
                    <a:pt x="1142754" y="3434160"/>
                  </a:lnTo>
                  <a:lnTo>
                    <a:pt x="1135761" y="3478581"/>
                  </a:lnTo>
                  <a:lnTo>
                    <a:pt x="1128268" y="3522936"/>
                  </a:lnTo>
                  <a:lnTo>
                    <a:pt x="1120275" y="3567220"/>
                  </a:lnTo>
                  <a:lnTo>
                    <a:pt x="1111782" y="3611430"/>
                  </a:lnTo>
                  <a:lnTo>
                    <a:pt x="1102789" y="3655561"/>
                  </a:lnTo>
                  <a:lnTo>
                    <a:pt x="1093297" y="3699607"/>
                  </a:lnTo>
                  <a:lnTo>
                    <a:pt x="1083305" y="3743566"/>
                  </a:lnTo>
                  <a:lnTo>
                    <a:pt x="1072813" y="3787431"/>
                  </a:lnTo>
                  <a:lnTo>
                    <a:pt x="1061821" y="3831200"/>
                  </a:lnTo>
                  <a:lnTo>
                    <a:pt x="1050329" y="3874866"/>
                  </a:lnTo>
                  <a:lnTo>
                    <a:pt x="1038338" y="3918425"/>
                  </a:lnTo>
                  <a:lnTo>
                    <a:pt x="1025846" y="3961874"/>
                  </a:lnTo>
                  <a:lnTo>
                    <a:pt x="1012855" y="4005207"/>
                  </a:lnTo>
                  <a:lnTo>
                    <a:pt x="999364" y="4048420"/>
                  </a:lnTo>
                  <a:lnTo>
                    <a:pt x="985373" y="4091509"/>
                  </a:lnTo>
                  <a:lnTo>
                    <a:pt x="970883" y="4134468"/>
                  </a:lnTo>
                  <a:lnTo>
                    <a:pt x="955892" y="4177294"/>
                  </a:lnTo>
                  <a:lnTo>
                    <a:pt x="940402" y="4219981"/>
                  </a:lnTo>
                  <a:lnTo>
                    <a:pt x="924412" y="4262526"/>
                  </a:lnTo>
                  <a:lnTo>
                    <a:pt x="907922" y="4304923"/>
                  </a:lnTo>
                  <a:lnTo>
                    <a:pt x="890932" y="4347169"/>
                  </a:lnTo>
                  <a:lnTo>
                    <a:pt x="873443" y="4389258"/>
                  </a:lnTo>
                  <a:lnTo>
                    <a:pt x="855453" y="4431186"/>
                  </a:lnTo>
                  <a:lnTo>
                    <a:pt x="836964" y="4472949"/>
                  </a:lnTo>
                  <a:lnTo>
                    <a:pt x="817975" y="4514543"/>
                  </a:lnTo>
                  <a:lnTo>
                    <a:pt x="798486" y="4555961"/>
                  </a:lnTo>
                  <a:lnTo>
                    <a:pt x="778497" y="4597201"/>
                  </a:lnTo>
                  <a:lnTo>
                    <a:pt x="758008" y="4638257"/>
                  </a:lnTo>
                  <a:lnTo>
                    <a:pt x="737020" y="4679125"/>
                  </a:lnTo>
                  <a:lnTo>
                    <a:pt x="715531" y="4719800"/>
                  </a:lnTo>
                  <a:lnTo>
                    <a:pt x="693543" y="4760278"/>
                  </a:lnTo>
                  <a:lnTo>
                    <a:pt x="671055" y="4800555"/>
                  </a:lnTo>
                  <a:lnTo>
                    <a:pt x="648067" y="4840625"/>
                  </a:lnTo>
                  <a:lnTo>
                    <a:pt x="624580" y="4880485"/>
                  </a:lnTo>
                  <a:lnTo>
                    <a:pt x="600592" y="4920130"/>
                  </a:lnTo>
                  <a:lnTo>
                    <a:pt x="576105" y="4959554"/>
                  </a:lnTo>
                  <a:lnTo>
                    <a:pt x="551118" y="4998755"/>
                  </a:lnTo>
                  <a:lnTo>
                    <a:pt x="525631" y="5037726"/>
                  </a:lnTo>
                  <a:lnTo>
                    <a:pt x="499644" y="5076464"/>
                  </a:lnTo>
                  <a:lnTo>
                    <a:pt x="473157" y="5114964"/>
                  </a:lnTo>
                  <a:lnTo>
                    <a:pt x="446170" y="5153222"/>
                  </a:lnTo>
                  <a:lnTo>
                    <a:pt x="418684" y="5191233"/>
                  </a:lnTo>
                  <a:lnTo>
                    <a:pt x="390698" y="5228992"/>
                  </a:lnTo>
                  <a:lnTo>
                    <a:pt x="362212" y="5266495"/>
                  </a:lnTo>
                  <a:lnTo>
                    <a:pt x="333226" y="5303738"/>
                  </a:lnTo>
                  <a:lnTo>
                    <a:pt x="303740" y="5340715"/>
                  </a:lnTo>
                  <a:lnTo>
                    <a:pt x="273754" y="5377423"/>
                  </a:lnTo>
                  <a:lnTo>
                    <a:pt x="243269" y="5413856"/>
                  </a:lnTo>
                  <a:lnTo>
                    <a:pt x="212283" y="5450011"/>
                  </a:lnTo>
                  <a:lnTo>
                    <a:pt x="180798" y="5485883"/>
                  </a:lnTo>
                  <a:lnTo>
                    <a:pt x="148813" y="5521467"/>
                  </a:lnTo>
                  <a:lnTo>
                    <a:pt x="116328" y="5556758"/>
                  </a:lnTo>
                  <a:lnTo>
                    <a:pt x="83344" y="5591753"/>
                  </a:lnTo>
                  <a:lnTo>
                    <a:pt x="49859" y="5626447"/>
                  </a:lnTo>
                  <a:lnTo>
                    <a:pt x="15875" y="5660834"/>
                  </a:lnTo>
                  <a:lnTo>
                    <a:pt x="15748" y="5661012"/>
                  </a:lnTo>
                  <a:lnTo>
                    <a:pt x="15493" y="5661190"/>
                  </a:lnTo>
                  <a:lnTo>
                    <a:pt x="15367" y="5661367"/>
                  </a:lnTo>
                  <a:lnTo>
                    <a:pt x="0" y="5646077"/>
                  </a:lnTo>
                  <a:lnTo>
                    <a:pt x="34054" y="5611627"/>
                  </a:lnTo>
                  <a:lnTo>
                    <a:pt x="67604" y="5576869"/>
                  </a:lnTo>
                  <a:lnTo>
                    <a:pt x="100650" y="5541806"/>
                  </a:lnTo>
                  <a:lnTo>
                    <a:pt x="133191" y="5506444"/>
                  </a:lnTo>
                  <a:lnTo>
                    <a:pt x="165228" y="5470787"/>
                  </a:lnTo>
                  <a:lnTo>
                    <a:pt x="196761" y="5434840"/>
                  </a:lnTo>
                  <a:lnTo>
                    <a:pt x="227789" y="5398607"/>
                  </a:lnTo>
                  <a:lnTo>
                    <a:pt x="258312" y="5362092"/>
                  </a:lnTo>
                  <a:lnTo>
                    <a:pt x="288331" y="5325302"/>
                  </a:lnTo>
                  <a:lnTo>
                    <a:pt x="317846" y="5288239"/>
                  </a:lnTo>
                  <a:lnTo>
                    <a:pt x="346856" y="5250909"/>
                  </a:lnTo>
                  <a:lnTo>
                    <a:pt x="375362" y="5213317"/>
                  </a:lnTo>
                  <a:lnTo>
                    <a:pt x="403364" y="5175466"/>
                  </a:lnTo>
                  <a:lnTo>
                    <a:pt x="430861" y="5137362"/>
                  </a:lnTo>
                  <a:lnTo>
                    <a:pt x="457853" y="5099009"/>
                  </a:lnTo>
                  <a:lnTo>
                    <a:pt x="484341" y="5060411"/>
                  </a:lnTo>
                  <a:lnTo>
                    <a:pt x="510325" y="5021574"/>
                  </a:lnTo>
                  <a:lnTo>
                    <a:pt x="535804" y="4982502"/>
                  </a:lnTo>
                  <a:lnTo>
                    <a:pt x="560779" y="4943200"/>
                  </a:lnTo>
                  <a:lnTo>
                    <a:pt x="585249" y="4903671"/>
                  </a:lnTo>
                  <a:lnTo>
                    <a:pt x="609215" y="4863922"/>
                  </a:lnTo>
                  <a:lnTo>
                    <a:pt x="632677" y="4823956"/>
                  </a:lnTo>
                  <a:lnTo>
                    <a:pt x="655634" y="4783778"/>
                  </a:lnTo>
                  <a:lnTo>
                    <a:pt x="678087" y="4743392"/>
                  </a:lnTo>
                  <a:lnTo>
                    <a:pt x="700035" y="4702804"/>
                  </a:lnTo>
                  <a:lnTo>
                    <a:pt x="721478" y="4662017"/>
                  </a:lnTo>
                  <a:lnTo>
                    <a:pt x="742418" y="4621037"/>
                  </a:lnTo>
                  <a:lnTo>
                    <a:pt x="762853" y="4579868"/>
                  </a:lnTo>
                  <a:lnTo>
                    <a:pt x="782783" y="4538515"/>
                  </a:lnTo>
                  <a:lnTo>
                    <a:pt x="802209" y="4496982"/>
                  </a:lnTo>
                  <a:lnTo>
                    <a:pt x="821131" y="4455274"/>
                  </a:lnTo>
                  <a:lnTo>
                    <a:pt x="839548" y="4413395"/>
                  </a:lnTo>
                  <a:lnTo>
                    <a:pt x="857461" y="4371350"/>
                  </a:lnTo>
                  <a:lnTo>
                    <a:pt x="874869" y="4329144"/>
                  </a:lnTo>
                  <a:lnTo>
                    <a:pt x="891773" y="4286781"/>
                  </a:lnTo>
                  <a:lnTo>
                    <a:pt x="908172" y="4244266"/>
                  </a:lnTo>
                  <a:lnTo>
                    <a:pt x="924067" y="4201604"/>
                  </a:lnTo>
                  <a:lnTo>
                    <a:pt x="939457" y="4158799"/>
                  </a:lnTo>
                  <a:lnTo>
                    <a:pt x="954343" y="4115855"/>
                  </a:lnTo>
                  <a:lnTo>
                    <a:pt x="968725" y="4072778"/>
                  </a:lnTo>
                  <a:lnTo>
                    <a:pt x="982602" y="4029572"/>
                  </a:lnTo>
                  <a:lnTo>
                    <a:pt x="995975" y="3986241"/>
                  </a:lnTo>
                  <a:lnTo>
                    <a:pt x="1008843" y="3942791"/>
                  </a:lnTo>
                  <a:lnTo>
                    <a:pt x="1021207" y="3899225"/>
                  </a:lnTo>
                  <a:lnTo>
                    <a:pt x="1033066" y="3855548"/>
                  </a:lnTo>
                  <a:lnTo>
                    <a:pt x="1044421" y="3811766"/>
                  </a:lnTo>
                  <a:lnTo>
                    <a:pt x="1055272" y="3767882"/>
                  </a:lnTo>
                  <a:lnTo>
                    <a:pt x="1065618" y="3723902"/>
                  </a:lnTo>
                  <a:lnTo>
                    <a:pt x="1075460" y="3679829"/>
                  </a:lnTo>
                  <a:lnTo>
                    <a:pt x="1084797" y="3635668"/>
                  </a:lnTo>
                  <a:lnTo>
                    <a:pt x="1093629" y="3591425"/>
                  </a:lnTo>
                  <a:lnTo>
                    <a:pt x="1101958" y="3547103"/>
                  </a:lnTo>
                  <a:lnTo>
                    <a:pt x="1109782" y="3502708"/>
                  </a:lnTo>
                  <a:lnTo>
                    <a:pt x="1117101" y="3458243"/>
                  </a:lnTo>
                  <a:lnTo>
                    <a:pt x="1123916" y="3413714"/>
                  </a:lnTo>
                  <a:lnTo>
                    <a:pt x="1130226" y="3369125"/>
                  </a:lnTo>
                  <a:lnTo>
                    <a:pt x="1136033" y="3324480"/>
                  </a:lnTo>
                  <a:lnTo>
                    <a:pt x="1141334" y="3279785"/>
                  </a:lnTo>
                  <a:lnTo>
                    <a:pt x="1146131" y="3235043"/>
                  </a:lnTo>
                  <a:lnTo>
                    <a:pt x="1150424" y="3190261"/>
                  </a:lnTo>
                  <a:lnTo>
                    <a:pt x="1154212" y="3145441"/>
                  </a:lnTo>
                  <a:lnTo>
                    <a:pt x="1157496" y="3100589"/>
                  </a:lnTo>
                  <a:lnTo>
                    <a:pt x="1160275" y="3055709"/>
                  </a:lnTo>
                  <a:lnTo>
                    <a:pt x="1162550" y="3010806"/>
                  </a:lnTo>
                  <a:lnTo>
                    <a:pt x="1164321" y="2965885"/>
                  </a:lnTo>
                  <a:lnTo>
                    <a:pt x="1165587" y="2920950"/>
                  </a:lnTo>
                  <a:lnTo>
                    <a:pt x="1166348" y="2876006"/>
                  </a:lnTo>
                  <a:lnTo>
                    <a:pt x="1166606" y="2831057"/>
                  </a:lnTo>
                  <a:lnTo>
                    <a:pt x="1166358" y="2786107"/>
                  </a:lnTo>
                  <a:lnTo>
                    <a:pt x="1165607" y="2741163"/>
                  </a:lnTo>
                  <a:lnTo>
                    <a:pt x="1164350" y="2696228"/>
                  </a:lnTo>
                  <a:lnTo>
                    <a:pt x="1162590" y="2651306"/>
                  </a:lnTo>
                  <a:lnTo>
                    <a:pt x="1160325" y="2606403"/>
                  </a:lnTo>
                  <a:lnTo>
                    <a:pt x="1157555" y="2561523"/>
                  </a:lnTo>
                  <a:lnTo>
                    <a:pt x="1154281" y="2516670"/>
                  </a:lnTo>
                  <a:lnTo>
                    <a:pt x="1150502" y="2471850"/>
                  </a:lnTo>
                  <a:lnTo>
                    <a:pt x="1146219" y="2427067"/>
                  </a:lnTo>
                  <a:lnTo>
                    <a:pt x="1141432" y="2382325"/>
                  </a:lnTo>
                  <a:lnTo>
                    <a:pt x="1136140" y="2337629"/>
                  </a:lnTo>
                  <a:lnTo>
                    <a:pt x="1130344" y="2292983"/>
                  </a:lnTo>
                  <a:lnTo>
                    <a:pt x="1124043" y="2248393"/>
                  </a:lnTo>
                  <a:lnTo>
                    <a:pt x="1117238" y="2203863"/>
                  </a:lnTo>
                  <a:lnTo>
                    <a:pt x="1109928" y="2159398"/>
                  </a:lnTo>
                  <a:lnTo>
                    <a:pt x="1102114" y="2115001"/>
                  </a:lnTo>
                  <a:lnTo>
                    <a:pt x="1093796" y="2070678"/>
                  </a:lnTo>
                  <a:lnTo>
                    <a:pt x="1084973" y="2026433"/>
                  </a:lnTo>
                  <a:lnTo>
                    <a:pt x="1075645" y="1982272"/>
                  </a:lnTo>
                  <a:lnTo>
                    <a:pt x="1065813" y="1938197"/>
                  </a:lnTo>
                  <a:lnTo>
                    <a:pt x="1055477" y="1894215"/>
                  </a:lnTo>
                  <a:lnTo>
                    <a:pt x="1044636" y="1850330"/>
                  </a:lnTo>
                  <a:lnTo>
                    <a:pt x="1033291" y="1806546"/>
                  </a:lnTo>
                  <a:lnTo>
                    <a:pt x="1021441" y="1762868"/>
                  </a:lnTo>
                  <a:lnTo>
                    <a:pt x="1009087" y="1719301"/>
                  </a:lnTo>
                  <a:lnTo>
                    <a:pt x="996228" y="1675848"/>
                  </a:lnTo>
                  <a:lnTo>
                    <a:pt x="982865" y="1632516"/>
                  </a:lnTo>
                  <a:lnTo>
                    <a:pt x="968997" y="1589307"/>
                  </a:lnTo>
                  <a:lnTo>
                    <a:pt x="954625" y="1546228"/>
                  </a:lnTo>
                  <a:lnTo>
                    <a:pt x="939749" y="1503283"/>
                  </a:lnTo>
                  <a:lnTo>
                    <a:pt x="924368" y="1460475"/>
                  </a:lnTo>
                  <a:lnTo>
                    <a:pt x="908482" y="1417811"/>
                  </a:lnTo>
                  <a:lnTo>
                    <a:pt x="892093" y="1375294"/>
                  </a:lnTo>
                  <a:lnTo>
                    <a:pt x="875198" y="1332929"/>
                  </a:lnTo>
                  <a:lnTo>
                    <a:pt x="857799" y="1290720"/>
                  </a:lnTo>
                  <a:lnTo>
                    <a:pt x="839896" y="1248673"/>
                  </a:lnTo>
                  <a:lnTo>
                    <a:pt x="821488" y="1206792"/>
                  </a:lnTo>
                  <a:lnTo>
                    <a:pt x="802576" y="1165081"/>
                  </a:lnTo>
                  <a:lnTo>
                    <a:pt x="783160" y="1123545"/>
                  </a:lnTo>
                  <a:lnTo>
                    <a:pt x="763238" y="1082189"/>
                  </a:lnTo>
                  <a:lnTo>
                    <a:pt x="742813" y="1041017"/>
                  </a:lnTo>
                  <a:lnTo>
                    <a:pt x="721883" y="1000034"/>
                  </a:lnTo>
                  <a:lnTo>
                    <a:pt x="700448" y="959244"/>
                  </a:lnTo>
                  <a:lnTo>
                    <a:pt x="678509" y="918653"/>
                  </a:lnTo>
                  <a:lnTo>
                    <a:pt x="656066" y="878264"/>
                  </a:lnTo>
                  <a:lnTo>
                    <a:pt x="633118" y="838083"/>
                  </a:lnTo>
                  <a:lnTo>
                    <a:pt x="609666" y="798114"/>
                  </a:lnTo>
                  <a:lnTo>
                    <a:pt x="585709" y="758361"/>
                  </a:lnTo>
                  <a:lnTo>
                    <a:pt x="561248" y="718829"/>
                  </a:lnTo>
                  <a:lnTo>
                    <a:pt x="536282" y="679523"/>
                  </a:lnTo>
                  <a:lnTo>
                    <a:pt x="510812" y="640448"/>
                  </a:lnTo>
                  <a:lnTo>
                    <a:pt x="484837" y="601607"/>
                  </a:lnTo>
                  <a:lnTo>
                    <a:pt x="458358" y="563006"/>
                  </a:lnTo>
                  <a:lnTo>
                    <a:pt x="431374" y="524649"/>
                  </a:lnTo>
                  <a:lnTo>
                    <a:pt x="403886" y="486541"/>
                  </a:lnTo>
                  <a:lnTo>
                    <a:pt x="375894" y="448687"/>
                  </a:lnTo>
                  <a:lnTo>
                    <a:pt x="347397" y="411090"/>
                  </a:lnTo>
                  <a:lnTo>
                    <a:pt x="318395" y="373756"/>
                  </a:lnTo>
                  <a:lnTo>
                    <a:pt x="288889" y="336689"/>
                  </a:lnTo>
                  <a:lnTo>
                    <a:pt x="258879" y="299894"/>
                  </a:lnTo>
                  <a:lnTo>
                    <a:pt x="228364" y="263376"/>
                  </a:lnTo>
                  <a:lnTo>
                    <a:pt x="197344" y="227139"/>
                  </a:lnTo>
                  <a:lnTo>
                    <a:pt x="165821" y="191187"/>
                  </a:lnTo>
                  <a:lnTo>
                    <a:pt x="133792" y="155525"/>
                  </a:lnTo>
                  <a:lnTo>
                    <a:pt x="101260" y="120159"/>
                  </a:lnTo>
                  <a:lnTo>
                    <a:pt x="68222" y="85092"/>
                  </a:lnTo>
                  <a:lnTo>
                    <a:pt x="34681" y="50329"/>
                  </a:lnTo>
                  <a:lnTo>
                    <a:pt x="635" y="15875"/>
                  </a:lnTo>
                  <a:lnTo>
                    <a:pt x="381" y="15621"/>
                  </a:lnTo>
                  <a:lnTo>
                    <a:pt x="254" y="15493"/>
                  </a:lnTo>
                  <a:lnTo>
                    <a:pt x="0" y="15366"/>
                  </a:lnTo>
                  <a:lnTo>
                    <a:pt x="15367" y="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875788" y="1367027"/>
              <a:ext cx="8606155" cy="914400"/>
            </a:xfrm>
            <a:custGeom>
              <a:avLst/>
              <a:gdLst/>
              <a:ahLst/>
              <a:cxnLst/>
              <a:rect l="l" t="t" r="r" b="b"/>
              <a:pathLst>
                <a:path w="8606155" h="914400">
                  <a:moveTo>
                    <a:pt x="8606027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606027" y="914400"/>
                  </a:lnTo>
                  <a:lnTo>
                    <a:pt x="8606027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875788" y="1367027"/>
              <a:ext cx="8606155" cy="914400"/>
            </a:xfrm>
            <a:custGeom>
              <a:avLst/>
              <a:gdLst/>
              <a:ahLst/>
              <a:cxnLst/>
              <a:rect l="l" t="t" r="r" b="b"/>
              <a:pathLst>
                <a:path w="8606155" h="914400">
                  <a:moveTo>
                    <a:pt x="0" y="914400"/>
                  </a:moveTo>
                  <a:lnTo>
                    <a:pt x="8606027" y="914400"/>
                  </a:lnTo>
                  <a:lnTo>
                    <a:pt x="8606027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89401" y="1428369"/>
            <a:ext cx="7755255" cy="7626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ct val="92100"/>
              </a:lnSpc>
              <a:spcBef>
                <a:spcPts val="265"/>
              </a:spcBef>
            </a:pPr>
            <a:r>
              <a:rPr sz="1700" b="1" spc="25" dirty="0">
                <a:latin typeface="Tahoma"/>
                <a:cs typeface="Tahoma"/>
              </a:rPr>
              <a:t>інформ</a:t>
            </a:r>
            <a:r>
              <a:rPr sz="1700" b="1" spc="10" dirty="0">
                <a:latin typeface="Tahoma"/>
                <a:cs typeface="Tahoma"/>
              </a:rPr>
              <a:t>у</a:t>
            </a:r>
            <a:r>
              <a:rPr sz="1700" b="1" spc="160" dirty="0">
                <a:latin typeface="Tahoma"/>
                <a:cs typeface="Tahoma"/>
              </a:rPr>
              <a:t>є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55" dirty="0">
                <a:latin typeface="Tahoma"/>
                <a:cs typeface="Tahoma"/>
              </a:rPr>
              <a:t>т</a:t>
            </a:r>
            <a:r>
              <a:rPr sz="1700" b="1" spc="70" dirty="0">
                <a:latin typeface="Tahoma"/>
                <a:cs typeface="Tahoma"/>
              </a:rPr>
              <a:t>а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конс</a:t>
            </a:r>
            <a:r>
              <a:rPr sz="1700" b="1" dirty="0">
                <a:latin typeface="Tahoma"/>
                <a:cs typeface="Tahoma"/>
              </a:rPr>
              <a:t>у</a:t>
            </a:r>
            <a:r>
              <a:rPr sz="1700" b="1" spc="-155" dirty="0">
                <a:latin typeface="Tahoma"/>
                <a:cs typeface="Tahoma"/>
              </a:rPr>
              <a:t>ль</a:t>
            </a:r>
            <a:r>
              <a:rPr sz="1700" b="1" spc="60" dirty="0">
                <a:latin typeface="Tahoma"/>
                <a:cs typeface="Tahoma"/>
              </a:rPr>
              <a:t>тує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осі</a:t>
            </a:r>
            <a:r>
              <a:rPr sz="1700" b="1" spc="50" dirty="0">
                <a:latin typeface="Tahoma"/>
                <a:cs typeface="Tahoma"/>
              </a:rPr>
              <a:t>б</a:t>
            </a:r>
            <a:r>
              <a:rPr sz="1700" b="1" spc="-55" dirty="0">
                <a:latin typeface="Tahoma"/>
                <a:cs typeface="Tahoma"/>
              </a:rPr>
              <a:t>,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які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130" dirty="0">
                <a:latin typeface="Tahoma"/>
                <a:cs typeface="Tahoma"/>
              </a:rPr>
              <a:t>вияви</a:t>
            </a:r>
            <a:r>
              <a:rPr sz="1700" b="1" spc="-145" dirty="0">
                <a:latin typeface="Tahoma"/>
                <a:cs typeface="Tahoma"/>
              </a:rPr>
              <a:t>л</a:t>
            </a:r>
            <a:r>
              <a:rPr sz="1700" b="1" spc="-90" dirty="0">
                <a:latin typeface="Tahoma"/>
                <a:cs typeface="Tahoma"/>
              </a:rPr>
              <a:t>и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75" dirty="0">
                <a:latin typeface="Tahoma"/>
                <a:cs typeface="Tahoma"/>
              </a:rPr>
              <a:t>ба</a:t>
            </a:r>
            <a:r>
              <a:rPr sz="1700" b="1" spc="-145" dirty="0">
                <a:latin typeface="Tahoma"/>
                <a:cs typeface="Tahoma"/>
              </a:rPr>
              <a:t>ж</a:t>
            </a:r>
            <a:r>
              <a:rPr sz="1700" b="1" spc="-60" dirty="0">
                <a:latin typeface="Tahoma"/>
                <a:cs typeface="Tahoma"/>
              </a:rPr>
              <a:t>анн</a:t>
            </a:r>
            <a:r>
              <a:rPr sz="1700" b="1" spc="-50" dirty="0">
                <a:latin typeface="Tahoma"/>
                <a:cs typeface="Tahoma"/>
              </a:rPr>
              <a:t>я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надават</a:t>
            </a:r>
            <a:r>
              <a:rPr sz="1700" b="1" spc="5" dirty="0">
                <a:latin typeface="Tahoma"/>
                <a:cs typeface="Tahoma"/>
              </a:rPr>
              <a:t>и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посл</a:t>
            </a:r>
            <a:r>
              <a:rPr sz="1700" b="1" spc="-15" dirty="0">
                <a:latin typeface="Tahoma"/>
                <a:cs typeface="Tahoma"/>
              </a:rPr>
              <a:t>у</a:t>
            </a:r>
            <a:r>
              <a:rPr sz="1700" b="1" spc="-65" dirty="0">
                <a:latin typeface="Tahoma"/>
                <a:cs typeface="Tahoma"/>
              </a:rPr>
              <a:t>гу  </a:t>
            </a:r>
            <a:r>
              <a:rPr sz="1700" b="1" spc="20" dirty="0">
                <a:latin typeface="Tahoma"/>
                <a:cs typeface="Tahoma"/>
              </a:rPr>
              <a:t>патронату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над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50" dirty="0">
                <a:latin typeface="Tahoma"/>
                <a:cs typeface="Tahoma"/>
              </a:rPr>
              <a:t>дитиною,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35" dirty="0">
                <a:latin typeface="Tahoma"/>
                <a:cs typeface="Tahoma"/>
              </a:rPr>
              <a:t>щодо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мети,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завдань,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10" dirty="0">
                <a:latin typeface="Tahoma"/>
                <a:cs typeface="Tahoma"/>
              </a:rPr>
              <a:t>особливостей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-30" dirty="0">
                <a:latin typeface="Tahoma"/>
                <a:cs typeface="Tahoma"/>
              </a:rPr>
              <a:t>надання </a:t>
            </a:r>
            <a:r>
              <a:rPr sz="1700" b="1" spc="-480" dirty="0">
                <a:latin typeface="Tahoma"/>
                <a:cs typeface="Tahoma"/>
              </a:rPr>
              <a:t> </a:t>
            </a:r>
            <a:r>
              <a:rPr sz="1700" b="1" spc="-15" dirty="0">
                <a:latin typeface="Tahoma"/>
                <a:cs typeface="Tahoma"/>
              </a:rPr>
              <a:t>такої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45" dirty="0">
                <a:latin typeface="Tahoma"/>
                <a:cs typeface="Tahoma"/>
              </a:rPr>
              <a:t>послуги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65" dirty="0">
                <a:latin typeface="Tahoma"/>
                <a:cs typeface="Tahoma"/>
              </a:rPr>
              <a:t>та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105" dirty="0">
                <a:latin typeface="Tahoma"/>
                <a:cs typeface="Tahoma"/>
              </a:rPr>
              <a:t>її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оплати,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5" dirty="0">
                <a:latin typeface="Tahoma"/>
                <a:cs typeface="Tahoma"/>
              </a:rPr>
              <a:t>процедури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105" dirty="0">
                <a:latin typeface="Tahoma"/>
                <a:cs typeface="Tahoma"/>
              </a:rPr>
              <a:t>її</a:t>
            </a:r>
            <a:r>
              <a:rPr sz="1700" b="1" spc="-35" dirty="0">
                <a:latin typeface="Tahoma"/>
                <a:cs typeface="Tahoma"/>
              </a:rPr>
              <a:t> організації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-125" dirty="0">
                <a:latin typeface="Tahoma"/>
                <a:cs typeface="Tahoma"/>
              </a:rPr>
              <a:t>в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громаді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296414" y="1246377"/>
            <a:ext cx="9192260" cy="2414905"/>
            <a:chOff x="2296414" y="1246377"/>
            <a:chExt cx="9192260" cy="2414905"/>
          </a:xfrm>
        </p:grpSpPr>
        <p:sp>
          <p:nvSpPr>
            <p:cNvPr id="13" name="object 13"/>
            <p:cNvSpPr/>
            <p:nvPr/>
          </p:nvSpPr>
          <p:spPr>
            <a:xfrm>
              <a:off x="2302764" y="1252727"/>
              <a:ext cx="1144905" cy="1143000"/>
            </a:xfrm>
            <a:custGeom>
              <a:avLst/>
              <a:gdLst/>
              <a:ahLst/>
              <a:cxnLst/>
              <a:rect l="l" t="t" r="r" b="b"/>
              <a:pathLst>
                <a:path w="1144904" h="1143000">
                  <a:moveTo>
                    <a:pt x="572262" y="0"/>
                  </a:moveTo>
                  <a:lnTo>
                    <a:pt x="525320" y="1894"/>
                  </a:lnTo>
                  <a:lnTo>
                    <a:pt x="479425" y="7480"/>
                  </a:lnTo>
                  <a:lnTo>
                    <a:pt x="434724" y="16611"/>
                  </a:lnTo>
                  <a:lnTo>
                    <a:pt x="391363" y="29138"/>
                  </a:lnTo>
                  <a:lnTo>
                    <a:pt x="349490" y="44916"/>
                  </a:lnTo>
                  <a:lnTo>
                    <a:pt x="309251" y="63796"/>
                  </a:lnTo>
                  <a:lnTo>
                    <a:pt x="270795" y="85632"/>
                  </a:lnTo>
                  <a:lnTo>
                    <a:pt x="234269" y="110276"/>
                  </a:lnTo>
                  <a:lnTo>
                    <a:pt x="199819" y="137582"/>
                  </a:lnTo>
                  <a:lnTo>
                    <a:pt x="167592" y="167401"/>
                  </a:lnTo>
                  <a:lnTo>
                    <a:pt x="137736" y="199588"/>
                  </a:lnTo>
                  <a:lnTo>
                    <a:pt x="110398" y="233994"/>
                  </a:lnTo>
                  <a:lnTo>
                    <a:pt x="85725" y="270474"/>
                  </a:lnTo>
                  <a:lnTo>
                    <a:pt x="63865" y="308878"/>
                  </a:lnTo>
                  <a:lnTo>
                    <a:pt x="44963" y="349061"/>
                  </a:lnTo>
                  <a:lnTo>
                    <a:pt x="29169" y="390875"/>
                  </a:lnTo>
                  <a:lnTo>
                    <a:pt x="16628" y="434173"/>
                  </a:lnTo>
                  <a:lnTo>
                    <a:pt x="7488" y="478808"/>
                  </a:lnTo>
                  <a:lnTo>
                    <a:pt x="1896" y="524632"/>
                  </a:lnTo>
                  <a:lnTo>
                    <a:pt x="0" y="571500"/>
                  </a:lnTo>
                  <a:lnTo>
                    <a:pt x="1896" y="618367"/>
                  </a:lnTo>
                  <a:lnTo>
                    <a:pt x="7488" y="664191"/>
                  </a:lnTo>
                  <a:lnTo>
                    <a:pt x="16628" y="708826"/>
                  </a:lnTo>
                  <a:lnTo>
                    <a:pt x="29169" y="752124"/>
                  </a:lnTo>
                  <a:lnTo>
                    <a:pt x="44963" y="793938"/>
                  </a:lnTo>
                  <a:lnTo>
                    <a:pt x="63865" y="834121"/>
                  </a:lnTo>
                  <a:lnTo>
                    <a:pt x="85725" y="872525"/>
                  </a:lnTo>
                  <a:lnTo>
                    <a:pt x="110398" y="909005"/>
                  </a:lnTo>
                  <a:lnTo>
                    <a:pt x="137736" y="943411"/>
                  </a:lnTo>
                  <a:lnTo>
                    <a:pt x="167592" y="975598"/>
                  </a:lnTo>
                  <a:lnTo>
                    <a:pt x="199819" y="1005417"/>
                  </a:lnTo>
                  <a:lnTo>
                    <a:pt x="234269" y="1032723"/>
                  </a:lnTo>
                  <a:lnTo>
                    <a:pt x="270795" y="1057367"/>
                  </a:lnTo>
                  <a:lnTo>
                    <a:pt x="309251" y="1079203"/>
                  </a:lnTo>
                  <a:lnTo>
                    <a:pt x="349490" y="1098083"/>
                  </a:lnTo>
                  <a:lnTo>
                    <a:pt x="391363" y="1113861"/>
                  </a:lnTo>
                  <a:lnTo>
                    <a:pt x="434724" y="1126388"/>
                  </a:lnTo>
                  <a:lnTo>
                    <a:pt x="479425" y="1135519"/>
                  </a:lnTo>
                  <a:lnTo>
                    <a:pt x="525320" y="1141105"/>
                  </a:lnTo>
                  <a:lnTo>
                    <a:pt x="572262" y="1143000"/>
                  </a:lnTo>
                  <a:lnTo>
                    <a:pt x="619203" y="1141105"/>
                  </a:lnTo>
                  <a:lnTo>
                    <a:pt x="665098" y="1135519"/>
                  </a:lnTo>
                  <a:lnTo>
                    <a:pt x="709799" y="1126388"/>
                  </a:lnTo>
                  <a:lnTo>
                    <a:pt x="753160" y="1113861"/>
                  </a:lnTo>
                  <a:lnTo>
                    <a:pt x="795033" y="1098083"/>
                  </a:lnTo>
                  <a:lnTo>
                    <a:pt x="835272" y="1079203"/>
                  </a:lnTo>
                  <a:lnTo>
                    <a:pt x="873728" y="1057367"/>
                  </a:lnTo>
                  <a:lnTo>
                    <a:pt x="910254" y="1032723"/>
                  </a:lnTo>
                  <a:lnTo>
                    <a:pt x="944704" y="1005417"/>
                  </a:lnTo>
                  <a:lnTo>
                    <a:pt x="976931" y="975598"/>
                  </a:lnTo>
                  <a:lnTo>
                    <a:pt x="1006787" y="943411"/>
                  </a:lnTo>
                  <a:lnTo>
                    <a:pt x="1034125" y="909005"/>
                  </a:lnTo>
                  <a:lnTo>
                    <a:pt x="1058798" y="872525"/>
                  </a:lnTo>
                  <a:lnTo>
                    <a:pt x="1080658" y="834121"/>
                  </a:lnTo>
                  <a:lnTo>
                    <a:pt x="1099560" y="793938"/>
                  </a:lnTo>
                  <a:lnTo>
                    <a:pt x="1115354" y="752124"/>
                  </a:lnTo>
                  <a:lnTo>
                    <a:pt x="1127895" y="708826"/>
                  </a:lnTo>
                  <a:lnTo>
                    <a:pt x="1137035" y="664191"/>
                  </a:lnTo>
                  <a:lnTo>
                    <a:pt x="1142627" y="618367"/>
                  </a:lnTo>
                  <a:lnTo>
                    <a:pt x="1144524" y="571500"/>
                  </a:lnTo>
                  <a:lnTo>
                    <a:pt x="1142627" y="524632"/>
                  </a:lnTo>
                  <a:lnTo>
                    <a:pt x="1137035" y="478808"/>
                  </a:lnTo>
                  <a:lnTo>
                    <a:pt x="1127895" y="434173"/>
                  </a:lnTo>
                  <a:lnTo>
                    <a:pt x="1115354" y="390875"/>
                  </a:lnTo>
                  <a:lnTo>
                    <a:pt x="1099560" y="349061"/>
                  </a:lnTo>
                  <a:lnTo>
                    <a:pt x="1080658" y="308878"/>
                  </a:lnTo>
                  <a:lnTo>
                    <a:pt x="1058798" y="270474"/>
                  </a:lnTo>
                  <a:lnTo>
                    <a:pt x="1034125" y="233994"/>
                  </a:lnTo>
                  <a:lnTo>
                    <a:pt x="1006787" y="199588"/>
                  </a:lnTo>
                  <a:lnTo>
                    <a:pt x="976931" y="167401"/>
                  </a:lnTo>
                  <a:lnTo>
                    <a:pt x="944704" y="137582"/>
                  </a:lnTo>
                  <a:lnTo>
                    <a:pt x="910254" y="110276"/>
                  </a:lnTo>
                  <a:lnTo>
                    <a:pt x="873728" y="85632"/>
                  </a:lnTo>
                  <a:lnTo>
                    <a:pt x="835272" y="63796"/>
                  </a:lnTo>
                  <a:lnTo>
                    <a:pt x="795033" y="44916"/>
                  </a:lnTo>
                  <a:lnTo>
                    <a:pt x="753160" y="29138"/>
                  </a:lnTo>
                  <a:lnTo>
                    <a:pt x="709799" y="16611"/>
                  </a:lnTo>
                  <a:lnTo>
                    <a:pt x="665098" y="7480"/>
                  </a:lnTo>
                  <a:lnTo>
                    <a:pt x="619203" y="1894"/>
                  </a:lnTo>
                  <a:lnTo>
                    <a:pt x="572262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02764" y="1252727"/>
              <a:ext cx="1144905" cy="1143000"/>
            </a:xfrm>
            <a:custGeom>
              <a:avLst/>
              <a:gdLst/>
              <a:ahLst/>
              <a:cxnLst/>
              <a:rect l="l" t="t" r="r" b="b"/>
              <a:pathLst>
                <a:path w="1144904" h="1143000">
                  <a:moveTo>
                    <a:pt x="0" y="571500"/>
                  </a:moveTo>
                  <a:lnTo>
                    <a:pt x="1896" y="524632"/>
                  </a:lnTo>
                  <a:lnTo>
                    <a:pt x="7488" y="478808"/>
                  </a:lnTo>
                  <a:lnTo>
                    <a:pt x="16628" y="434173"/>
                  </a:lnTo>
                  <a:lnTo>
                    <a:pt x="29169" y="390875"/>
                  </a:lnTo>
                  <a:lnTo>
                    <a:pt x="44963" y="349061"/>
                  </a:lnTo>
                  <a:lnTo>
                    <a:pt x="63865" y="308878"/>
                  </a:lnTo>
                  <a:lnTo>
                    <a:pt x="85725" y="270474"/>
                  </a:lnTo>
                  <a:lnTo>
                    <a:pt x="110398" y="233994"/>
                  </a:lnTo>
                  <a:lnTo>
                    <a:pt x="137736" y="199588"/>
                  </a:lnTo>
                  <a:lnTo>
                    <a:pt x="167592" y="167401"/>
                  </a:lnTo>
                  <a:lnTo>
                    <a:pt x="199819" y="137582"/>
                  </a:lnTo>
                  <a:lnTo>
                    <a:pt x="234269" y="110276"/>
                  </a:lnTo>
                  <a:lnTo>
                    <a:pt x="270795" y="85632"/>
                  </a:lnTo>
                  <a:lnTo>
                    <a:pt x="309251" y="63796"/>
                  </a:lnTo>
                  <a:lnTo>
                    <a:pt x="349490" y="44916"/>
                  </a:lnTo>
                  <a:lnTo>
                    <a:pt x="391363" y="29138"/>
                  </a:lnTo>
                  <a:lnTo>
                    <a:pt x="434724" y="16611"/>
                  </a:lnTo>
                  <a:lnTo>
                    <a:pt x="479425" y="7480"/>
                  </a:lnTo>
                  <a:lnTo>
                    <a:pt x="525320" y="1894"/>
                  </a:lnTo>
                  <a:lnTo>
                    <a:pt x="572262" y="0"/>
                  </a:lnTo>
                  <a:lnTo>
                    <a:pt x="619203" y="1894"/>
                  </a:lnTo>
                  <a:lnTo>
                    <a:pt x="665098" y="7480"/>
                  </a:lnTo>
                  <a:lnTo>
                    <a:pt x="709799" y="16611"/>
                  </a:lnTo>
                  <a:lnTo>
                    <a:pt x="753160" y="29138"/>
                  </a:lnTo>
                  <a:lnTo>
                    <a:pt x="795033" y="44916"/>
                  </a:lnTo>
                  <a:lnTo>
                    <a:pt x="835272" y="63796"/>
                  </a:lnTo>
                  <a:lnTo>
                    <a:pt x="873728" y="85632"/>
                  </a:lnTo>
                  <a:lnTo>
                    <a:pt x="910254" y="110276"/>
                  </a:lnTo>
                  <a:lnTo>
                    <a:pt x="944704" y="137582"/>
                  </a:lnTo>
                  <a:lnTo>
                    <a:pt x="976931" y="167401"/>
                  </a:lnTo>
                  <a:lnTo>
                    <a:pt x="1006787" y="199588"/>
                  </a:lnTo>
                  <a:lnTo>
                    <a:pt x="1034125" y="233994"/>
                  </a:lnTo>
                  <a:lnTo>
                    <a:pt x="1058798" y="270474"/>
                  </a:lnTo>
                  <a:lnTo>
                    <a:pt x="1080658" y="308878"/>
                  </a:lnTo>
                  <a:lnTo>
                    <a:pt x="1099560" y="349061"/>
                  </a:lnTo>
                  <a:lnTo>
                    <a:pt x="1115354" y="390875"/>
                  </a:lnTo>
                  <a:lnTo>
                    <a:pt x="1127895" y="434173"/>
                  </a:lnTo>
                  <a:lnTo>
                    <a:pt x="1137035" y="478808"/>
                  </a:lnTo>
                  <a:lnTo>
                    <a:pt x="1142627" y="524632"/>
                  </a:lnTo>
                  <a:lnTo>
                    <a:pt x="1144524" y="571500"/>
                  </a:lnTo>
                  <a:lnTo>
                    <a:pt x="1142627" y="618367"/>
                  </a:lnTo>
                  <a:lnTo>
                    <a:pt x="1137035" y="664191"/>
                  </a:lnTo>
                  <a:lnTo>
                    <a:pt x="1127895" y="708826"/>
                  </a:lnTo>
                  <a:lnTo>
                    <a:pt x="1115354" y="752124"/>
                  </a:lnTo>
                  <a:lnTo>
                    <a:pt x="1099560" y="793938"/>
                  </a:lnTo>
                  <a:lnTo>
                    <a:pt x="1080658" y="834121"/>
                  </a:lnTo>
                  <a:lnTo>
                    <a:pt x="1058798" y="872525"/>
                  </a:lnTo>
                  <a:lnTo>
                    <a:pt x="1034125" y="909005"/>
                  </a:lnTo>
                  <a:lnTo>
                    <a:pt x="1006787" y="943411"/>
                  </a:lnTo>
                  <a:lnTo>
                    <a:pt x="976931" y="975598"/>
                  </a:lnTo>
                  <a:lnTo>
                    <a:pt x="944704" y="1005417"/>
                  </a:lnTo>
                  <a:lnTo>
                    <a:pt x="910254" y="1032723"/>
                  </a:lnTo>
                  <a:lnTo>
                    <a:pt x="873728" y="1057367"/>
                  </a:lnTo>
                  <a:lnTo>
                    <a:pt x="835272" y="1079203"/>
                  </a:lnTo>
                  <a:lnTo>
                    <a:pt x="795033" y="1098083"/>
                  </a:lnTo>
                  <a:lnTo>
                    <a:pt x="753160" y="1113861"/>
                  </a:lnTo>
                  <a:lnTo>
                    <a:pt x="709799" y="1126388"/>
                  </a:lnTo>
                  <a:lnTo>
                    <a:pt x="665098" y="1135519"/>
                  </a:lnTo>
                  <a:lnTo>
                    <a:pt x="619203" y="1141105"/>
                  </a:lnTo>
                  <a:lnTo>
                    <a:pt x="572262" y="1143000"/>
                  </a:lnTo>
                  <a:lnTo>
                    <a:pt x="525320" y="1141105"/>
                  </a:lnTo>
                  <a:lnTo>
                    <a:pt x="479425" y="1135519"/>
                  </a:lnTo>
                  <a:lnTo>
                    <a:pt x="434724" y="1126388"/>
                  </a:lnTo>
                  <a:lnTo>
                    <a:pt x="391363" y="1113861"/>
                  </a:lnTo>
                  <a:lnTo>
                    <a:pt x="349490" y="1098083"/>
                  </a:lnTo>
                  <a:lnTo>
                    <a:pt x="309251" y="1079203"/>
                  </a:lnTo>
                  <a:lnTo>
                    <a:pt x="270795" y="1057367"/>
                  </a:lnTo>
                  <a:lnTo>
                    <a:pt x="234269" y="1032723"/>
                  </a:lnTo>
                  <a:lnTo>
                    <a:pt x="199819" y="1005417"/>
                  </a:lnTo>
                  <a:lnTo>
                    <a:pt x="167592" y="975598"/>
                  </a:lnTo>
                  <a:lnTo>
                    <a:pt x="137736" y="943411"/>
                  </a:lnTo>
                  <a:lnTo>
                    <a:pt x="110398" y="909005"/>
                  </a:lnTo>
                  <a:lnTo>
                    <a:pt x="85725" y="872525"/>
                  </a:lnTo>
                  <a:lnTo>
                    <a:pt x="63865" y="834121"/>
                  </a:lnTo>
                  <a:lnTo>
                    <a:pt x="44963" y="793938"/>
                  </a:lnTo>
                  <a:lnTo>
                    <a:pt x="29169" y="752124"/>
                  </a:lnTo>
                  <a:lnTo>
                    <a:pt x="16628" y="708826"/>
                  </a:lnTo>
                  <a:lnTo>
                    <a:pt x="7488" y="664191"/>
                  </a:lnTo>
                  <a:lnTo>
                    <a:pt x="1896" y="618367"/>
                  </a:lnTo>
                  <a:lnTo>
                    <a:pt x="0" y="571500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00044" y="2740152"/>
              <a:ext cx="8082280" cy="914400"/>
            </a:xfrm>
            <a:custGeom>
              <a:avLst/>
              <a:gdLst/>
              <a:ahLst/>
              <a:cxnLst/>
              <a:rect l="l" t="t" r="r" b="b"/>
              <a:pathLst>
                <a:path w="8082280" h="914400">
                  <a:moveTo>
                    <a:pt x="8081772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8081772" y="914400"/>
                  </a:lnTo>
                  <a:lnTo>
                    <a:pt x="8081772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00044" y="2740152"/>
              <a:ext cx="8082280" cy="914400"/>
            </a:xfrm>
            <a:custGeom>
              <a:avLst/>
              <a:gdLst/>
              <a:ahLst/>
              <a:cxnLst/>
              <a:rect l="l" t="t" r="r" b="b"/>
              <a:pathLst>
                <a:path w="8082280" h="914400">
                  <a:moveTo>
                    <a:pt x="0" y="914400"/>
                  </a:moveTo>
                  <a:lnTo>
                    <a:pt x="8081772" y="914400"/>
                  </a:lnTo>
                  <a:lnTo>
                    <a:pt x="8081772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114291" y="3039872"/>
            <a:ext cx="667575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b="1" spc="25" dirty="0">
                <a:latin typeface="Tahoma"/>
                <a:cs typeface="Tahoma"/>
              </a:rPr>
              <a:t>інформ</a:t>
            </a:r>
            <a:r>
              <a:rPr sz="1700" b="1" spc="10" dirty="0">
                <a:latin typeface="Tahoma"/>
                <a:cs typeface="Tahoma"/>
              </a:rPr>
              <a:t>у</a:t>
            </a:r>
            <a:r>
              <a:rPr sz="1700" b="1" spc="160" dirty="0">
                <a:latin typeface="Tahoma"/>
                <a:cs typeface="Tahoma"/>
              </a:rPr>
              <a:t>є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60" dirty="0">
                <a:latin typeface="Tahoma"/>
                <a:cs typeface="Tahoma"/>
              </a:rPr>
              <a:t>щ</a:t>
            </a:r>
            <a:r>
              <a:rPr sz="1700" b="1" spc="25" dirty="0">
                <a:latin typeface="Tahoma"/>
                <a:cs typeface="Tahoma"/>
              </a:rPr>
              <a:t>од</a:t>
            </a:r>
            <a:r>
              <a:rPr sz="1700" b="1" spc="30" dirty="0">
                <a:latin typeface="Tahoma"/>
                <a:cs typeface="Tahoma"/>
              </a:rPr>
              <a:t>о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spc="-65" dirty="0">
                <a:latin typeface="Tahoma"/>
                <a:cs typeface="Tahoma"/>
              </a:rPr>
              <a:t>вимо</a:t>
            </a:r>
            <a:r>
              <a:rPr sz="1700" b="1" spc="-50" dirty="0">
                <a:latin typeface="Tahoma"/>
                <a:cs typeface="Tahoma"/>
              </a:rPr>
              <a:t>г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д</a:t>
            </a:r>
            <a:r>
              <a:rPr sz="1700" b="1" spc="40" dirty="0">
                <a:latin typeface="Tahoma"/>
                <a:cs typeface="Tahoma"/>
              </a:rPr>
              <a:t>о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канд</a:t>
            </a:r>
            <a:r>
              <a:rPr sz="1700" b="1" spc="-45" dirty="0">
                <a:latin typeface="Tahoma"/>
                <a:cs typeface="Tahoma"/>
              </a:rPr>
              <a:t>и</a:t>
            </a:r>
            <a:r>
              <a:rPr sz="1700" b="1" dirty="0">
                <a:latin typeface="Tahoma"/>
                <a:cs typeface="Tahoma"/>
              </a:rPr>
              <a:t>д</a:t>
            </a:r>
            <a:r>
              <a:rPr sz="1700" b="1" spc="-30" dirty="0">
                <a:latin typeface="Tahoma"/>
                <a:cs typeface="Tahoma"/>
              </a:rPr>
              <a:t>атів </a:t>
            </a:r>
            <a:r>
              <a:rPr sz="1700" b="1" spc="55" dirty="0">
                <a:latin typeface="Tahoma"/>
                <a:cs typeface="Tahoma"/>
              </a:rPr>
              <a:t>т</a:t>
            </a:r>
            <a:r>
              <a:rPr sz="1700" b="1" spc="70" dirty="0">
                <a:latin typeface="Tahoma"/>
                <a:cs typeface="Tahoma"/>
              </a:rPr>
              <a:t>а</a:t>
            </a:r>
            <a:r>
              <a:rPr sz="1700" b="1" spc="-30" dirty="0">
                <a:latin typeface="Tahoma"/>
                <a:cs typeface="Tahoma"/>
              </a:rPr>
              <a:t> </a:t>
            </a:r>
            <a:r>
              <a:rPr sz="1700" b="1" spc="-40" dirty="0">
                <a:latin typeface="Tahoma"/>
                <a:cs typeface="Tahoma"/>
              </a:rPr>
              <a:t>критеріїв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90" dirty="0">
                <a:latin typeface="Tahoma"/>
                <a:cs typeface="Tahoma"/>
              </a:rPr>
              <a:t>їх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70" dirty="0">
                <a:latin typeface="Tahoma"/>
                <a:cs typeface="Tahoma"/>
              </a:rPr>
              <a:t>ві</a:t>
            </a:r>
            <a:r>
              <a:rPr sz="1700" b="1" spc="-105" dirty="0">
                <a:latin typeface="Tahoma"/>
                <a:cs typeface="Tahoma"/>
              </a:rPr>
              <a:t>д</a:t>
            </a:r>
            <a:r>
              <a:rPr sz="1700" b="1" spc="40" dirty="0">
                <a:latin typeface="Tahoma"/>
                <a:cs typeface="Tahoma"/>
              </a:rPr>
              <a:t>б</a:t>
            </a:r>
            <a:r>
              <a:rPr sz="1700" b="1" spc="45" dirty="0">
                <a:latin typeface="Tahoma"/>
                <a:cs typeface="Tahoma"/>
              </a:rPr>
              <a:t>о</a:t>
            </a:r>
            <a:r>
              <a:rPr sz="1700" b="1" spc="25" dirty="0">
                <a:latin typeface="Tahoma"/>
                <a:cs typeface="Tahoma"/>
              </a:rPr>
              <a:t>ру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822194" y="2617977"/>
            <a:ext cx="8666480" cy="2416175"/>
            <a:chOff x="2822194" y="2617977"/>
            <a:chExt cx="8666480" cy="2416175"/>
          </a:xfrm>
        </p:grpSpPr>
        <p:sp>
          <p:nvSpPr>
            <p:cNvPr id="19" name="object 19"/>
            <p:cNvSpPr/>
            <p:nvPr/>
          </p:nvSpPr>
          <p:spPr>
            <a:xfrm>
              <a:off x="2828544" y="2624327"/>
              <a:ext cx="1143000" cy="1144905"/>
            </a:xfrm>
            <a:custGeom>
              <a:avLst/>
              <a:gdLst/>
              <a:ahLst/>
              <a:cxnLst/>
              <a:rect l="l" t="t" r="r" b="b"/>
              <a:pathLst>
                <a:path w="1143000" h="1144904">
                  <a:moveTo>
                    <a:pt x="571500" y="0"/>
                  </a:moveTo>
                  <a:lnTo>
                    <a:pt x="524632" y="1896"/>
                  </a:lnTo>
                  <a:lnTo>
                    <a:pt x="478808" y="7488"/>
                  </a:lnTo>
                  <a:lnTo>
                    <a:pt x="434173" y="16628"/>
                  </a:lnTo>
                  <a:lnTo>
                    <a:pt x="390875" y="29169"/>
                  </a:lnTo>
                  <a:lnTo>
                    <a:pt x="349061" y="44963"/>
                  </a:lnTo>
                  <a:lnTo>
                    <a:pt x="308878" y="63865"/>
                  </a:lnTo>
                  <a:lnTo>
                    <a:pt x="270474" y="85725"/>
                  </a:lnTo>
                  <a:lnTo>
                    <a:pt x="233994" y="110398"/>
                  </a:lnTo>
                  <a:lnTo>
                    <a:pt x="199588" y="137736"/>
                  </a:lnTo>
                  <a:lnTo>
                    <a:pt x="167401" y="167592"/>
                  </a:lnTo>
                  <a:lnTo>
                    <a:pt x="137582" y="199819"/>
                  </a:lnTo>
                  <a:lnTo>
                    <a:pt x="110276" y="234269"/>
                  </a:lnTo>
                  <a:lnTo>
                    <a:pt x="85632" y="270795"/>
                  </a:lnTo>
                  <a:lnTo>
                    <a:pt x="63796" y="309251"/>
                  </a:lnTo>
                  <a:lnTo>
                    <a:pt x="44916" y="349490"/>
                  </a:lnTo>
                  <a:lnTo>
                    <a:pt x="29138" y="391363"/>
                  </a:lnTo>
                  <a:lnTo>
                    <a:pt x="16611" y="434724"/>
                  </a:lnTo>
                  <a:lnTo>
                    <a:pt x="7480" y="479425"/>
                  </a:lnTo>
                  <a:lnTo>
                    <a:pt x="1894" y="525320"/>
                  </a:lnTo>
                  <a:lnTo>
                    <a:pt x="0" y="572262"/>
                  </a:lnTo>
                  <a:lnTo>
                    <a:pt x="1894" y="619203"/>
                  </a:lnTo>
                  <a:lnTo>
                    <a:pt x="7480" y="665098"/>
                  </a:lnTo>
                  <a:lnTo>
                    <a:pt x="16611" y="709799"/>
                  </a:lnTo>
                  <a:lnTo>
                    <a:pt x="29138" y="753160"/>
                  </a:lnTo>
                  <a:lnTo>
                    <a:pt x="44916" y="795033"/>
                  </a:lnTo>
                  <a:lnTo>
                    <a:pt x="63796" y="835272"/>
                  </a:lnTo>
                  <a:lnTo>
                    <a:pt x="85632" y="873728"/>
                  </a:lnTo>
                  <a:lnTo>
                    <a:pt x="110276" y="910254"/>
                  </a:lnTo>
                  <a:lnTo>
                    <a:pt x="137582" y="944704"/>
                  </a:lnTo>
                  <a:lnTo>
                    <a:pt x="167401" y="976931"/>
                  </a:lnTo>
                  <a:lnTo>
                    <a:pt x="199588" y="1006787"/>
                  </a:lnTo>
                  <a:lnTo>
                    <a:pt x="233994" y="1034125"/>
                  </a:lnTo>
                  <a:lnTo>
                    <a:pt x="270474" y="1058798"/>
                  </a:lnTo>
                  <a:lnTo>
                    <a:pt x="308878" y="1080658"/>
                  </a:lnTo>
                  <a:lnTo>
                    <a:pt x="349061" y="1099560"/>
                  </a:lnTo>
                  <a:lnTo>
                    <a:pt x="390875" y="1115354"/>
                  </a:lnTo>
                  <a:lnTo>
                    <a:pt x="434173" y="1127895"/>
                  </a:lnTo>
                  <a:lnTo>
                    <a:pt x="478808" y="1137035"/>
                  </a:lnTo>
                  <a:lnTo>
                    <a:pt x="524632" y="1142627"/>
                  </a:lnTo>
                  <a:lnTo>
                    <a:pt x="571500" y="1144524"/>
                  </a:lnTo>
                  <a:lnTo>
                    <a:pt x="618367" y="1142627"/>
                  </a:lnTo>
                  <a:lnTo>
                    <a:pt x="664191" y="1137035"/>
                  </a:lnTo>
                  <a:lnTo>
                    <a:pt x="708826" y="1127895"/>
                  </a:lnTo>
                  <a:lnTo>
                    <a:pt x="752124" y="1115354"/>
                  </a:lnTo>
                  <a:lnTo>
                    <a:pt x="793938" y="1099560"/>
                  </a:lnTo>
                  <a:lnTo>
                    <a:pt x="834121" y="1080658"/>
                  </a:lnTo>
                  <a:lnTo>
                    <a:pt x="872525" y="1058798"/>
                  </a:lnTo>
                  <a:lnTo>
                    <a:pt x="909005" y="1034125"/>
                  </a:lnTo>
                  <a:lnTo>
                    <a:pt x="943411" y="1006787"/>
                  </a:lnTo>
                  <a:lnTo>
                    <a:pt x="975598" y="976931"/>
                  </a:lnTo>
                  <a:lnTo>
                    <a:pt x="1005417" y="944704"/>
                  </a:lnTo>
                  <a:lnTo>
                    <a:pt x="1032723" y="910254"/>
                  </a:lnTo>
                  <a:lnTo>
                    <a:pt x="1057367" y="873728"/>
                  </a:lnTo>
                  <a:lnTo>
                    <a:pt x="1079203" y="835272"/>
                  </a:lnTo>
                  <a:lnTo>
                    <a:pt x="1098083" y="795033"/>
                  </a:lnTo>
                  <a:lnTo>
                    <a:pt x="1113861" y="753160"/>
                  </a:lnTo>
                  <a:lnTo>
                    <a:pt x="1126388" y="709799"/>
                  </a:lnTo>
                  <a:lnTo>
                    <a:pt x="1135519" y="665098"/>
                  </a:lnTo>
                  <a:lnTo>
                    <a:pt x="1141105" y="619203"/>
                  </a:lnTo>
                  <a:lnTo>
                    <a:pt x="1143000" y="572262"/>
                  </a:lnTo>
                  <a:lnTo>
                    <a:pt x="1141105" y="525320"/>
                  </a:lnTo>
                  <a:lnTo>
                    <a:pt x="1135519" y="479425"/>
                  </a:lnTo>
                  <a:lnTo>
                    <a:pt x="1126388" y="434724"/>
                  </a:lnTo>
                  <a:lnTo>
                    <a:pt x="1113861" y="391363"/>
                  </a:lnTo>
                  <a:lnTo>
                    <a:pt x="1098083" y="349490"/>
                  </a:lnTo>
                  <a:lnTo>
                    <a:pt x="1079203" y="309251"/>
                  </a:lnTo>
                  <a:lnTo>
                    <a:pt x="1057367" y="270795"/>
                  </a:lnTo>
                  <a:lnTo>
                    <a:pt x="1032723" y="234269"/>
                  </a:lnTo>
                  <a:lnTo>
                    <a:pt x="1005417" y="199819"/>
                  </a:lnTo>
                  <a:lnTo>
                    <a:pt x="975598" y="167592"/>
                  </a:lnTo>
                  <a:lnTo>
                    <a:pt x="943411" y="137736"/>
                  </a:lnTo>
                  <a:lnTo>
                    <a:pt x="909005" y="110398"/>
                  </a:lnTo>
                  <a:lnTo>
                    <a:pt x="872525" y="85725"/>
                  </a:lnTo>
                  <a:lnTo>
                    <a:pt x="834121" y="63865"/>
                  </a:lnTo>
                  <a:lnTo>
                    <a:pt x="793938" y="44963"/>
                  </a:lnTo>
                  <a:lnTo>
                    <a:pt x="752124" y="29169"/>
                  </a:lnTo>
                  <a:lnTo>
                    <a:pt x="708826" y="16628"/>
                  </a:lnTo>
                  <a:lnTo>
                    <a:pt x="664191" y="7488"/>
                  </a:lnTo>
                  <a:lnTo>
                    <a:pt x="618367" y="1896"/>
                  </a:lnTo>
                  <a:lnTo>
                    <a:pt x="57150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28544" y="2624327"/>
              <a:ext cx="1143000" cy="1144905"/>
            </a:xfrm>
            <a:custGeom>
              <a:avLst/>
              <a:gdLst/>
              <a:ahLst/>
              <a:cxnLst/>
              <a:rect l="l" t="t" r="r" b="b"/>
              <a:pathLst>
                <a:path w="1143000" h="1144904">
                  <a:moveTo>
                    <a:pt x="0" y="572262"/>
                  </a:moveTo>
                  <a:lnTo>
                    <a:pt x="1894" y="525320"/>
                  </a:lnTo>
                  <a:lnTo>
                    <a:pt x="7480" y="479425"/>
                  </a:lnTo>
                  <a:lnTo>
                    <a:pt x="16611" y="434724"/>
                  </a:lnTo>
                  <a:lnTo>
                    <a:pt x="29138" y="391363"/>
                  </a:lnTo>
                  <a:lnTo>
                    <a:pt x="44916" y="349490"/>
                  </a:lnTo>
                  <a:lnTo>
                    <a:pt x="63796" y="309251"/>
                  </a:lnTo>
                  <a:lnTo>
                    <a:pt x="85632" y="270795"/>
                  </a:lnTo>
                  <a:lnTo>
                    <a:pt x="110276" y="234269"/>
                  </a:lnTo>
                  <a:lnTo>
                    <a:pt x="137582" y="199819"/>
                  </a:lnTo>
                  <a:lnTo>
                    <a:pt x="167401" y="167592"/>
                  </a:lnTo>
                  <a:lnTo>
                    <a:pt x="199588" y="137736"/>
                  </a:lnTo>
                  <a:lnTo>
                    <a:pt x="233994" y="110398"/>
                  </a:lnTo>
                  <a:lnTo>
                    <a:pt x="270474" y="85725"/>
                  </a:lnTo>
                  <a:lnTo>
                    <a:pt x="308878" y="63865"/>
                  </a:lnTo>
                  <a:lnTo>
                    <a:pt x="349061" y="44963"/>
                  </a:lnTo>
                  <a:lnTo>
                    <a:pt x="390875" y="29169"/>
                  </a:lnTo>
                  <a:lnTo>
                    <a:pt x="434173" y="16628"/>
                  </a:lnTo>
                  <a:lnTo>
                    <a:pt x="478808" y="7488"/>
                  </a:lnTo>
                  <a:lnTo>
                    <a:pt x="524632" y="1896"/>
                  </a:lnTo>
                  <a:lnTo>
                    <a:pt x="571500" y="0"/>
                  </a:lnTo>
                  <a:lnTo>
                    <a:pt x="618367" y="1896"/>
                  </a:lnTo>
                  <a:lnTo>
                    <a:pt x="664191" y="7488"/>
                  </a:lnTo>
                  <a:lnTo>
                    <a:pt x="708826" y="16628"/>
                  </a:lnTo>
                  <a:lnTo>
                    <a:pt x="752124" y="29169"/>
                  </a:lnTo>
                  <a:lnTo>
                    <a:pt x="793938" y="44963"/>
                  </a:lnTo>
                  <a:lnTo>
                    <a:pt x="834121" y="63865"/>
                  </a:lnTo>
                  <a:lnTo>
                    <a:pt x="872525" y="85725"/>
                  </a:lnTo>
                  <a:lnTo>
                    <a:pt x="909005" y="110398"/>
                  </a:lnTo>
                  <a:lnTo>
                    <a:pt x="943411" y="137736"/>
                  </a:lnTo>
                  <a:lnTo>
                    <a:pt x="975598" y="167592"/>
                  </a:lnTo>
                  <a:lnTo>
                    <a:pt x="1005417" y="199819"/>
                  </a:lnTo>
                  <a:lnTo>
                    <a:pt x="1032723" y="234269"/>
                  </a:lnTo>
                  <a:lnTo>
                    <a:pt x="1057367" y="270795"/>
                  </a:lnTo>
                  <a:lnTo>
                    <a:pt x="1079203" y="309251"/>
                  </a:lnTo>
                  <a:lnTo>
                    <a:pt x="1098083" y="349490"/>
                  </a:lnTo>
                  <a:lnTo>
                    <a:pt x="1113861" y="391363"/>
                  </a:lnTo>
                  <a:lnTo>
                    <a:pt x="1126388" y="434724"/>
                  </a:lnTo>
                  <a:lnTo>
                    <a:pt x="1135519" y="479425"/>
                  </a:lnTo>
                  <a:lnTo>
                    <a:pt x="1141105" y="525320"/>
                  </a:lnTo>
                  <a:lnTo>
                    <a:pt x="1143000" y="572262"/>
                  </a:lnTo>
                  <a:lnTo>
                    <a:pt x="1141105" y="619203"/>
                  </a:lnTo>
                  <a:lnTo>
                    <a:pt x="1135519" y="665098"/>
                  </a:lnTo>
                  <a:lnTo>
                    <a:pt x="1126388" y="709799"/>
                  </a:lnTo>
                  <a:lnTo>
                    <a:pt x="1113861" y="753160"/>
                  </a:lnTo>
                  <a:lnTo>
                    <a:pt x="1098083" y="795033"/>
                  </a:lnTo>
                  <a:lnTo>
                    <a:pt x="1079203" y="835272"/>
                  </a:lnTo>
                  <a:lnTo>
                    <a:pt x="1057367" y="873728"/>
                  </a:lnTo>
                  <a:lnTo>
                    <a:pt x="1032723" y="910254"/>
                  </a:lnTo>
                  <a:lnTo>
                    <a:pt x="1005417" y="944704"/>
                  </a:lnTo>
                  <a:lnTo>
                    <a:pt x="975598" y="976931"/>
                  </a:lnTo>
                  <a:lnTo>
                    <a:pt x="943411" y="1006787"/>
                  </a:lnTo>
                  <a:lnTo>
                    <a:pt x="909005" y="1034125"/>
                  </a:lnTo>
                  <a:lnTo>
                    <a:pt x="872525" y="1058798"/>
                  </a:lnTo>
                  <a:lnTo>
                    <a:pt x="834121" y="1080658"/>
                  </a:lnTo>
                  <a:lnTo>
                    <a:pt x="793938" y="1099560"/>
                  </a:lnTo>
                  <a:lnTo>
                    <a:pt x="752124" y="1115354"/>
                  </a:lnTo>
                  <a:lnTo>
                    <a:pt x="708826" y="1127895"/>
                  </a:lnTo>
                  <a:lnTo>
                    <a:pt x="664191" y="1137035"/>
                  </a:lnTo>
                  <a:lnTo>
                    <a:pt x="618367" y="1142627"/>
                  </a:lnTo>
                  <a:lnTo>
                    <a:pt x="571500" y="1144524"/>
                  </a:lnTo>
                  <a:lnTo>
                    <a:pt x="524632" y="1142627"/>
                  </a:lnTo>
                  <a:lnTo>
                    <a:pt x="478808" y="1137035"/>
                  </a:lnTo>
                  <a:lnTo>
                    <a:pt x="434173" y="1127895"/>
                  </a:lnTo>
                  <a:lnTo>
                    <a:pt x="390875" y="1115354"/>
                  </a:lnTo>
                  <a:lnTo>
                    <a:pt x="349061" y="1099560"/>
                  </a:lnTo>
                  <a:lnTo>
                    <a:pt x="308878" y="1080658"/>
                  </a:lnTo>
                  <a:lnTo>
                    <a:pt x="270474" y="1058798"/>
                  </a:lnTo>
                  <a:lnTo>
                    <a:pt x="233994" y="1034125"/>
                  </a:lnTo>
                  <a:lnTo>
                    <a:pt x="199588" y="1006787"/>
                  </a:lnTo>
                  <a:lnTo>
                    <a:pt x="167401" y="976931"/>
                  </a:lnTo>
                  <a:lnTo>
                    <a:pt x="137582" y="944704"/>
                  </a:lnTo>
                  <a:lnTo>
                    <a:pt x="110276" y="910254"/>
                  </a:lnTo>
                  <a:lnTo>
                    <a:pt x="85632" y="873728"/>
                  </a:lnTo>
                  <a:lnTo>
                    <a:pt x="63796" y="835272"/>
                  </a:lnTo>
                  <a:lnTo>
                    <a:pt x="44916" y="795033"/>
                  </a:lnTo>
                  <a:lnTo>
                    <a:pt x="29138" y="753160"/>
                  </a:lnTo>
                  <a:lnTo>
                    <a:pt x="16611" y="709799"/>
                  </a:lnTo>
                  <a:lnTo>
                    <a:pt x="7480" y="665098"/>
                  </a:lnTo>
                  <a:lnTo>
                    <a:pt x="1894" y="619203"/>
                  </a:lnTo>
                  <a:lnTo>
                    <a:pt x="0" y="57226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400044" y="4111752"/>
              <a:ext cx="8082280" cy="916305"/>
            </a:xfrm>
            <a:custGeom>
              <a:avLst/>
              <a:gdLst/>
              <a:ahLst/>
              <a:cxnLst/>
              <a:rect l="l" t="t" r="r" b="b"/>
              <a:pathLst>
                <a:path w="8082280" h="916304">
                  <a:moveTo>
                    <a:pt x="8081772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8081772" y="915924"/>
                  </a:lnTo>
                  <a:lnTo>
                    <a:pt x="8081772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00044" y="4111752"/>
              <a:ext cx="8082280" cy="916305"/>
            </a:xfrm>
            <a:custGeom>
              <a:avLst/>
              <a:gdLst/>
              <a:ahLst/>
              <a:cxnLst/>
              <a:rect l="l" t="t" r="r" b="b"/>
              <a:pathLst>
                <a:path w="8082280" h="916304">
                  <a:moveTo>
                    <a:pt x="0" y="915924"/>
                  </a:moveTo>
                  <a:lnTo>
                    <a:pt x="8081772" y="915924"/>
                  </a:lnTo>
                  <a:lnTo>
                    <a:pt x="8081772" y="0"/>
                  </a:lnTo>
                  <a:lnTo>
                    <a:pt x="0" y="0"/>
                  </a:lnTo>
                  <a:lnTo>
                    <a:pt x="0" y="915924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114291" y="4413250"/>
            <a:ext cx="682180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latin typeface="Tahoma"/>
                <a:cs typeface="Tahoma"/>
              </a:rPr>
              <a:t>повідомляє</a:t>
            </a:r>
            <a:r>
              <a:rPr sz="1700" b="1" spc="-35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про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10" dirty="0">
                <a:latin typeface="Tahoma"/>
                <a:cs typeface="Tahoma"/>
              </a:rPr>
              <a:t>права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60" dirty="0">
                <a:latin typeface="Tahoma"/>
                <a:cs typeface="Tahoma"/>
              </a:rPr>
              <a:t>та</a:t>
            </a:r>
            <a:r>
              <a:rPr sz="1700" b="1" spc="-25" dirty="0">
                <a:latin typeface="Tahoma"/>
                <a:cs typeface="Tahoma"/>
              </a:rPr>
              <a:t> </a:t>
            </a:r>
            <a:r>
              <a:rPr sz="1700" b="1" spc="-55" dirty="0">
                <a:latin typeface="Tahoma"/>
                <a:cs typeface="Tahoma"/>
              </a:rPr>
              <a:t>обов’язки</a:t>
            </a:r>
            <a:r>
              <a:rPr sz="1700" b="1" spc="-45" dirty="0">
                <a:latin typeface="Tahoma"/>
                <a:cs typeface="Tahoma"/>
              </a:rPr>
              <a:t> </a:t>
            </a:r>
            <a:r>
              <a:rPr sz="1700" b="1" spc="-5" dirty="0">
                <a:latin typeface="Tahoma"/>
                <a:cs typeface="Tahoma"/>
              </a:rPr>
              <a:t>патронатного</a:t>
            </a:r>
            <a:r>
              <a:rPr sz="1700" b="1" spc="-55" dirty="0">
                <a:latin typeface="Tahoma"/>
                <a:cs typeface="Tahoma"/>
              </a:rPr>
              <a:t> вихователя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822194" y="3991102"/>
            <a:ext cx="8751570" cy="2339975"/>
            <a:chOff x="2822194" y="3991102"/>
            <a:chExt cx="8751570" cy="2339975"/>
          </a:xfrm>
        </p:grpSpPr>
        <p:sp>
          <p:nvSpPr>
            <p:cNvPr id="25" name="object 25"/>
            <p:cNvSpPr/>
            <p:nvPr/>
          </p:nvSpPr>
          <p:spPr>
            <a:xfrm>
              <a:off x="2828544" y="3997452"/>
              <a:ext cx="1143000" cy="1144905"/>
            </a:xfrm>
            <a:custGeom>
              <a:avLst/>
              <a:gdLst/>
              <a:ahLst/>
              <a:cxnLst/>
              <a:rect l="l" t="t" r="r" b="b"/>
              <a:pathLst>
                <a:path w="1143000" h="1144904">
                  <a:moveTo>
                    <a:pt x="571500" y="0"/>
                  </a:moveTo>
                  <a:lnTo>
                    <a:pt x="524632" y="1896"/>
                  </a:lnTo>
                  <a:lnTo>
                    <a:pt x="478808" y="7488"/>
                  </a:lnTo>
                  <a:lnTo>
                    <a:pt x="434173" y="16628"/>
                  </a:lnTo>
                  <a:lnTo>
                    <a:pt x="390875" y="29169"/>
                  </a:lnTo>
                  <a:lnTo>
                    <a:pt x="349061" y="44963"/>
                  </a:lnTo>
                  <a:lnTo>
                    <a:pt x="308878" y="63865"/>
                  </a:lnTo>
                  <a:lnTo>
                    <a:pt x="270474" y="85725"/>
                  </a:lnTo>
                  <a:lnTo>
                    <a:pt x="233994" y="110398"/>
                  </a:lnTo>
                  <a:lnTo>
                    <a:pt x="199588" y="137736"/>
                  </a:lnTo>
                  <a:lnTo>
                    <a:pt x="167401" y="167592"/>
                  </a:lnTo>
                  <a:lnTo>
                    <a:pt x="137582" y="199819"/>
                  </a:lnTo>
                  <a:lnTo>
                    <a:pt x="110276" y="234269"/>
                  </a:lnTo>
                  <a:lnTo>
                    <a:pt x="85632" y="270795"/>
                  </a:lnTo>
                  <a:lnTo>
                    <a:pt x="63796" y="309251"/>
                  </a:lnTo>
                  <a:lnTo>
                    <a:pt x="44916" y="349490"/>
                  </a:lnTo>
                  <a:lnTo>
                    <a:pt x="29138" y="391363"/>
                  </a:lnTo>
                  <a:lnTo>
                    <a:pt x="16611" y="434724"/>
                  </a:lnTo>
                  <a:lnTo>
                    <a:pt x="7480" y="479425"/>
                  </a:lnTo>
                  <a:lnTo>
                    <a:pt x="1894" y="525320"/>
                  </a:lnTo>
                  <a:lnTo>
                    <a:pt x="0" y="572262"/>
                  </a:lnTo>
                  <a:lnTo>
                    <a:pt x="1894" y="619203"/>
                  </a:lnTo>
                  <a:lnTo>
                    <a:pt x="7480" y="665098"/>
                  </a:lnTo>
                  <a:lnTo>
                    <a:pt x="16611" y="709799"/>
                  </a:lnTo>
                  <a:lnTo>
                    <a:pt x="29138" y="753160"/>
                  </a:lnTo>
                  <a:lnTo>
                    <a:pt x="44916" y="795033"/>
                  </a:lnTo>
                  <a:lnTo>
                    <a:pt x="63796" y="835272"/>
                  </a:lnTo>
                  <a:lnTo>
                    <a:pt x="85632" y="873728"/>
                  </a:lnTo>
                  <a:lnTo>
                    <a:pt x="110276" y="910254"/>
                  </a:lnTo>
                  <a:lnTo>
                    <a:pt x="137582" y="944704"/>
                  </a:lnTo>
                  <a:lnTo>
                    <a:pt x="167401" y="976931"/>
                  </a:lnTo>
                  <a:lnTo>
                    <a:pt x="199588" y="1006787"/>
                  </a:lnTo>
                  <a:lnTo>
                    <a:pt x="233994" y="1034125"/>
                  </a:lnTo>
                  <a:lnTo>
                    <a:pt x="270474" y="1058798"/>
                  </a:lnTo>
                  <a:lnTo>
                    <a:pt x="308878" y="1080658"/>
                  </a:lnTo>
                  <a:lnTo>
                    <a:pt x="349061" y="1099560"/>
                  </a:lnTo>
                  <a:lnTo>
                    <a:pt x="390875" y="1115354"/>
                  </a:lnTo>
                  <a:lnTo>
                    <a:pt x="434173" y="1127895"/>
                  </a:lnTo>
                  <a:lnTo>
                    <a:pt x="478808" y="1137035"/>
                  </a:lnTo>
                  <a:lnTo>
                    <a:pt x="524632" y="1142627"/>
                  </a:lnTo>
                  <a:lnTo>
                    <a:pt x="571500" y="1144524"/>
                  </a:lnTo>
                  <a:lnTo>
                    <a:pt x="618367" y="1142627"/>
                  </a:lnTo>
                  <a:lnTo>
                    <a:pt x="664191" y="1137035"/>
                  </a:lnTo>
                  <a:lnTo>
                    <a:pt x="708826" y="1127895"/>
                  </a:lnTo>
                  <a:lnTo>
                    <a:pt x="752124" y="1115354"/>
                  </a:lnTo>
                  <a:lnTo>
                    <a:pt x="793938" y="1099560"/>
                  </a:lnTo>
                  <a:lnTo>
                    <a:pt x="834121" y="1080658"/>
                  </a:lnTo>
                  <a:lnTo>
                    <a:pt x="872525" y="1058798"/>
                  </a:lnTo>
                  <a:lnTo>
                    <a:pt x="909005" y="1034125"/>
                  </a:lnTo>
                  <a:lnTo>
                    <a:pt x="943411" y="1006787"/>
                  </a:lnTo>
                  <a:lnTo>
                    <a:pt x="975598" y="976931"/>
                  </a:lnTo>
                  <a:lnTo>
                    <a:pt x="1005417" y="944704"/>
                  </a:lnTo>
                  <a:lnTo>
                    <a:pt x="1032723" y="910254"/>
                  </a:lnTo>
                  <a:lnTo>
                    <a:pt x="1057367" y="873728"/>
                  </a:lnTo>
                  <a:lnTo>
                    <a:pt x="1079203" y="835272"/>
                  </a:lnTo>
                  <a:lnTo>
                    <a:pt x="1098083" y="795033"/>
                  </a:lnTo>
                  <a:lnTo>
                    <a:pt x="1113861" y="753160"/>
                  </a:lnTo>
                  <a:lnTo>
                    <a:pt x="1126388" y="709799"/>
                  </a:lnTo>
                  <a:lnTo>
                    <a:pt x="1135519" y="665098"/>
                  </a:lnTo>
                  <a:lnTo>
                    <a:pt x="1141105" y="619203"/>
                  </a:lnTo>
                  <a:lnTo>
                    <a:pt x="1143000" y="572262"/>
                  </a:lnTo>
                  <a:lnTo>
                    <a:pt x="1141105" y="525320"/>
                  </a:lnTo>
                  <a:lnTo>
                    <a:pt x="1135519" y="479425"/>
                  </a:lnTo>
                  <a:lnTo>
                    <a:pt x="1126388" y="434724"/>
                  </a:lnTo>
                  <a:lnTo>
                    <a:pt x="1113861" y="391363"/>
                  </a:lnTo>
                  <a:lnTo>
                    <a:pt x="1098083" y="349490"/>
                  </a:lnTo>
                  <a:lnTo>
                    <a:pt x="1079203" y="309251"/>
                  </a:lnTo>
                  <a:lnTo>
                    <a:pt x="1057367" y="270795"/>
                  </a:lnTo>
                  <a:lnTo>
                    <a:pt x="1032723" y="234269"/>
                  </a:lnTo>
                  <a:lnTo>
                    <a:pt x="1005417" y="199819"/>
                  </a:lnTo>
                  <a:lnTo>
                    <a:pt x="975598" y="167592"/>
                  </a:lnTo>
                  <a:lnTo>
                    <a:pt x="943411" y="137736"/>
                  </a:lnTo>
                  <a:lnTo>
                    <a:pt x="909005" y="110398"/>
                  </a:lnTo>
                  <a:lnTo>
                    <a:pt x="872525" y="85725"/>
                  </a:lnTo>
                  <a:lnTo>
                    <a:pt x="834121" y="63865"/>
                  </a:lnTo>
                  <a:lnTo>
                    <a:pt x="793938" y="44963"/>
                  </a:lnTo>
                  <a:lnTo>
                    <a:pt x="752124" y="29169"/>
                  </a:lnTo>
                  <a:lnTo>
                    <a:pt x="708826" y="16628"/>
                  </a:lnTo>
                  <a:lnTo>
                    <a:pt x="664191" y="7488"/>
                  </a:lnTo>
                  <a:lnTo>
                    <a:pt x="618367" y="1896"/>
                  </a:lnTo>
                  <a:lnTo>
                    <a:pt x="571500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28544" y="3997452"/>
              <a:ext cx="1143000" cy="1144905"/>
            </a:xfrm>
            <a:custGeom>
              <a:avLst/>
              <a:gdLst/>
              <a:ahLst/>
              <a:cxnLst/>
              <a:rect l="l" t="t" r="r" b="b"/>
              <a:pathLst>
                <a:path w="1143000" h="1144904">
                  <a:moveTo>
                    <a:pt x="0" y="572262"/>
                  </a:moveTo>
                  <a:lnTo>
                    <a:pt x="1894" y="525320"/>
                  </a:lnTo>
                  <a:lnTo>
                    <a:pt x="7480" y="479425"/>
                  </a:lnTo>
                  <a:lnTo>
                    <a:pt x="16611" y="434724"/>
                  </a:lnTo>
                  <a:lnTo>
                    <a:pt x="29138" y="391363"/>
                  </a:lnTo>
                  <a:lnTo>
                    <a:pt x="44916" y="349490"/>
                  </a:lnTo>
                  <a:lnTo>
                    <a:pt x="63796" y="309251"/>
                  </a:lnTo>
                  <a:lnTo>
                    <a:pt x="85632" y="270795"/>
                  </a:lnTo>
                  <a:lnTo>
                    <a:pt x="110276" y="234269"/>
                  </a:lnTo>
                  <a:lnTo>
                    <a:pt x="137582" y="199819"/>
                  </a:lnTo>
                  <a:lnTo>
                    <a:pt x="167401" y="167592"/>
                  </a:lnTo>
                  <a:lnTo>
                    <a:pt x="199588" y="137736"/>
                  </a:lnTo>
                  <a:lnTo>
                    <a:pt x="233994" y="110398"/>
                  </a:lnTo>
                  <a:lnTo>
                    <a:pt x="270474" y="85725"/>
                  </a:lnTo>
                  <a:lnTo>
                    <a:pt x="308878" y="63865"/>
                  </a:lnTo>
                  <a:lnTo>
                    <a:pt x="349061" y="44963"/>
                  </a:lnTo>
                  <a:lnTo>
                    <a:pt x="390875" y="29169"/>
                  </a:lnTo>
                  <a:lnTo>
                    <a:pt x="434173" y="16628"/>
                  </a:lnTo>
                  <a:lnTo>
                    <a:pt x="478808" y="7488"/>
                  </a:lnTo>
                  <a:lnTo>
                    <a:pt x="524632" y="1896"/>
                  </a:lnTo>
                  <a:lnTo>
                    <a:pt x="571500" y="0"/>
                  </a:lnTo>
                  <a:lnTo>
                    <a:pt x="618367" y="1896"/>
                  </a:lnTo>
                  <a:lnTo>
                    <a:pt x="664191" y="7488"/>
                  </a:lnTo>
                  <a:lnTo>
                    <a:pt x="708826" y="16628"/>
                  </a:lnTo>
                  <a:lnTo>
                    <a:pt x="752124" y="29169"/>
                  </a:lnTo>
                  <a:lnTo>
                    <a:pt x="793938" y="44963"/>
                  </a:lnTo>
                  <a:lnTo>
                    <a:pt x="834121" y="63865"/>
                  </a:lnTo>
                  <a:lnTo>
                    <a:pt x="872525" y="85725"/>
                  </a:lnTo>
                  <a:lnTo>
                    <a:pt x="909005" y="110398"/>
                  </a:lnTo>
                  <a:lnTo>
                    <a:pt x="943411" y="137736"/>
                  </a:lnTo>
                  <a:lnTo>
                    <a:pt x="975598" y="167592"/>
                  </a:lnTo>
                  <a:lnTo>
                    <a:pt x="1005417" y="199819"/>
                  </a:lnTo>
                  <a:lnTo>
                    <a:pt x="1032723" y="234269"/>
                  </a:lnTo>
                  <a:lnTo>
                    <a:pt x="1057367" y="270795"/>
                  </a:lnTo>
                  <a:lnTo>
                    <a:pt x="1079203" y="309251"/>
                  </a:lnTo>
                  <a:lnTo>
                    <a:pt x="1098083" y="349490"/>
                  </a:lnTo>
                  <a:lnTo>
                    <a:pt x="1113861" y="391363"/>
                  </a:lnTo>
                  <a:lnTo>
                    <a:pt x="1126388" y="434724"/>
                  </a:lnTo>
                  <a:lnTo>
                    <a:pt x="1135519" y="479425"/>
                  </a:lnTo>
                  <a:lnTo>
                    <a:pt x="1141105" y="525320"/>
                  </a:lnTo>
                  <a:lnTo>
                    <a:pt x="1143000" y="572262"/>
                  </a:lnTo>
                  <a:lnTo>
                    <a:pt x="1141105" y="619203"/>
                  </a:lnTo>
                  <a:lnTo>
                    <a:pt x="1135519" y="665098"/>
                  </a:lnTo>
                  <a:lnTo>
                    <a:pt x="1126388" y="709799"/>
                  </a:lnTo>
                  <a:lnTo>
                    <a:pt x="1113861" y="753160"/>
                  </a:lnTo>
                  <a:lnTo>
                    <a:pt x="1098083" y="795033"/>
                  </a:lnTo>
                  <a:lnTo>
                    <a:pt x="1079203" y="835272"/>
                  </a:lnTo>
                  <a:lnTo>
                    <a:pt x="1057367" y="873728"/>
                  </a:lnTo>
                  <a:lnTo>
                    <a:pt x="1032723" y="910254"/>
                  </a:lnTo>
                  <a:lnTo>
                    <a:pt x="1005417" y="944704"/>
                  </a:lnTo>
                  <a:lnTo>
                    <a:pt x="975598" y="976931"/>
                  </a:lnTo>
                  <a:lnTo>
                    <a:pt x="943411" y="1006787"/>
                  </a:lnTo>
                  <a:lnTo>
                    <a:pt x="909005" y="1034125"/>
                  </a:lnTo>
                  <a:lnTo>
                    <a:pt x="872525" y="1058798"/>
                  </a:lnTo>
                  <a:lnTo>
                    <a:pt x="834121" y="1080658"/>
                  </a:lnTo>
                  <a:lnTo>
                    <a:pt x="793938" y="1099560"/>
                  </a:lnTo>
                  <a:lnTo>
                    <a:pt x="752124" y="1115354"/>
                  </a:lnTo>
                  <a:lnTo>
                    <a:pt x="708826" y="1127895"/>
                  </a:lnTo>
                  <a:lnTo>
                    <a:pt x="664191" y="1137035"/>
                  </a:lnTo>
                  <a:lnTo>
                    <a:pt x="618367" y="1142627"/>
                  </a:lnTo>
                  <a:lnTo>
                    <a:pt x="571500" y="1144524"/>
                  </a:lnTo>
                  <a:lnTo>
                    <a:pt x="524632" y="1142627"/>
                  </a:lnTo>
                  <a:lnTo>
                    <a:pt x="478808" y="1137035"/>
                  </a:lnTo>
                  <a:lnTo>
                    <a:pt x="434173" y="1127895"/>
                  </a:lnTo>
                  <a:lnTo>
                    <a:pt x="390875" y="1115354"/>
                  </a:lnTo>
                  <a:lnTo>
                    <a:pt x="349061" y="1099560"/>
                  </a:lnTo>
                  <a:lnTo>
                    <a:pt x="308878" y="1080658"/>
                  </a:lnTo>
                  <a:lnTo>
                    <a:pt x="270474" y="1058798"/>
                  </a:lnTo>
                  <a:lnTo>
                    <a:pt x="233994" y="1034125"/>
                  </a:lnTo>
                  <a:lnTo>
                    <a:pt x="199588" y="1006787"/>
                  </a:lnTo>
                  <a:lnTo>
                    <a:pt x="167401" y="976931"/>
                  </a:lnTo>
                  <a:lnTo>
                    <a:pt x="137582" y="944704"/>
                  </a:lnTo>
                  <a:lnTo>
                    <a:pt x="110276" y="910254"/>
                  </a:lnTo>
                  <a:lnTo>
                    <a:pt x="85632" y="873728"/>
                  </a:lnTo>
                  <a:lnTo>
                    <a:pt x="63796" y="835272"/>
                  </a:lnTo>
                  <a:lnTo>
                    <a:pt x="44916" y="795033"/>
                  </a:lnTo>
                  <a:lnTo>
                    <a:pt x="29138" y="753160"/>
                  </a:lnTo>
                  <a:lnTo>
                    <a:pt x="16611" y="709799"/>
                  </a:lnTo>
                  <a:lnTo>
                    <a:pt x="7480" y="665098"/>
                  </a:lnTo>
                  <a:lnTo>
                    <a:pt x="1894" y="619203"/>
                  </a:lnTo>
                  <a:lnTo>
                    <a:pt x="0" y="572262"/>
                  </a:ln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59608" y="5408676"/>
              <a:ext cx="8608060" cy="916305"/>
            </a:xfrm>
            <a:custGeom>
              <a:avLst/>
              <a:gdLst/>
              <a:ahLst/>
              <a:cxnLst/>
              <a:rect l="l" t="t" r="r" b="b"/>
              <a:pathLst>
                <a:path w="8608060" h="916304">
                  <a:moveTo>
                    <a:pt x="8607552" y="0"/>
                  </a:moveTo>
                  <a:lnTo>
                    <a:pt x="0" y="0"/>
                  </a:lnTo>
                  <a:lnTo>
                    <a:pt x="0" y="915924"/>
                  </a:lnTo>
                  <a:lnTo>
                    <a:pt x="8607552" y="915924"/>
                  </a:lnTo>
                  <a:lnTo>
                    <a:pt x="8607552" y="0"/>
                  </a:ln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59608" y="5408676"/>
              <a:ext cx="8608060" cy="916305"/>
            </a:xfrm>
            <a:custGeom>
              <a:avLst/>
              <a:gdLst/>
              <a:ahLst/>
              <a:cxnLst/>
              <a:rect l="l" t="t" r="r" b="b"/>
              <a:pathLst>
                <a:path w="8608060" h="916304">
                  <a:moveTo>
                    <a:pt x="0" y="915924"/>
                  </a:moveTo>
                  <a:lnTo>
                    <a:pt x="8607552" y="915924"/>
                  </a:lnTo>
                  <a:lnTo>
                    <a:pt x="8607552" y="0"/>
                  </a:lnTo>
                  <a:lnTo>
                    <a:pt x="0" y="0"/>
                  </a:lnTo>
                  <a:lnTo>
                    <a:pt x="0" y="915924"/>
                  </a:lnTo>
                  <a:close/>
                </a:path>
              </a:pathLst>
            </a:custGeom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74490" y="5591352"/>
            <a:ext cx="7534275" cy="52324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 marR="5080">
              <a:lnSpc>
                <a:spcPts val="1870"/>
              </a:lnSpc>
              <a:spcBef>
                <a:spcPts val="305"/>
              </a:spcBef>
            </a:pPr>
            <a:r>
              <a:rPr sz="1700" b="1" spc="55" dirty="0">
                <a:latin typeface="Tahoma"/>
                <a:cs typeface="Tahoma"/>
              </a:rPr>
              <a:t>надає </a:t>
            </a:r>
            <a:r>
              <a:rPr sz="1700" b="1" spc="-45" dirty="0">
                <a:latin typeface="Tahoma"/>
                <a:cs typeface="Tahoma"/>
              </a:rPr>
              <a:t>перелік </a:t>
            </a:r>
            <a:r>
              <a:rPr sz="1700" b="1" spc="-25" dirty="0">
                <a:latin typeface="Tahoma"/>
                <a:cs typeface="Tahoma"/>
              </a:rPr>
              <a:t>документів </a:t>
            </a:r>
            <a:r>
              <a:rPr sz="1700" b="1" spc="-40" dirty="0">
                <a:latin typeface="Tahoma"/>
                <a:cs typeface="Tahoma"/>
              </a:rPr>
              <a:t>необхідних </a:t>
            </a:r>
            <a:r>
              <a:rPr sz="1700" b="1" spc="-110" dirty="0">
                <a:latin typeface="Tahoma"/>
                <a:cs typeface="Tahoma"/>
              </a:rPr>
              <a:t>для </a:t>
            </a:r>
            <a:r>
              <a:rPr sz="1700" b="1" spc="-40" dirty="0">
                <a:latin typeface="Tahoma"/>
                <a:cs typeface="Tahoma"/>
              </a:rPr>
              <a:t>проходження </a:t>
            </a:r>
            <a:r>
              <a:rPr sz="1700" b="1" spc="-45" dirty="0">
                <a:latin typeface="Tahoma"/>
                <a:cs typeface="Tahoma"/>
              </a:rPr>
              <a:t>первинного </a:t>
            </a:r>
            <a:r>
              <a:rPr sz="1700" b="1" spc="-484" dirty="0">
                <a:latin typeface="Tahoma"/>
                <a:cs typeface="Tahoma"/>
              </a:rPr>
              <a:t> </a:t>
            </a:r>
            <a:r>
              <a:rPr sz="1700" b="1" spc="-15" dirty="0">
                <a:latin typeface="Tahoma"/>
                <a:cs typeface="Tahoma"/>
              </a:rPr>
              <a:t>відбору</a:t>
            </a:r>
            <a:endParaRPr sz="170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43000" y="228600"/>
            <a:ext cx="2076069" cy="6210680"/>
            <a:chOff x="1143000" y="228600"/>
            <a:chExt cx="2076069" cy="6210680"/>
          </a:xfrm>
        </p:grpSpPr>
        <p:sp>
          <p:nvSpPr>
            <p:cNvPr id="31" name="object 31"/>
            <p:cNvSpPr/>
            <p:nvPr/>
          </p:nvSpPr>
          <p:spPr>
            <a:xfrm>
              <a:off x="2057400" y="5334000"/>
              <a:ext cx="1161669" cy="1105280"/>
            </a:xfrm>
            <a:custGeom>
              <a:avLst/>
              <a:gdLst/>
              <a:ahLst/>
              <a:cxnLst/>
              <a:rect l="l" t="t" r="r" b="b"/>
              <a:pathLst>
                <a:path w="1144904" h="1144904">
                  <a:moveTo>
                    <a:pt x="572262" y="0"/>
                  </a:moveTo>
                  <a:lnTo>
                    <a:pt x="525320" y="1897"/>
                  </a:lnTo>
                  <a:lnTo>
                    <a:pt x="479425" y="7489"/>
                  </a:lnTo>
                  <a:lnTo>
                    <a:pt x="434724" y="16631"/>
                  </a:lnTo>
                  <a:lnTo>
                    <a:pt x="391363" y="29174"/>
                  </a:lnTo>
                  <a:lnTo>
                    <a:pt x="349490" y="44971"/>
                  </a:lnTo>
                  <a:lnTo>
                    <a:pt x="309251" y="63874"/>
                  </a:lnTo>
                  <a:lnTo>
                    <a:pt x="270795" y="85737"/>
                  </a:lnTo>
                  <a:lnTo>
                    <a:pt x="234269" y="110413"/>
                  </a:lnTo>
                  <a:lnTo>
                    <a:pt x="199819" y="137753"/>
                  </a:lnTo>
                  <a:lnTo>
                    <a:pt x="167592" y="167611"/>
                  </a:lnTo>
                  <a:lnTo>
                    <a:pt x="137736" y="199839"/>
                  </a:lnTo>
                  <a:lnTo>
                    <a:pt x="110398" y="234291"/>
                  </a:lnTo>
                  <a:lnTo>
                    <a:pt x="85725" y="270818"/>
                  </a:lnTo>
                  <a:lnTo>
                    <a:pt x="63865" y="309274"/>
                  </a:lnTo>
                  <a:lnTo>
                    <a:pt x="44963" y="349511"/>
                  </a:lnTo>
                  <a:lnTo>
                    <a:pt x="29169" y="391382"/>
                  </a:lnTo>
                  <a:lnTo>
                    <a:pt x="16628" y="434740"/>
                  </a:lnTo>
                  <a:lnTo>
                    <a:pt x="7488" y="479437"/>
                  </a:lnTo>
                  <a:lnTo>
                    <a:pt x="1896" y="525327"/>
                  </a:lnTo>
                  <a:lnTo>
                    <a:pt x="0" y="572262"/>
                  </a:lnTo>
                  <a:lnTo>
                    <a:pt x="1896" y="619196"/>
                  </a:lnTo>
                  <a:lnTo>
                    <a:pt x="7488" y="665086"/>
                  </a:lnTo>
                  <a:lnTo>
                    <a:pt x="16628" y="709783"/>
                  </a:lnTo>
                  <a:lnTo>
                    <a:pt x="29169" y="753141"/>
                  </a:lnTo>
                  <a:lnTo>
                    <a:pt x="44963" y="795012"/>
                  </a:lnTo>
                  <a:lnTo>
                    <a:pt x="63865" y="835249"/>
                  </a:lnTo>
                  <a:lnTo>
                    <a:pt x="85725" y="873705"/>
                  </a:lnTo>
                  <a:lnTo>
                    <a:pt x="110398" y="910232"/>
                  </a:lnTo>
                  <a:lnTo>
                    <a:pt x="137736" y="944684"/>
                  </a:lnTo>
                  <a:lnTo>
                    <a:pt x="167592" y="976912"/>
                  </a:lnTo>
                  <a:lnTo>
                    <a:pt x="199819" y="1006770"/>
                  </a:lnTo>
                  <a:lnTo>
                    <a:pt x="234269" y="1034110"/>
                  </a:lnTo>
                  <a:lnTo>
                    <a:pt x="270795" y="1058786"/>
                  </a:lnTo>
                  <a:lnTo>
                    <a:pt x="309251" y="1080649"/>
                  </a:lnTo>
                  <a:lnTo>
                    <a:pt x="349490" y="1099552"/>
                  </a:lnTo>
                  <a:lnTo>
                    <a:pt x="391363" y="1115349"/>
                  </a:lnTo>
                  <a:lnTo>
                    <a:pt x="434724" y="1127892"/>
                  </a:lnTo>
                  <a:lnTo>
                    <a:pt x="479425" y="1137034"/>
                  </a:lnTo>
                  <a:lnTo>
                    <a:pt x="525320" y="1142626"/>
                  </a:lnTo>
                  <a:lnTo>
                    <a:pt x="572262" y="1144524"/>
                  </a:lnTo>
                  <a:lnTo>
                    <a:pt x="619203" y="1142626"/>
                  </a:lnTo>
                  <a:lnTo>
                    <a:pt x="665098" y="1137034"/>
                  </a:lnTo>
                  <a:lnTo>
                    <a:pt x="709799" y="1127892"/>
                  </a:lnTo>
                  <a:lnTo>
                    <a:pt x="753160" y="1115349"/>
                  </a:lnTo>
                  <a:lnTo>
                    <a:pt x="795033" y="1099552"/>
                  </a:lnTo>
                  <a:lnTo>
                    <a:pt x="835272" y="1080649"/>
                  </a:lnTo>
                  <a:lnTo>
                    <a:pt x="873728" y="1058786"/>
                  </a:lnTo>
                  <a:lnTo>
                    <a:pt x="910254" y="1034110"/>
                  </a:lnTo>
                  <a:lnTo>
                    <a:pt x="944704" y="1006770"/>
                  </a:lnTo>
                  <a:lnTo>
                    <a:pt x="976931" y="976912"/>
                  </a:lnTo>
                  <a:lnTo>
                    <a:pt x="1006787" y="944684"/>
                  </a:lnTo>
                  <a:lnTo>
                    <a:pt x="1034125" y="910232"/>
                  </a:lnTo>
                  <a:lnTo>
                    <a:pt x="1058798" y="873705"/>
                  </a:lnTo>
                  <a:lnTo>
                    <a:pt x="1080658" y="835249"/>
                  </a:lnTo>
                  <a:lnTo>
                    <a:pt x="1099560" y="795012"/>
                  </a:lnTo>
                  <a:lnTo>
                    <a:pt x="1115354" y="753141"/>
                  </a:lnTo>
                  <a:lnTo>
                    <a:pt x="1127895" y="709783"/>
                  </a:lnTo>
                  <a:lnTo>
                    <a:pt x="1137035" y="665086"/>
                  </a:lnTo>
                  <a:lnTo>
                    <a:pt x="1142627" y="619196"/>
                  </a:lnTo>
                  <a:lnTo>
                    <a:pt x="1144524" y="572262"/>
                  </a:lnTo>
                  <a:lnTo>
                    <a:pt x="1142627" y="525327"/>
                  </a:lnTo>
                  <a:lnTo>
                    <a:pt x="1137035" y="479437"/>
                  </a:lnTo>
                  <a:lnTo>
                    <a:pt x="1127895" y="434740"/>
                  </a:lnTo>
                  <a:lnTo>
                    <a:pt x="1115354" y="391382"/>
                  </a:lnTo>
                  <a:lnTo>
                    <a:pt x="1099560" y="349511"/>
                  </a:lnTo>
                  <a:lnTo>
                    <a:pt x="1080658" y="309274"/>
                  </a:lnTo>
                  <a:lnTo>
                    <a:pt x="1058798" y="270818"/>
                  </a:lnTo>
                  <a:lnTo>
                    <a:pt x="1034125" y="234291"/>
                  </a:lnTo>
                  <a:lnTo>
                    <a:pt x="1006787" y="199839"/>
                  </a:lnTo>
                  <a:lnTo>
                    <a:pt x="976931" y="167611"/>
                  </a:lnTo>
                  <a:lnTo>
                    <a:pt x="944704" y="137753"/>
                  </a:lnTo>
                  <a:lnTo>
                    <a:pt x="910254" y="110413"/>
                  </a:lnTo>
                  <a:lnTo>
                    <a:pt x="873728" y="85737"/>
                  </a:lnTo>
                  <a:lnTo>
                    <a:pt x="835272" y="63874"/>
                  </a:lnTo>
                  <a:lnTo>
                    <a:pt x="795033" y="44971"/>
                  </a:lnTo>
                  <a:lnTo>
                    <a:pt x="753160" y="29174"/>
                  </a:lnTo>
                  <a:lnTo>
                    <a:pt x="709799" y="16631"/>
                  </a:lnTo>
                  <a:lnTo>
                    <a:pt x="665098" y="7489"/>
                  </a:lnTo>
                  <a:lnTo>
                    <a:pt x="619203" y="1897"/>
                  </a:lnTo>
                  <a:lnTo>
                    <a:pt x="572262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3000" y="228600"/>
              <a:ext cx="932688" cy="813816"/>
            </a:xfrm>
            <a:prstGeom prst="rect">
              <a:avLst/>
            </a:prstGeom>
          </p:spPr>
        </p:pic>
      </p:grpSp>
      <p:sp>
        <p:nvSpPr>
          <p:cNvPr id="34" name="Заголовок 1"/>
          <p:cNvSpPr txBox="1">
            <a:spLocks/>
          </p:cNvSpPr>
          <p:nvPr/>
        </p:nvSpPr>
        <p:spPr>
          <a:xfrm>
            <a:off x="2057400" y="15240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1.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Кандидат у патронатні вихователі звертається до служби у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справах дітей за місцем свого фактичного проживання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5" name="Рисунок 34" descr="Coat_of_Arms_Chortki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762000" cy="937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713ed0e4156ab7340e6fb4bff3f79f3e.jpg"/>
          <p:cNvPicPr>
            <a:picLocks noChangeAspect="1"/>
          </p:cNvPicPr>
          <p:nvPr/>
        </p:nvPicPr>
        <p:blipFill>
          <a:blip r:embed="rId2">
            <a:lum bright="30000"/>
          </a:blip>
          <a:srcRect l="3125" t="3333" r="3125" b="3333"/>
          <a:stretch>
            <a:fillRect/>
          </a:stretch>
        </p:blipFill>
        <p:spPr>
          <a:xfrm flipH="1">
            <a:off x="-27214" y="0"/>
            <a:ext cx="12219214" cy="6858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828800"/>
            <a:ext cx="364237" cy="326149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000" y="152400"/>
            <a:ext cx="1524000" cy="990600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447800" y="0"/>
            <a:ext cx="9906000" cy="990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6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2.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Кандидат у патронатні вихователі подає до служби у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</a:t>
            </a:r>
            <a:r>
              <a:rPr kumimoji="0" lang="uk-UA" sz="2600" b="1" i="0" u="sng" strike="noStrike" kern="1200" normalizeH="0" baseline="0" noProof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справах дітей за місцем свого фактичного проживання:</a:t>
            </a:r>
            <a:endParaRPr kumimoji="0" lang="uk-UA" sz="2600" b="1" i="0" u="sng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66800" y="990600"/>
            <a:ext cx="50292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заяву про намір стати патронатним вихователем;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заяву про згоду на влаштування дитини до сім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 патронатного вихователя від усіх членів сім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ї, а також осіб, які фактично проживають разом з кандидатом у патронатні вихователі, в тому числі біологічних дітей, якщо вони досягли такого віку та розвитку, що можуть її висловити;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висновки про стан здоров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кандидатів у патронатні вихователі, добровільного помічника та осіб, які фактично проживають разом з ним;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довідки про притягання до кримінальної відповідальності, відсутність (наявність) судимості або обмежень, передбачених кримінальним процесуальним законодавством, кандидата у патронатні вихователі та членів сім</a:t>
            </a:r>
            <a:r>
              <a:rPr lang="en-US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ї, які досягли 14-річного віку і проживають разом з ним;</a:t>
            </a:r>
          </a:p>
          <a:p>
            <a:pPr algn="just"/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364237" cy="326149"/>
          </a:xfrm>
          <a:prstGeom prst="rect">
            <a:avLst/>
          </a:prstGeom>
        </p:spPr>
      </p:pic>
      <p:pic>
        <p:nvPicPr>
          <p:cNvPr id="2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4648200"/>
            <a:ext cx="364237" cy="326149"/>
          </a:xfrm>
          <a:prstGeom prst="rect">
            <a:avLst/>
          </a:prstGeom>
        </p:spPr>
      </p:pic>
      <p:pic>
        <p:nvPicPr>
          <p:cNvPr id="26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3657600"/>
            <a:ext cx="364237" cy="326149"/>
          </a:xfrm>
          <a:prstGeom prst="rect">
            <a:avLst/>
          </a:prstGeom>
        </p:spPr>
      </p:pic>
      <p:pic>
        <p:nvPicPr>
          <p:cNvPr id="27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5791200"/>
            <a:ext cx="364237" cy="326149"/>
          </a:xfrm>
          <a:prstGeom prst="rect">
            <a:avLst/>
          </a:prstGeom>
        </p:spPr>
      </p:pic>
      <p:pic>
        <p:nvPicPr>
          <p:cNvPr id="28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3505200"/>
            <a:ext cx="364237" cy="326149"/>
          </a:xfrm>
          <a:prstGeom prst="rect">
            <a:avLst/>
          </a:prstGeom>
        </p:spPr>
      </p:pic>
      <p:pic>
        <p:nvPicPr>
          <p:cNvPr id="2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4495800"/>
            <a:ext cx="364237" cy="326149"/>
          </a:xfrm>
          <a:prstGeom prst="rect">
            <a:avLst/>
          </a:prstGeom>
        </p:spPr>
      </p:pic>
      <p:pic>
        <p:nvPicPr>
          <p:cNvPr id="30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2667000"/>
            <a:ext cx="364237" cy="326149"/>
          </a:xfrm>
          <a:prstGeom prst="rect">
            <a:avLst/>
          </a:prstGeom>
        </p:spPr>
      </p:pic>
      <p:pic>
        <p:nvPicPr>
          <p:cNvPr id="31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48400" y="1371600"/>
            <a:ext cx="364237" cy="326149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553200" y="1295400"/>
            <a:ext cx="5410200" cy="556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копії паспортів кандидата у патронатні вихователі та добровільного помічника або за технічної можливості електронні копії паспорта громадянина України;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копії паспорта іноземця або посвідки на постійне проживання, що посвідчує особу без громадянства;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копію документа з даними про реєстраційний номер облікової картки платника податків, (крім іноземців та осіб без громадянства);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копію свідоцтва про шлюб або інший документ, що підтверджує родинні стосунки або сімейні відносини кандидата у патронатні вихователі та добровільного помічника;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копію документа, що підтверджує право власності або користування житловим майном.</a:t>
            </a:r>
          </a:p>
          <a:p>
            <a:pPr algn="just"/>
            <a:endParaRPr lang="uk-UA" sz="17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1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1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Coat_of_Arms_Chortki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"/>
            <a:ext cx="762000" cy="9372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</TotalTime>
  <Words>3042</Words>
  <Application>Microsoft Office PowerPoint</Application>
  <PresentationFormat>Произвольный</PresentationFormat>
  <Paragraphs>284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Інформування</vt:lpstr>
      <vt:lpstr>Пошук</vt:lpstr>
      <vt:lpstr>Слайд 4</vt:lpstr>
      <vt:lpstr>Кандидат  у  патронатні  вихователі</vt:lpstr>
      <vt:lpstr>Кандидатами у патронатні вихователі не можуть бути особи, які:</vt:lpstr>
      <vt:lpstr>Слайд 7</vt:lpstr>
      <vt:lpstr>Слайд 8</vt:lpstr>
      <vt:lpstr>Слайд 9</vt:lpstr>
      <vt:lpstr>Крок 3. Пройти первинний відбір.  Перевірка наданих документів.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Здійснюється за наказом служби та акта про факт передачі дитини</vt:lpstr>
      <vt:lpstr>Крок 2. Рішення про влаштування дитини та укладення договору  про патронат над дитиною.</vt:lpstr>
      <vt:lpstr>Крок 3. Отримання соціальної допомоги та грошового забезпечення.</vt:lpstr>
      <vt:lpstr>Крок 4. Поповнення резервних коштів</vt:lpstr>
      <vt:lpstr>Слайд 24</vt:lpstr>
      <vt:lpstr>Слайд 25</vt:lpstr>
      <vt:lpstr>Слайд 26</vt:lpstr>
      <vt:lpstr>Фахівець із соціальної роботи за місцем проживання  батьків/законних представників:</vt:lpstr>
      <vt:lpstr>Служба у справах дітей інформує патронатного  вихователя: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Послуга патронату над дитиною</dc:title>
  <dc:creator>Уткiна Марина</dc:creator>
  <cp:lastModifiedBy>ADMIN</cp:lastModifiedBy>
  <cp:revision>56</cp:revision>
  <dcterms:created xsi:type="dcterms:W3CDTF">2021-12-29T11:45:26Z</dcterms:created>
  <dcterms:modified xsi:type="dcterms:W3CDTF">2022-11-07T08:13:31Z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2021-12-29T00:00:00Z</vt:filetime>
  </property>
</Properties>
</file>