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9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05-2008-%D0%B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zakon.rada.gov.ua/laws/show/z0976-14" TargetMode="External"/><Relationship Id="rId4" Type="http://schemas.openxmlformats.org/officeDocument/2006/relationships/hyperlink" Target="https://zakon.rada.gov.ua/laws/show/905-2008-%D0%B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mki-fon-ukrainskij-ornament-kviti-kalina-koloski.jpg"/>
          <p:cNvPicPr>
            <a:picLocks noChangeAspect="1"/>
          </p:cNvPicPr>
          <p:nvPr/>
        </p:nvPicPr>
        <p:blipFill>
          <a:blip r:embed="rId2"/>
          <a:srcRect l="3464" b="10095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93836C-B69C-9927-87A5-2F985092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6" y="1124587"/>
            <a:ext cx="9026434" cy="1470025"/>
          </a:xfrm>
        </p:spPr>
        <p:txBody>
          <a:bodyPr>
            <a:noAutofit/>
            <a:scene3d>
              <a:camera prst="perspectiveBelow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i="1" cap="all" dirty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Особливості </a:t>
            </a:r>
            <a:r>
              <a:rPr lang="uk-UA" sz="4400" b="1" i="1" cap="all" dirty="0" smtClean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провадження </a:t>
            </a:r>
            <a:r>
              <a:rPr lang="uk-UA" sz="4400" b="1" i="1" cap="all" dirty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усиновлення </a:t>
            </a:r>
            <a:r>
              <a:rPr lang="uk-UA" sz="4400" b="1" i="1" cap="all" dirty="0" smtClean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uk-UA" sz="4400" b="1" i="1" cap="all" dirty="0" smtClean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uk-UA" sz="4400" b="1" i="1" cap="all" dirty="0" smtClean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під  час  воєнного </a:t>
            </a:r>
            <a:r>
              <a:rPr lang="uk-UA" sz="4400" b="1" i="1" cap="all" dirty="0">
                <a:ln w="0">
                  <a:solidFill>
                    <a:srgbClr val="FFC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стану</a:t>
            </a:r>
            <a:r>
              <a:rPr lang="uk-UA" sz="4400" b="1" i="1" cap="all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endParaRPr lang="en-US" sz="4400" b="1" i="1" cap="all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35" y="0"/>
            <a:ext cx="869224" cy="1069145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8731348" y="5936566"/>
            <a:ext cx="3460652" cy="921434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Служба у справах дітей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Чортківської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міської ради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SHablon-Semya-prevyu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EAE8EC"/>
              </a:clrFrom>
              <a:clrTo>
                <a:srgbClr val="EAE8EC">
                  <a:alpha val="0"/>
                </a:srgbClr>
              </a:clrTo>
            </a:clrChange>
          </a:blip>
          <a:srcRect t="42572" r="67045"/>
          <a:stretch>
            <a:fillRect/>
          </a:stretch>
        </p:blipFill>
        <p:spPr>
          <a:xfrm rot="21165692">
            <a:off x="184064" y="3791198"/>
            <a:ext cx="2349153" cy="3070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AE22D9E5-6771-52F3-2B02-D96C562BA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692" y="3158767"/>
            <a:ext cx="6675120" cy="2432135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Кабінету Міністрів України 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905 від 8 жовтня 2008 р. 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Про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затвердження Порядку провадження діяльності з усиновлення та здійснення нагляду за дотриманням прав усиновлених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 ” </a:t>
            </a:r>
          </a:p>
          <a:p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пп.114-135)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94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13ed0e4156ab7340e6fb4bff3f79f3e.jpg"/>
          <p:cNvPicPr>
            <a:picLocks noChangeAspect="1"/>
          </p:cNvPicPr>
          <p:nvPr/>
        </p:nvPicPr>
        <p:blipFill>
          <a:blip r:embed="rId2"/>
          <a:srcRect l="3107" t="3622" r="3250" b="3421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960594A-C1F1-9D91-EF2F-67844CBCD3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5474" y="850221"/>
            <a:ext cx="9914709" cy="1168400"/>
          </a:xfrm>
        </p:spPr>
        <p:txBody>
          <a:bodyPr>
            <a:noAutofit/>
          </a:bodyPr>
          <a:lstStyle/>
          <a:p>
            <a:pPr algn="ctr"/>
            <a:r>
              <a:rPr lang="uk-UA" sz="20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КНИГА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обліку кандидатів в усиновлювачі - громадян України, яким надано службою у справах дітей чи </a:t>
            </a:r>
            <a:r>
              <a:rPr lang="uk-UA" sz="2000" b="1" i="0" u="none" strike="noStrike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Нацсоцслужбою</a:t>
            </a:r>
            <a:r>
              <a:rPr lang="uk-UA" sz="20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інформацію про дітей, що можуть бути усиновлені</a:t>
            </a:r>
            <a:br>
              <a:rPr lang="uk-UA" sz="20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uk-UA" sz="2000" b="1" i="0" u="sng" strike="noStrike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(додаток 16)</a:t>
            </a:r>
            <a:endParaRPr lang="uk-UA" sz="2000" b="1" u="sng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="" xmlns:a16="http://schemas.microsoft.com/office/drawing/2014/main" id="{F7E53BC7-1FE9-5130-0E70-EF2DB736311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204937"/>
              </p:ext>
            </p:extLst>
          </p:nvPr>
        </p:nvGraphicFramePr>
        <p:xfrm>
          <a:off x="222072" y="2245678"/>
          <a:ext cx="11795754" cy="23926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86553">
                  <a:extLst>
                    <a:ext uri="{9D8B030D-6E8A-4147-A177-3AD203B41FA5}">
                      <a16:colId xmlns="" xmlns:a16="http://schemas.microsoft.com/office/drawing/2014/main" val="736744955"/>
                    </a:ext>
                  </a:extLst>
                </a:gridCol>
                <a:gridCol w="1637576">
                  <a:extLst>
                    <a:ext uri="{9D8B030D-6E8A-4147-A177-3AD203B41FA5}">
                      <a16:colId xmlns="" xmlns:a16="http://schemas.microsoft.com/office/drawing/2014/main" val="2347630911"/>
                    </a:ext>
                  </a:extLst>
                </a:gridCol>
                <a:gridCol w="1699280">
                  <a:extLst>
                    <a:ext uri="{9D8B030D-6E8A-4147-A177-3AD203B41FA5}">
                      <a16:colId xmlns="" xmlns:a16="http://schemas.microsoft.com/office/drawing/2014/main" val="2643736033"/>
                    </a:ext>
                  </a:extLst>
                </a:gridCol>
                <a:gridCol w="1474469">
                  <a:extLst>
                    <a:ext uri="{9D8B030D-6E8A-4147-A177-3AD203B41FA5}">
                      <a16:colId xmlns="" xmlns:a16="http://schemas.microsoft.com/office/drawing/2014/main" val="2521263009"/>
                    </a:ext>
                  </a:extLst>
                </a:gridCol>
                <a:gridCol w="1474469">
                  <a:extLst>
                    <a:ext uri="{9D8B030D-6E8A-4147-A177-3AD203B41FA5}">
                      <a16:colId xmlns="" xmlns:a16="http://schemas.microsoft.com/office/drawing/2014/main" val="4180706481"/>
                    </a:ext>
                  </a:extLst>
                </a:gridCol>
                <a:gridCol w="1474469">
                  <a:extLst>
                    <a:ext uri="{9D8B030D-6E8A-4147-A177-3AD203B41FA5}">
                      <a16:colId xmlns="" xmlns:a16="http://schemas.microsoft.com/office/drawing/2014/main" val="1969895800"/>
                    </a:ext>
                  </a:extLst>
                </a:gridCol>
                <a:gridCol w="1474469">
                  <a:extLst>
                    <a:ext uri="{9D8B030D-6E8A-4147-A177-3AD203B41FA5}">
                      <a16:colId xmlns="" xmlns:a16="http://schemas.microsoft.com/office/drawing/2014/main" val="4233032862"/>
                    </a:ext>
                  </a:extLst>
                </a:gridCol>
                <a:gridCol w="1474469">
                  <a:extLst>
                    <a:ext uri="{9D8B030D-6E8A-4147-A177-3AD203B41FA5}">
                      <a16:colId xmlns="" xmlns:a16="http://schemas.microsoft.com/office/drawing/2014/main" val="4237976398"/>
                    </a:ext>
                  </a:extLst>
                </a:gridCol>
              </a:tblGrid>
              <a:tr h="184880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Порядковий номер</a:t>
                      </a:r>
                      <a:endParaRPr lang="uk-UA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співбесіди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відправлення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повідомлення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електронній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формі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u="none" strike="noStrike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ім’я, по батькові кандидата (кандидатів) в усиновлювачі, адреса проживання та електронна адреса</a:t>
                      </a:r>
                      <a:endParaRPr lang="uk-UA" sz="1200" b="1" noProof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Обліковий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номер кандидата (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кандидатів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усиновлювачі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номер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дата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висновку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можливість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бути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усиновлювачами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служби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справах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ім’я, по батькові, дата народження дитини (дітей), про яку (яких) надано інформацію або номер обліково-статистичної картки, ім’я, вік дитини, про яку надіслано повідомлення в електронній формі</a:t>
                      </a:r>
                      <a:endParaRPr lang="uk-UA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u="none" strike="noStrike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Видано направлення (номер, дата видачі, прізвище, ім’я, по батькові, дата народження дитини (дітей) або надано згоду на ознайомлення з інформацією про дитину, номер обліково- статистичної картки, ім’я, вік</a:t>
                      </a:r>
                      <a:endParaRPr lang="uk-UA" sz="1200" b="1" noProof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u="none" strike="noStrike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Відмова в отриманні направлення або інформації у службі у справах дітей згідно з повідомленням в електронній формі із зазначенням причини</a:t>
                      </a:r>
                      <a:endParaRPr lang="uk-UA" sz="1200" b="1" noProof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1" u="none" strike="noStrike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Підпис кандидата (кандидатів) в усиновлювачі або дата надання відповіді кандидатами</a:t>
                      </a:r>
                      <a:endParaRPr lang="uk-UA" sz="1200" b="1" noProof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7620"/>
                </a:tc>
                <a:extLst>
                  <a:ext uri="{0D108BD9-81ED-4DB2-BD59-A6C34878D82A}">
                    <a16:rowId xmlns="" xmlns:a16="http://schemas.microsoft.com/office/drawing/2014/main" val="2063062379"/>
                  </a:ext>
                </a:extLst>
              </a:tr>
            </a:tbl>
          </a:graphicData>
        </a:graphic>
      </p:graphicFrame>
      <p:pic>
        <p:nvPicPr>
          <p:cNvPr id="8" name="Рисунок 7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EF664955-A144-850C-1FF4-991CEF979F80}"/>
              </a:ext>
            </a:extLst>
          </p:cNvPr>
          <p:cNvSpPr txBox="1">
            <a:spLocks/>
          </p:cNvSpPr>
          <p:nvPr/>
        </p:nvSpPr>
        <p:spPr>
          <a:xfrm>
            <a:off x="10358846" y="169818"/>
            <a:ext cx="1632858" cy="574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Зразок  </a:t>
            </a:r>
            <a:endParaRPr kumimoji="0" lang="uk-UA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68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bb8f2e3833669bf53a537b81993cb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E86F4-4F03-8857-BFB8-8EF0930D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554" y="611053"/>
            <a:ext cx="7635240" cy="833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200" b="1" i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Анкета </a:t>
            </a:r>
            <a:r>
              <a:rPr lang="uk-UA" sz="2200" b="1" i="0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не складається </a:t>
            </a:r>
            <a:r>
              <a:rPr lang="uk-UA" sz="2200" b="1" i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у разі, коли протягом строку перебування дитини на місцевому </a:t>
            </a:r>
            <a:r>
              <a:rPr lang="uk-UA" sz="2200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обліку</a:t>
            </a:r>
            <a:r>
              <a:rPr lang="uk-U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444137" y="1698170"/>
            <a:ext cx="548640" cy="352697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52846" y="2608216"/>
            <a:ext cx="552994" cy="383178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2126">
            <a:off x="318555" y="4099944"/>
            <a:ext cx="3603585" cy="2558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инка-моя-семья-для-презентации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5190">
            <a:off x="7530478" y="4262650"/>
            <a:ext cx="4457683" cy="2228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31B8D4-3FD7-5856-D42D-1C1F9A60F37C}"/>
              </a:ext>
            </a:extLst>
          </p:cNvPr>
          <p:cNvSpPr txBox="1"/>
          <p:nvPr/>
        </p:nvSpPr>
        <p:spPr>
          <a:xfrm>
            <a:off x="793931" y="1669144"/>
            <a:ext cx="102049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/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uk-UA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виявилися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громадяни, які бажають її усиновити і отримали </a:t>
            </a:r>
            <a:r>
              <a:rPr lang="uk-UA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позитивний висновок про доцільність усиновлення та відповідність його інтересам дитини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endParaRPr lang="uk-UA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/>
            <a:r>
              <a:rPr lang="uk-UA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серед 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осіб, що перебувають на обліку потенційних опікунів та піклувальників, виявилася особа, яка бажає взяти її під опіку чи піклування, </a:t>
            </a:r>
            <a:r>
              <a:rPr lang="uk-UA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про що нею подано відповідну заяву та документи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Рішення про призначення опіки чи піклування приймається протягом одного місяця з дня отримання відповідної заяви та документів.</a:t>
            </a:r>
            <a:endParaRPr lang="uk-UA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392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343845_1-kartinkin-net-p-foni-dlya-prezentatsii-krasivie-delovie-kr-1.jpg"/>
          <p:cNvPicPr>
            <a:picLocks noChangeAspect="1"/>
          </p:cNvPicPr>
          <p:nvPr/>
        </p:nvPicPr>
        <p:blipFill>
          <a:blip r:embed="rId2">
            <a:lum bright="20000"/>
          </a:blip>
          <a:srcRect l="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E3765652-A62F-F554-D3C3-99C3E4B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2" y="372487"/>
            <a:ext cx="3988526" cy="101362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Повідомлення від громад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="" xmlns:a16="http://schemas.microsoft.com/office/drawing/2014/main" id="{A47CA03B-BA77-7043-FAB1-93F500561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0" y="1691642"/>
            <a:ext cx="9966960" cy="33767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ru-RU" sz="2200" i="0" dirty="0" smtClean="0">
                <a:effectLst/>
                <a:latin typeface="Times New Roman" panose="02020603050405020304" pitchFamily="18" charset="0"/>
              </a:rPr>
              <a:t>15</a:t>
            </a:r>
            <a:r>
              <a:rPr lang="ru-RU" sz="2200" i="0" dirty="0">
                <a:effectLst/>
                <a:latin typeface="Times New Roman" panose="02020603050405020304" pitchFamily="18" charset="0"/>
              </a:rPr>
              <a:t>. </a:t>
            </a:r>
            <a:r>
              <a:rPr lang="uk-UA" sz="2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 разі зміни місця проживання </a:t>
            </a:r>
            <a:r>
              <a:rPr lang="uk-UA" sz="2200" i="0" dirty="0">
                <a:effectLst/>
                <a:latin typeface="Times New Roman" panose="02020603050405020304" pitchFamily="18" charset="0"/>
              </a:rPr>
              <a:t>(перебування), </a:t>
            </a:r>
            <a:r>
              <a:rPr lang="uk-UA" sz="2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форми влаштування, статусу дитини</a:t>
            </a:r>
            <a:r>
              <a:rPr lang="uk-UA" sz="2200" i="0" dirty="0">
                <a:effectLst/>
                <a:latin typeface="Times New Roman" panose="02020603050405020304" pitchFamily="18" charset="0"/>
              </a:rPr>
              <a:t>, яка може бути усиновлена, служба у справах дітей за місцем проживання (перебування) дитини протягом п'яти робочих днів письмово повідомляє про це службу у справах дітей, де дитина перебуває на місцевому обліку, а також службу у справах дітей обласної, держадміністрації. До повідомлення, що адресується службі у справах дітей, де дитина перебуває на місцевому обліку, додаються копії документів про зміну місця проживання (перебування), форми влаштування, статусу дитини, засвідчені в установленому порядку</a:t>
            </a:r>
            <a:r>
              <a:rPr lang="ru-RU" sz="2200" i="0" dirty="0">
                <a:effectLst/>
                <a:latin typeface="Times New Roman" panose="02020603050405020304" pitchFamily="18" charset="0"/>
              </a:rPr>
              <a:t>.</a:t>
            </a:r>
            <a:endParaRPr lang="uk-UA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3665">
            <a:off x="10962913" y="165910"/>
            <a:ext cx="741352" cy="130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26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b8f7444fb687a30868cbb8d3877a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DCA0B0-1A98-C907-6F1F-F9F87CD5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42" y="191589"/>
            <a:ext cx="724916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</a:rPr>
              <a:t>Облік громадян України, які постійно проживають на території України і бажають усиновити дитину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C2DA6D0-7183-E02B-E83E-9F43D0DCC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20801"/>
            <a:ext cx="10496006" cy="48978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sz="23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uk-UA" sz="2300" b="1" i="0" dirty="0" smtClean="0">
                <a:effectLst/>
                <a:latin typeface="Times New Roman" panose="02020603050405020304" pitchFamily="18" charset="0"/>
              </a:rPr>
              <a:t>21</a:t>
            </a:r>
            <a:r>
              <a:rPr lang="uk-UA" sz="2300" b="1" i="0" u="none" strike="noStrike" baseline="30000" dirty="0" smtClean="0">
                <a:effectLst/>
                <a:latin typeface="Times New Roman" panose="02020603050405020304" pitchFamily="18" charset="0"/>
              </a:rPr>
              <a:t>-1</a:t>
            </a:r>
            <a:r>
              <a:rPr lang="uk-UA" sz="2300" b="1" i="0" dirty="0">
                <a:effectLst/>
                <a:latin typeface="Times New Roman" panose="02020603050405020304" pitchFamily="18" charset="0"/>
              </a:rPr>
              <a:t>. </a:t>
            </a:r>
            <a:r>
              <a:rPr lang="uk-UA" sz="2900" i="0" dirty="0">
                <a:effectLst/>
                <a:latin typeface="Times New Roman" panose="02020603050405020304" pitchFamily="18" charset="0"/>
              </a:rPr>
              <a:t>Громадяни України, які бажають усиновити дитину, мають право отримати консультацію щодо процедури усиновлення дитини шляхом подання відповідної заяви для прийому безпосередньо до служби у справах дітей районної, держадміністрації, виконавчого органу міської, сільської, селищної ради за місцем свого проживання, у тому числі в онлайн-режимі з використанням електронних засобів комунікації або через Єдиний державний </a:t>
            </a:r>
            <a:r>
              <a:rPr lang="uk-UA" sz="2900" i="0" dirty="0" err="1" smtClean="0">
                <a:effectLst/>
                <a:latin typeface="Times New Roman" panose="02020603050405020304" pitchFamily="18" charset="0"/>
              </a:rPr>
              <a:t>веб-портал</a:t>
            </a:r>
            <a:r>
              <a:rPr lang="uk-UA" sz="2900" i="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uk-UA" sz="2900" i="0" dirty="0">
                <a:effectLst/>
                <a:latin typeface="Times New Roman" panose="02020603050405020304" pitchFamily="18" charset="0"/>
              </a:rPr>
              <a:t>електронних послуг.</a:t>
            </a:r>
          </a:p>
          <a:p>
            <a:pPr algn="just"/>
            <a:endParaRPr lang="uk-UA" sz="29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9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</a:t>
            </a:r>
            <a:r>
              <a:rPr lang="uk-UA" sz="2900" b="1" i="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аявникам </a:t>
            </a:r>
            <a:r>
              <a:rPr lang="uk-UA" sz="2900" b="1" i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роз’яснюється:</a:t>
            </a:r>
          </a:p>
          <a:p>
            <a:pPr algn="just">
              <a:lnSpc>
                <a:spcPct val="170000"/>
              </a:lnSpc>
              <a:buNone/>
            </a:pPr>
            <a:r>
              <a:rPr lang="uk-UA" sz="2900" b="0" i="0" dirty="0" smtClean="0">
                <a:effectLst/>
                <a:latin typeface="Times New Roman" panose="02020603050405020304" pitchFamily="18" charset="0"/>
              </a:rPr>
              <a:t>     процедура </a:t>
            </a:r>
            <a:r>
              <a:rPr lang="uk-UA" sz="2900" b="0" i="0" dirty="0">
                <a:effectLst/>
                <a:latin typeface="Times New Roman" panose="02020603050405020304" pitchFamily="18" charset="0"/>
              </a:rPr>
              <a:t>усиновлення, його правові наслідки як для дитини, так і для </a:t>
            </a:r>
            <a:r>
              <a:rPr lang="uk-UA" sz="2900" b="0" i="0" dirty="0" err="1" smtClean="0">
                <a:effectLst/>
                <a:latin typeface="Times New Roman" panose="02020603050405020304" pitchFamily="18" charset="0"/>
              </a:rPr>
              <a:t>усиновлювача</a:t>
            </a:r>
            <a:r>
              <a:rPr lang="uk-UA" sz="2900" dirty="0">
                <a:latin typeface="Times New Roman" panose="02020603050405020304" pitchFamily="18" charset="0"/>
              </a:rPr>
              <a:t>;</a:t>
            </a:r>
            <a:endParaRPr lang="uk-UA" sz="2900" b="0" i="0" dirty="0"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uk-UA" sz="2900" b="0" i="0" dirty="0" smtClean="0">
                <a:effectLst/>
                <a:latin typeface="Times New Roman" panose="02020603050405020304" pitchFamily="18" charset="0"/>
              </a:rPr>
              <a:t>     права </a:t>
            </a:r>
            <a:r>
              <a:rPr lang="uk-UA" sz="2900" b="0" i="0" dirty="0">
                <a:effectLst/>
                <a:latin typeface="Times New Roman" panose="02020603050405020304" pitchFamily="18" charset="0"/>
              </a:rPr>
              <a:t>і обов’язки </a:t>
            </a:r>
            <a:r>
              <a:rPr lang="uk-UA" sz="2900" b="0" i="0" dirty="0" err="1" smtClean="0">
                <a:effectLst/>
                <a:latin typeface="Times New Roman" panose="02020603050405020304" pitchFamily="18" charset="0"/>
              </a:rPr>
              <a:t>усиновлювачів</a:t>
            </a:r>
            <a:r>
              <a:rPr lang="uk-UA" sz="2900" b="0" i="0" dirty="0" smtClean="0">
                <a:effectLst/>
                <a:latin typeface="Times New Roman" panose="02020603050405020304" pitchFamily="18" charset="0"/>
              </a:rPr>
              <a:t>;</a:t>
            </a:r>
            <a:endParaRPr lang="uk-UA" sz="2900" b="0" i="0" dirty="0"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uk-UA" sz="2900" b="0" i="0" dirty="0" smtClean="0">
                <a:effectLst/>
                <a:latin typeface="Times New Roman" panose="02020603050405020304" pitchFamily="18" charset="0"/>
              </a:rPr>
              <a:t>     порядок </a:t>
            </a:r>
            <a:r>
              <a:rPr lang="uk-UA" sz="2900" b="0" i="0" dirty="0">
                <a:effectLst/>
                <a:latin typeface="Times New Roman" panose="02020603050405020304" pitchFamily="18" charset="0"/>
              </a:rPr>
              <a:t>здійснення нагляду за умовами проживання і виховання усиновленої дитини як на території України, так і за її </a:t>
            </a:r>
            <a:r>
              <a:rPr lang="uk-UA" sz="2900" b="0" i="0" dirty="0" smtClean="0">
                <a:effectLst/>
                <a:latin typeface="Times New Roman" panose="02020603050405020304" pitchFamily="18" charset="0"/>
              </a:rPr>
              <a:t>межами; </a:t>
            </a:r>
            <a:endParaRPr lang="uk-UA" sz="2900" b="0" i="0" dirty="0"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None/>
            </a:pPr>
            <a:r>
              <a:rPr lang="uk-UA" sz="2900" b="0" i="0" dirty="0" smtClean="0">
                <a:effectLst/>
                <a:latin typeface="Times New Roman" panose="02020603050405020304" pitchFamily="18" charset="0"/>
              </a:rPr>
              <a:t>      контроль </a:t>
            </a:r>
            <a:r>
              <a:rPr lang="uk-UA" sz="2900" b="0" i="0" dirty="0">
                <a:effectLst/>
                <a:latin typeface="Times New Roman" panose="02020603050405020304" pitchFamily="18" charset="0"/>
              </a:rPr>
              <a:t>за цільовим використанням допомоги при усиновленні дитини.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3"/>
            <a:ext cx="1195753" cy="95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с вырезом 7"/>
          <p:cNvSpPr/>
          <p:nvPr/>
        </p:nvSpPr>
        <p:spPr>
          <a:xfrm>
            <a:off x="404949" y="3605348"/>
            <a:ext cx="522514" cy="287383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00595" y="4149634"/>
            <a:ext cx="522514" cy="287383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0595" y="4606835"/>
            <a:ext cx="522514" cy="287383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400594" y="5338354"/>
            <a:ext cx="522514" cy="287383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09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bb8f2e3833669bf53a537b81993cb4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1141">
            <a:off x="8700860" y="148340"/>
            <a:ext cx="3402417" cy="213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FA2CE8-7082-A08C-B71F-654CB43A51B5}"/>
              </a:ext>
            </a:extLst>
          </p:cNvPr>
          <p:cNvSpPr txBox="1"/>
          <p:nvPr/>
        </p:nvSpPr>
        <p:spPr>
          <a:xfrm>
            <a:off x="418011" y="1058092"/>
            <a:ext cx="11547566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</a:rPr>
              <a:t>1) копію документа, що посвідчує особу;</a:t>
            </a: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</a:rPr>
              <a:t>2) копію реєстраційного номера облікової картки платника податків </a:t>
            </a: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</a:rPr>
              <a:t>3) довідку про заробітну плату за останніх шість місяців або відомості з Державного реєстру фізичних осіб - платників податків про суми виплачених доходів та утриманих податків, або довідка про подану декларацію про майновий стан і доходи за попередній календарний рік. ( або один із подружжя)</a:t>
            </a: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</a:rPr>
              <a:t>4) копію свідоцтва про шлюб або витяг з Державного реєстру актів цивільного стану громадян про шлюб (для осіб, які перебувають у шлюбі);</a:t>
            </a: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</a:rPr>
              <a:t>5) висновок про стан здоров’я кожного заявника, складений за формою згідно з </a:t>
            </a:r>
            <a:r>
              <a:rPr lang="uk-UA" b="1" u="sng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додатком 3</a:t>
            </a:r>
            <a:r>
              <a:rPr lang="uk-UA" dirty="0" smtClean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6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)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документ про наявність чи відсутність судимості для кожного заявника, виданий територіальним центром з надання сервісних послуг МВС;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7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)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копію документа, що підтверджує право власності або користування житловим приміщенням;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8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)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згоду другого з подружжя на усиновлення дитини (у разі усиновлення одним із подружжя), якщо інше не передбачено законодавством, справжність підпису на якій засвідчено нотаріально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9) кандидати 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зобов’язані пройти курс підготовки з питань виховання дітей-сиріт та дітей, позбавлених батьківського піклування  в Тернопільському обласному центрі соціальних служб;</a:t>
            </a:r>
            <a:endParaRPr lang="uk-UA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</a:rPr>
              <a:t>Заяву може бути подано в паперовій формі безпосередньо під час особистого прийому в службі у справах дітей або в електронній формі через </a:t>
            </a:r>
            <a:r>
              <a:rPr lang="uk-UA" b="0" i="0" dirty="0" err="1">
                <a:effectLst/>
                <a:latin typeface="Times New Roman" panose="02020603050405020304" pitchFamily="18" charset="0"/>
              </a:rPr>
              <a:t>потрал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 ,,Дія</a:t>
            </a:r>
            <a:r>
              <a:rPr lang="en-US" b="0" i="0" dirty="0" smtClean="0">
                <a:effectLst/>
                <a:latin typeface="Times New Roman" panose="02020603050405020304" pitchFamily="18" charset="0"/>
              </a:rPr>
              <a:t>”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.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У заяві зазначається адреса проживання заявника </a:t>
            </a:r>
            <a:r>
              <a:rPr lang="uk-UA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(за наявності кількох місць проживання - адреса кожного з них)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, дані паспорта громадянина України, номер телефону та адреса електронної пошти.</a:t>
            </a:r>
          </a:p>
          <a:p>
            <a:pPr algn="just"/>
            <a:endParaRPr lang="uk-UA" sz="1700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179032"/>
            <a:ext cx="1159981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2" algn="ctr"/>
            <a:r>
              <a:rPr lang="uk-UA" b="1" dirty="0" smtClean="0">
                <a:latin typeface="Times New Roman" panose="02020603050405020304" pitchFamily="18" charset="0"/>
              </a:rPr>
              <a:t>Громадяни України, які бажають усиновити дитину, звертаються із заявою про взяття їх на облік кандидатів в </a:t>
            </a:r>
            <a:r>
              <a:rPr lang="uk-UA" b="1" dirty="0" err="1" smtClean="0">
                <a:latin typeface="Times New Roman" panose="02020603050405020304" pitchFamily="18" charset="0"/>
              </a:rPr>
              <a:t>усиновлювачі</a:t>
            </a:r>
            <a:r>
              <a:rPr lang="uk-UA" b="1" dirty="0" smtClean="0">
                <a:latin typeface="Times New Roman" panose="02020603050405020304" pitchFamily="18" charset="0"/>
              </a:rPr>
              <a:t> до служби у справах дітей за місцем проживання та подають разом з нею такі документи:</a:t>
            </a:r>
            <a:endParaRPr lang="uk-UA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51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b8f2e3833669bf53a537b81993cb4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3144">
            <a:off x="176855" y="2081056"/>
            <a:ext cx="1154766" cy="202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12973C-8393-CBF9-44B5-821396395F0A}"/>
              </a:ext>
            </a:extLst>
          </p:cNvPr>
          <p:cNvSpPr txBox="1"/>
          <p:nvPr/>
        </p:nvSpPr>
        <p:spPr>
          <a:xfrm>
            <a:off x="991325" y="623560"/>
            <a:ext cx="10621556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700" b="0" i="0" dirty="0" smtClean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	У разі коли один із подружжя не може особисто з’явитися до служби у справах дітей для написання заяви, його заяву, справжність підпису на якій засвідчено нотаріально, може подати дружина (чоловік).</a:t>
            </a: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</a:rPr>
              <a:t>Копії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документів, засвідчуються працівником служби у справах дітей, який здійснює приймання документів.</a:t>
            </a: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uk-UA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0" i="0" dirty="0" smtClean="0">
                <a:effectLst/>
                <a:latin typeface="Times New Roman" panose="02020603050405020304" pitchFamily="18" charset="0"/>
              </a:rPr>
              <a:t>	У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разі усиновлення дитини одним із подружжя висновок про стан здоров’я та документ про наявність чи відсутність судимості подаються кожним із подружжя.</a:t>
            </a: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uk-UA" sz="1700" b="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n-US" sz="17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</a:rPr>
              <a:t>	Під </a:t>
            </a:r>
            <a:r>
              <a:rPr lang="uk-UA" b="1" i="0" dirty="0">
                <a:effectLst/>
                <a:latin typeface="Times New Roman" panose="02020603050405020304" pitchFamily="18" charset="0"/>
              </a:rPr>
              <a:t>час воєнного стану строк дії документів кандидатів в усиновлювачі та висновку про можливість бути </a:t>
            </a:r>
            <a:r>
              <a:rPr lang="uk-UA" b="1" i="0" dirty="0" err="1">
                <a:effectLst/>
                <a:latin typeface="Times New Roman" panose="02020603050405020304" pitchFamily="18" charset="0"/>
              </a:rPr>
              <a:t>усиновлювачами</a:t>
            </a:r>
            <a:r>
              <a:rPr lang="uk-UA" b="1" i="0" dirty="0">
                <a:effectLst/>
                <a:latin typeface="Times New Roman" panose="02020603050405020304" pitchFamily="18" charset="0"/>
              </a:rPr>
              <a:t> становить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uk-UA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 місяців від дати видачі</a:t>
            </a:r>
            <a:r>
              <a:rPr lang="ru-RU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just"/>
            <a:endParaRPr lang="uk-UA" sz="1700" b="0" i="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US" sz="17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1" i="0" dirty="0" smtClean="0">
                <a:effectLst/>
                <a:latin typeface="Times New Roman" panose="02020603050405020304" pitchFamily="18" charset="0"/>
              </a:rPr>
              <a:t>	Під </a:t>
            </a:r>
            <a:r>
              <a:rPr lang="uk-UA" b="1" i="0" dirty="0">
                <a:effectLst/>
                <a:latin typeface="Times New Roman" panose="02020603050405020304" pitchFamily="18" charset="0"/>
              </a:rPr>
              <a:t>час приймання документів у паперовій формі заявникам роз’яснюються порядок та умови усиновлення, права і обов’язки кандидатів в усиновлювачі, усиновлювачів, правові наслідки усиновлення, порядок здійснення нагляду за умовами проживання і виховання усиновленої дитини як на території України, так і за її межами,</a:t>
            </a:r>
            <a:r>
              <a:rPr lang="uk-UA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 що складається акт за формою, затвердженою Мінсоцполітики, у двох примірниках, один з яких у разі виїзду усиновленої дитини за межі України надсилається до МЗС.</a:t>
            </a:r>
          </a:p>
        </p:txBody>
      </p:sp>
    </p:spTree>
    <p:extLst>
      <p:ext uri="{BB962C8B-B14F-4D97-AF65-F5344CB8AC3E}">
        <p14:creationId xmlns="" xmlns:p14="http://schemas.microsoft.com/office/powerpoint/2010/main" val="322271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3865032_8-damion-club-p-fon-dlya-prezentatsii-pravo-instagram-8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r="12357" b="136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Місце для вмісту 7">
            <a:extLst>
              <a:ext uri="{FF2B5EF4-FFF2-40B4-BE49-F238E27FC236}">
                <a16:creationId xmlns="" xmlns:a16="http://schemas.microsoft.com/office/drawing/2014/main" id="{CC4346AC-C7C6-A986-3B67-88A2E121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7680"/>
            <a:ext cx="10820400" cy="423817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130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. Громадяни України, які під час воєнного стану </a:t>
            </a:r>
            <a:r>
              <a:rPr lang="uk-UA" b="0" i="0" u="sng" dirty="0">
                <a:effectLst/>
                <a:latin typeface="Times New Roman" panose="02020603050405020304" pitchFamily="18" charset="0"/>
              </a:rPr>
              <a:t>перемістилися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для тимчасового проживання (перебування) до іншої адміністративно-територіальної одиниці України і не перебували на обліку кандидатів в усиновлювачі, можуть бути взяті </a:t>
            </a:r>
            <a:r>
              <a:rPr lang="uk-UA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 цей облік за місцем тимчасового переміщення (евакуації)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з урахуванням вимог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3100" b="0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3"/>
              </a:rPr>
              <a:t>пунктів 22</a:t>
            </a:r>
            <a:r>
              <a:rPr lang="uk-UA" sz="3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uk-UA" sz="3100" b="0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3"/>
              </a:rPr>
              <a:t>25</a:t>
            </a:r>
            <a:r>
              <a:rPr lang="uk-UA" sz="3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3100" b="0" i="0" dirty="0">
                <a:effectLst/>
                <a:latin typeface="Times New Roman" panose="02020603050405020304" pitchFamily="18" charset="0"/>
              </a:rPr>
              <a:t>і</a:t>
            </a:r>
            <a:r>
              <a:rPr lang="uk-UA" sz="3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sz="3100" b="0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3"/>
              </a:rPr>
              <a:t>26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цього Порядку.</a:t>
            </a:r>
          </a:p>
          <a:p>
            <a:pPr algn="just"/>
            <a:endParaRPr lang="uk-UA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uk-UA" b="0" i="0" dirty="0" smtClean="0">
                <a:effectLst/>
                <a:latin typeface="Times New Roman" panose="02020603050405020304" pitchFamily="18" charset="0"/>
              </a:rPr>
              <a:t>Громадяни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України, </a:t>
            </a:r>
            <a:r>
              <a:rPr lang="uk-UA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які під час воєнного стану перемістилися для тимчасового 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проживання (перебування) до іншої адміністративно-територіальної одиниці України і перебували на обліку кандидатів в усиновлювачі,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можуть звернутись до служби у справах дітей обласної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, за місцем тимчасового переміщення (евакуації) для ознайомлення з інформацією про дітей, які перебувають на регіональному обліку, надавши пакет документів та висновок про можливість бути </a:t>
            </a:r>
            <a:r>
              <a:rPr lang="uk-UA" b="0" i="0" dirty="0" err="1">
                <a:effectLst/>
                <a:latin typeface="Times New Roman" panose="02020603050405020304" pitchFamily="18" charset="0"/>
              </a:rPr>
              <a:t>усиновлювачами</a:t>
            </a:r>
            <a:r>
              <a:rPr lang="uk-UA" b="0" i="0" dirty="0">
                <a:effectLst/>
                <a:latin typeface="Times New Roman" panose="02020603050405020304" pitchFamily="18" charset="0"/>
              </a:rPr>
              <a:t>. Такі кандидати в усиновлювачі ознайомлюються із інформацією про дітей в порядку черговості з урахуванням дати взяття їх на облік кандидатів в усиновлювачі за місцем свого постійного проживання.</a:t>
            </a:r>
          </a:p>
          <a:p>
            <a:endParaRPr lang="uk-UA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A93836C-B69C-9927-87A5-2F9850929B32}"/>
              </a:ext>
            </a:extLst>
          </p:cNvPr>
          <p:cNvSpPr txBox="1">
            <a:spLocks/>
          </p:cNvSpPr>
          <p:nvPr/>
        </p:nvSpPr>
        <p:spPr>
          <a:xfrm>
            <a:off x="1110343" y="170997"/>
            <a:ext cx="10363200" cy="117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all" spc="0" normalizeH="0" baseline="0" noProof="0" dirty="0" smtClean="0">
                <a:ln w="0">
                  <a:solidFill>
                    <a:srgbClr val="FFC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Особливості  провадження усиновлення  </a:t>
            </a:r>
            <a:br>
              <a:rPr kumimoji="0" lang="uk-UA" sz="2800" b="1" i="1" u="none" strike="noStrike" kern="1200" cap="all" spc="0" normalizeH="0" baseline="0" noProof="0" dirty="0" smtClean="0">
                <a:ln w="0">
                  <a:solidFill>
                    <a:srgbClr val="FFC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1" u="none" strike="noStrike" kern="1200" cap="all" spc="0" normalizeH="0" baseline="0" noProof="0" dirty="0" smtClean="0">
                <a:ln w="0">
                  <a:solidFill>
                    <a:srgbClr val="FFC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під  час  воєнного стану</a:t>
            </a:r>
            <a:r>
              <a:rPr kumimoji="0" lang="uk-UA" sz="2800" b="1" i="1" u="none" strike="noStrike" kern="1200" cap="all" spc="0" normalizeH="0" baseline="0" noProof="0" dirty="0" smtClean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1" u="none" strike="noStrike" kern="1200" cap="all" spc="0" normalizeH="0" baseline="0" noProof="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58"/>
            <a:ext cx="1195753" cy="95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oat_of_Arms_Chortki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32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bb8f2e3833669bf53a537b81993cb4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83487-D3BC-29CD-3735-686801B0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08" y="264161"/>
            <a:ext cx="4973320" cy="58927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Особливості воєнного стану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6469349-D2E8-E577-B2ED-F6AA9673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83" y="1178560"/>
            <a:ext cx="10287000" cy="504012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Облік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проживання або  перебування (ВПО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	Якщо </a:t>
            </a:r>
            <a:r>
              <a:rPr lang="uk-UA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житло кандидатів в усиновлювачі, де вони проживали до взяття на облік кандидатів в усиновлювачі, зруйновано, такі кандидати в усиновлювачі повинні надати документи, що підтверджують можливість їх проживання разом з усиновленою дитиною в іншому житловому приміщенні, що належить їм на праві власності або користування. У такому разі складається акт обстеження житлово-побутових умов за новою адресою проживання, про що зазначається у довідці про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продовження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усиновлювачем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uk-UA" sz="22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2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	</a:t>
            </a:r>
            <a:r>
              <a:rPr lang="uk-UA" sz="22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Усиновлювачі</a:t>
            </a:r>
            <a:r>
              <a:rPr lang="uk-UA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які під час воєнного стану тимчасово перемістилися (евакуювалися) до іншої адміністративно-територіальної одиниці України, зобов’язані повідомляти про це службі у справах дітей за місцем свого тимчасового переміщення (евакуації) для здійснення нею нагляду за умовами проживання і виховання усиновленої дитини. </a:t>
            </a:r>
            <a:endParaRPr lang="uk-UA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7234" y="0"/>
            <a:ext cx="1154766" cy="202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613954" y="1162594"/>
            <a:ext cx="574766" cy="33963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583474" y="1942011"/>
            <a:ext cx="574766" cy="33963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22663" y="4515394"/>
            <a:ext cx="574766" cy="33963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512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ablon-Semya-prevyu-1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photo_2022-08-16_22-00-23.jpg"/>
          <p:cNvPicPr>
            <a:picLocks noChangeAspect="1"/>
          </p:cNvPicPr>
          <p:nvPr/>
        </p:nvPicPr>
        <p:blipFill>
          <a:blip r:embed="rId3"/>
          <a:srcRect t="31048" b="6286"/>
          <a:stretch>
            <a:fillRect/>
          </a:stretch>
        </p:blipFill>
        <p:spPr>
          <a:xfrm>
            <a:off x="195942" y="3526971"/>
            <a:ext cx="4731813" cy="2965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олнце 6"/>
          <p:cNvSpPr/>
          <p:nvPr/>
        </p:nvSpPr>
        <p:spPr>
          <a:xfrm>
            <a:off x="0" y="3082834"/>
            <a:ext cx="561703" cy="535577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олнце 7"/>
          <p:cNvSpPr/>
          <p:nvPr/>
        </p:nvSpPr>
        <p:spPr>
          <a:xfrm>
            <a:off x="11630297" y="5468982"/>
            <a:ext cx="561703" cy="535577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олнце 8"/>
          <p:cNvSpPr/>
          <p:nvPr/>
        </p:nvSpPr>
        <p:spPr>
          <a:xfrm>
            <a:off x="7162800" y="6156960"/>
            <a:ext cx="561703" cy="535577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олнце 9"/>
          <p:cNvSpPr/>
          <p:nvPr/>
        </p:nvSpPr>
        <p:spPr>
          <a:xfrm>
            <a:off x="3435531" y="6139543"/>
            <a:ext cx="561703" cy="535577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олнце 10"/>
          <p:cNvSpPr/>
          <p:nvPr/>
        </p:nvSpPr>
        <p:spPr>
          <a:xfrm>
            <a:off x="3653246" y="3313611"/>
            <a:ext cx="561703" cy="535577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ердце 11"/>
          <p:cNvSpPr/>
          <p:nvPr/>
        </p:nvSpPr>
        <p:spPr>
          <a:xfrm rot="21247781">
            <a:off x="6844940" y="4937762"/>
            <a:ext cx="457200" cy="365760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ердце 12"/>
          <p:cNvSpPr/>
          <p:nvPr/>
        </p:nvSpPr>
        <p:spPr>
          <a:xfrm rot="21247781">
            <a:off x="1550130" y="6305007"/>
            <a:ext cx="457200" cy="365760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ердце 13"/>
          <p:cNvSpPr/>
          <p:nvPr/>
        </p:nvSpPr>
        <p:spPr>
          <a:xfrm rot="20594256">
            <a:off x="1049386" y="3439886"/>
            <a:ext cx="457200" cy="365760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ердце 14"/>
          <p:cNvSpPr/>
          <p:nvPr/>
        </p:nvSpPr>
        <p:spPr>
          <a:xfrm rot="21247781">
            <a:off x="11103433" y="6260812"/>
            <a:ext cx="457200" cy="365760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ердце 15"/>
          <p:cNvSpPr/>
          <p:nvPr/>
        </p:nvSpPr>
        <p:spPr>
          <a:xfrm rot="21247781">
            <a:off x="4132221" y="6091648"/>
            <a:ext cx="457200" cy="365760"/>
          </a:xfrm>
          <a:prstGeom prst="hear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ердце 16"/>
          <p:cNvSpPr/>
          <p:nvPr/>
        </p:nvSpPr>
        <p:spPr>
          <a:xfrm rot="1760889">
            <a:off x="11469190" y="6403670"/>
            <a:ext cx="457200" cy="365760"/>
          </a:xfrm>
          <a:prstGeom prst="hear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ердце 17"/>
          <p:cNvSpPr/>
          <p:nvPr/>
        </p:nvSpPr>
        <p:spPr>
          <a:xfrm rot="20048562">
            <a:off x="178529" y="5952311"/>
            <a:ext cx="457200" cy="365760"/>
          </a:xfrm>
          <a:prstGeom prst="hear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9" name="Рисунок 18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1A93836C-B69C-9927-87A5-2F9850929B32}"/>
              </a:ext>
            </a:extLst>
          </p:cNvPr>
          <p:cNvSpPr txBox="1">
            <a:spLocks/>
          </p:cNvSpPr>
          <p:nvPr/>
        </p:nvSpPr>
        <p:spPr>
          <a:xfrm>
            <a:off x="1371600" y="1031966"/>
            <a:ext cx="10006149" cy="1959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КОЖНА  ДИТИНА  ЗАСЛУГОВУЄ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 ДІМ І ЛЮБОВ</a:t>
            </a:r>
            <a:r>
              <a:rPr kumimoji="0" lang="uk-UA" sz="54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!</a:t>
            </a:r>
            <a:endParaRPr kumimoji="0" lang="en-US" sz="48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565687649_002.jpg"/>
          <p:cNvPicPr>
            <a:picLocks noChangeAspect="1"/>
          </p:cNvPicPr>
          <p:nvPr/>
        </p:nvPicPr>
        <p:blipFill>
          <a:blip r:embed="rId2">
            <a:lum bright="10000"/>
          </a:blip>
          <a:srcRect b="5524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F7BE823-F5E7-8D5E-CE1A-0AC8272F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26208"/>
            <a:ext cx="8610600" cy="58270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Служба у справах дітей здійснює: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="" xmlns:a16="http://schemas.microsoft.com/office/drawing/2014/main" id="{5CC02987-755B-529F-F2B4-7529C10A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2491" y="1763486"/>
            <a:ext cx="3618411" cy="1084217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 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дітей, які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можуть бути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усиновлені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CE0CAE55-363E-346E-B1F4-C37E147F9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5120" y="1737360"/>
            <a:ext cx="3644538" cy="1097279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кандидатів в усиновювачі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5" y="0"/>
            <a:ext cx="869224" cy="106914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3500847" y="1031966"/>
            <a:ext cx="692331" cy="64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7474132" y="1034143"/>
            <a:ext cx="657500" cy="513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15144" y="3056709"/>
            <a:ext cx="45937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-сироти;</a:t>
            </a:r>
          </a:p>
          <a:p>
            <a:pPr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позбавлені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батьківського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піклування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батьки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згоду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усиновлення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927463" y="3161212"/>
            <a:ext cx="457200" cy="274320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883919" y="3862253"/>
            <a:ext cx="457200" cy="274320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896982" y="4868091"/>
            <a:ext cx="457200" cy="274320"/>
          </a:xfrm>
          <a:prstGeom prst="notched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 descr="1645443082_13-kartinkin-net-p-kartinki-na-temu-semya-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4" t="3238" r="1365" b="6476"/>
          <a:stretch>
            <a:fillRect/>
          </a:stretch>
        </p:blipFill>
        <p:spPr>
          <a:xfrm rot="599004">
            <a:off x="8281851" y="3214759"/>
            <a:ext cx="3430404" cy="3213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5089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0837724_1-kartinkin-net-p-fon-zeleno-goluboi-nezhnii-krasivo-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BF03D61-DA10-6115-CE64-122C4E16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616" y="339634"/>
            <a:ext cx="8281852" cy="653143"/>
          </a:xfrm>
        </p:spPr>
        <p:txBody>
          <a:bodyPr>
            <a:normAutofit fontScale="90000"/>
          </a:bodyPr>
          <a:lstStyle/>
          <a:p>
            <a:r>
              <a:rPr lang="uk-UA" sz="27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Основний документ для поставлення на облік  </a:t>
            </a:r>
            <a:r>
              <a:rPr lang="uk-UA" sz="27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дітей, </a:t>
            </a:r>
            <a:r>
              <a:rPr lang="uk-UA" sz="27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7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можуть бути усиновлені </a:t>
            </a:r>
            <a:r>
              <a:rPr lang="uk-UA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362997" y="770708"/>
            <a:ext cx="404947" cy="13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02892" y="893018"/>
            <a:ext cx="304253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дитини-сироти: 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692" y="1640116"/>
            <a:ext cx="37316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свідоцтва про смерть батьків</a:t>
            </a:r>
            <a:r>
              <a:rPr lang="uk-UA" b="1" dirty="0" smtClean="0">
                <a:latin typeface="Times New Roman" panose="02020603050405020304" pitchFamily="18" charset="0"/>
              </a:rPr>
              <a:t>, виданого органом ДРАЦС, або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документа про їх смерть</a:t>
            </a:r>
            <a:r>
              <a:rPr lang="uk-UA" b="1" dirty="0" smtClean="0">
                <a:latin typeface="Times New Roman" panose="02020603050405020304" pitchFamily="18" charset="0"/>
              </a:rPr>
              <a:t>, виданого компетентним органом іноземної держави, за умови його легалізації в установленому законодавством порядку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72766" y="927852"/>
            <a:ext cx="307603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дитини, батьки якої: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8914" y="1538292"/>
            <a:ext cx="59566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b="1" dirty="0" smtClean="0">
                <a:latin typeface="Times New Roman" panose="02020603050405020304" pitchFamily="18" charset="0"/>
              </a:rPr>
              <a:t>позбавлені батьківських прав, визнані безвісно відсутніми або недієздатними -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рішення суду</a:t>
            </a:r>
            <a:r>
              <a:rPr lang="uk-UA" sz="1700" b="1" dirty="0" smtClean="0">
                <a:latin typeface="Times New Roman" panose="02020603050405020304" pitchFamily="18" charset="0"/>
              </a:rPr>
              <a:t>;</a:t>
            </a:r>
            <a:endParaRPr lang="uk-UA" sz="1700" b="1" dirty="0"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3268" y="2180884"/>
            <a:ext cx="593924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b="1" dirty="0" smtClean="0">
                <a:latin typeface="Times New Roman" panose="02020603050405020304" pitchFamily="18" charset="0"/>
              </a:rPr>
              <a:t>оголошені померлими -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свідоцтва про смерть батьків</a:t>
            </a:r>
            <a:r>
              <a:rPr lang="uk-UA" sz="1700" b="1" dirty="0" smtClean="0">
                <a:latin typeface="Times New Roman" panose="02020603050405020304" pitchFamily="18" charset="0"/>
              </a:rPr>
              <a:t>, виданого органами ДРАЦС на підставі рішення суду, або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документа про їх смерть</a:t>
            </a:r>
            <a:r>
              <a:rPr lang="uk-UA" sz="1700" b="1" dirty="0" smtClean="0">
                <a:latin typeface="Times New Roman" panose="02020603050405020304" pitchFamily="18" charset="0"/>
              </a:rPr>
              <a:t>, виданого компетентним органом іноземної держави, за умови його легалізації в установленому законодавством порядку;</a:t>
            </a:r>
            <a:endParaRPr lang="uk-UA" sz="17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245" y="3685628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700" b="1" dirty="0" smtClean="0">
                <a:latin typeface="Times New Roman" panose="02020603050405020304" pitchFamily="18" charset="0"/>
              </a:rPr>
              <a:t>батьки невідомі, для підкинутої або знайденої дитини -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Акта органу Національної поліції та закладу охорони здоров’я про підкинуту чи знайдену дитину та її доставку</a:t>
            </a:r>
            <a:r>
              <a:rPr lang="uk-UA" sz="1700" b="1" dirty="0" smtClean="0">
                <a:latin typeface="Times New Roman" panose="02020603050405020304" pitchFamily="18" charset="0"/>
              </a:rPr>
              <a:t> і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довідки</a:t>
            </a:r>
            <a:r>
              <a:rPr lang="uk-UA" sz="1700" b="1" dirty="0" smtClean="0">
                <a:latin typeface="Times New Roman" panose="02020603050405020304" pitchFamily="18" charset="0"/>
              </a:rPr>
              <a:t> або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витягу з ДРАЦС  про державну реєстрацію народження дитини</a:t>
            </a:r>
            <a:r>
              <a:rPr lang="uk-UA" sz="1700" b="1" dirty="0" smtClean="0">
                <a:latin typeface="Times New Roman" panose="02020603050405020304" pitchFamily="18" charset="0"/>
              </a:rPr>
              <a:t>, яка підтверджує, що запис про батьків дитини у Книзі реєстрації народжень проведено за рішенням органу опіки та піклування; (ст.135 ч.2)  </a:t>
            </a:r>
          </a:p>
          <a:p>
            <a:pPr algn="just"/>
            <a:r>
              <a:rPr lang="uk-UA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+ визначення біологічного віку дитини </a:t>
            </a:r>
            <a:endParaRPr lang="uk-UA" sz="17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749143" y="779416"/>
            <a:ext cx="396240" cy="121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с вырезом 21"/>
          <p:cNvSpPr/>
          <p:nvPr/>
        </p:nvSpPr>
        <p:spPr>
          <a:xfrm>
            <a:off x="378823" y="1724297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5495109" y="3744684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5529942" y="2211976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5551713" y="1580605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939245" y="593467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700" b="1" dirty="0" smtClean="0">
                <a:latin typeface="Times New Roman" panose="02020603050405020304" pitchFamily="18" charset="0"/>
              </a:rPr>
              <a:t>батьки якої дали згоду на усиновлення -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письмова згода батьків на усиновлення дитини, засвідчена нотаріусом</a:t>
            </a:r>
            <a:r>
              <a:rPr lang="uk-UA" sz="1700" b="1" dirty="0" smtClean="0">
                <a:latin typeface="Times New Roman" panose="02020603050405020304" pitchFamily="18" charset="0"/>
              </a:rPr>
              <a:t>.  </a:t>
            </a:r>
          </a:p>
          <a:p>
            <a:r>
              <a:rPr lang="uk-UA" sz="17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БЕЗ СТАТУСУ! </a:t>
            </a:r>
            <a:endParaRPr lang="uk-UA" sz="1700" b="1" dirty="0">
              <a:solidFill>
                <a:srgbClr val="7030A0"/>
              </a:solidFill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5503817" y="6000204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6722">
            <a:off x="178910" y="4159992"/>
            <a:ext cx="3402417" cy="2130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8759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0837724_1-kartinkin-net-p-fon-zeleno-goluboi-nezhnii-krasivo-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70836A0-9427-D67C-E693-F2C06208F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37" y="2521131"/>
            <a:ext cx="5177246" cy="338328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700" b="1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uk-UA" sz="17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акт</a:t>
            </a:r>
            <a:r>
              <a:rPr lang="uk-UA" sz="17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700" b="1" i="0" dirty="0">
                <a:effectLst/>
                <a:latin typeface="Times New Roman" panose="02020603050405020304" pitchFamily="18" charset="0"/>
              </a:rPr>
              <a:t>про дитину, яку батьки (матір або батько), інші родичі або законний представник відмовилися забрати з пологового будинку, іншого закладу охорони </a:t>
            </a:r>
            <a:r>
              <a:rPr lang="uk-UA" sz="1700" b="1" i="0" dirty="0" smtClean="0">
                <a:effectLst/>
                <a:latin typeface="Times New Roman" panose="02020603050405020304" pitchFamily="18" charset="0"/>
              </a:rPr>
              <a:t>здоров’я, </a:t>
            </a:r>
            <a:r>
              <a:rPr lang="uk-UA" sz="17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довідка</a:t>
            </a:r>
            <a:r>
              <a:rPr lang="uk-UA" sz="1700" b="1" i="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uk-UA" sz="1700" b="1" i="0" dirty="0">
                <a:effectLst/>
                <a:latin typeface="Times New Roman" panose="02020603050405020304" pitchFamily="18" charset="0"/>
              </a:rPr>
              <a:t>або </a:t>
            </a:r>
            <a:r>
              <a:rPr lang="uk-UA" sz="17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витяг з ДРАЦС </a:t>
            </a:r>
            <a:r>
              <a:rPr lang="uk-UA" sz="17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 державну реєстрацію народження дитини, про внесення запису про батьків дитини у Книгу реєстрації народжень </a:t>
            </a:r>
            <a:r>
              <a:rPr lang="uk-UA" sz="1700" b="1" i="0" dirty="0">
                <a:effectLst/>
                <a:latin typeface="Times New Roman" panose="02020603050405020304" pitchFamily="18" charset="0"/>
              </a:rPr>
              <a:t>відповідно до статті </a:t>
            </a:r>
            <a:r>
              <a:rPr lang="uk-UA" sz="1700" b="1" i="0" dirty="0" smtClean="0">
                <a:effectLst/>
                <a:latin typeface="Times New Roman" panose="02020603050405020304" pitchFamily="18" charset="0"/>
              </a:rPr>
              <a:t>135</a:t>
            </a:r>
            <a:r>
              <a:rPr lang="uk-UA" sz="1700" b="1" dirty="0">
                <a:latin typeface="Times New Roman" panose="02020603050405020304" pitchFamily="18" charset="0"/>
              </a:rPr>
              <a:t> </a:t>
            </a:r>
            <a:r>
              <a:rPr lang="uk-UA" sz="1700" b="1" i="0" dirty="0" smtClean="0">
                <a:effectLst/>
                <a:latin typeface="Times New Roman" panose="02020603050405020304" pitchFamily="18" charset="0"/>
              </a:rPr>
              <a:t>Сімейного </a:t>
            </a:r>
            <a:r>
              <a:rPr lang="uk-UA" sz="1700" b="1" i="0" dirty="0">
                <a:effectLst/>
                <a:latin typeface="Times New Roman" panose="02020603050405020304" pitchFamily="18" charset="0"/>
              </a:rPr>
              <a:t>кодексу України, рішення органу опіки та піклування про реєстрацію народження </a:t>
            </a:r>
            <a:r>
              <a:rPr lang="uk-UA" sz="1700" b="1" i="0" dirty="0" smtClean="0">
                <a:effectLst/>
                <a:latin typeface="Times New Roman" panose="02020603050405020304" pitchFamily="18" charset="0"/>
              </a:rPr>
              <a:t>дитини</a:t>
            </a:r>
            <a:endParaRPr lang="uk-UA" sz="1700" b="1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CBF03D61-DA10-6115-CE64-122C4E16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532" y="326571"/>
            <a:ext cx="9771017" cy="653143"/>
          </a:xfrm>
        </p:spPr>
        <p:txBody>
          <a:bodyPr>
            <a:noAutofit/>
          </a:bodyPr>
          <a:lstStyle/>
          <a:p>
            <a:r>
              <a:rPr lang="uk-UA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Основний документ для поставлення на облік  </a:t>
            </a:r>
            <a:r>
              <a:rPr lang="uk-UA" sz="24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дітей, які можуть бути усиновлені </a:t>
            </a:r>
            <a:r>
              <a:rPr lang="uk-UA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32242" y="906082"/>
            <a:ext cx="350551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дитини, яку не забрали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 закладу охорони здоров’я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497" y="1630667"/>
            <a:ext cx="561267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акт закладу охорони здоров’я</a:t>
            </a:r>
            <a:r>
              <a:rPr lang="uk-UA" sz="1700" b="1" dirty="0" smtClean="0">
                <a:latin typeface="Times New Roman" panose="02020603050405020304" pitchFamily="18" charset="0"/>
              </a:rPr>
              <a:t> та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органу Національної поліції про дитину</a:t>
            </a:r>
            <a:r>
              <a:rPr lang="uk-UA" sz="1700" b="1" dirty="0" smtClean="0">
                <a:latin typeface="Times New Roman" panose="02020603050405020304" pitchFamily="18" charset="0"/>
              </a:rPr>
              <a:t>, яку батьки (матір або батько), інші родичі або законний представник відмовилися забрати з пологового будинку, іншого закладу охорони здоров’я, або 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акт про дитину, покинуту в пологовому будинку, іншому закладі охорони здоров’я</a:t>
            </a:r>
            <a:r>
              <a:rPr lang="uk-UA" sz="1700" b="1" dirty="0" smtClean="0">
                <a:latin typeface="Times New Roman" panose="02020603050405020304" pitchFamily="18" charset="0"/>
              </a:rPr>
              <a:t>, (</a:t>
            </a:r>
            <a:r>
              <a:rPr lang="uk-UA" sz="1700" b="1" u="sng" dirty="0" smtClean="0">
                <a:latin typeface="Times New Roman" panose="02020603050405020304" pitchFamily="18" charset="0"/>
              </a:rPr>
              <a:t>із зазначенням документів, на підставі яких записані відомості про матір дитини</a:t>
            </a:r>
            <a:r>
              <a:rPr lang="uk-UA" sz="1700" b="1" dirty="0" smtClean="0">
                <a:latin typeface="Times New Roman" panose="02020603050405020304" pitchFamily="18" charset="0"/>
              </a:rPr>
              <a:t>),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довідка</a:t>
            </a:r>
            <a:r>
              <a:rPr lang="uk-UA" sz="1700" b="1" dirty="0" smtClean="0">
                <a:latin typeface="Times New Roman" panose="02020603050405020304" pitchFamily="18" charset="0"/>
              </a:rPr>
              <a:t> або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витяг з ДРАЦС про державну реєстрацію народження дитини, про внесення запису про батьків дитини до Книги реєстрації народжень</a:t>
            </a:r>
            <a:r>
              <a:rPr lang="uk-UA" sz="1700" b="1" dirty="0" smtClean="0">
                <a:latin typeface="Times New Roman" panose="02020603050405020304" pitchFamily="18" charset="0"/>
              </a:rPr>
              <a:t>, а також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письмова згода матері (батьків) на усиновлення</a:t>
            </a:r>
            <a:r>
              <a:rPr lang="uk-UA" sz="1700" b="1" dirty="0" smtClean="0">
                <a:latin typeface="Times New Roman" panose="02020603050405020304" pitchFamily="18" charset="0"/>
              </a:rPr>
              <a:t>, засвідченої нотаріусом в установленому порядку, або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рішення суду про позбавлення матері (батьків) батьківських прав</a:t>
            </a:r>
            <a:r>
              <a:rPr lang="uk-UA" sz="1700" b="1" dirty="0" smtClean="0">
                <a:latin typeface="Times New Roman" panose="02020603050405020304" pitchFamily="18" charset="0"/>
              </a:rPr>
              <a:t>, або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довідки, виданої органами Національної поліції про те, що місце проживання (перебування) матері (батьків) невідоме</a:t>
            </a:r>
            <a:endParaRPr lang="uk-UA" sz="17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23612" y="911276"/>
            <a:ext cx="4802777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дитини, яку протягом двох місяців після народження не забрали з пологового будинку або іншого закладу охорони здоров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`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169817" y="1685109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531431" y="875212"/>
            <a:ext cx="352695" cy="1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090163" y="883920"/>
            <a:ext cx="404947" cy="13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с вырезом 15"/>
          <p:cNvSpPr/>
          <p:nvPr/>
        </p:nvSpPr>
        <p:spPr>
          <a:xfrm>
            <a:off x="6683828" y="2608217"/>
            <a:ext cx="457200" cy="274320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9509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bb8f2e3833669bf53a537b81993cb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8372">
            <a:off x="10491620" y="43461"/>
            <a:ext cx="1450176" cy="2546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05691" y="4453656"/>
            <a:ext cx="10850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</a:rPr>
              <a:t>За наявності документів, дитина береться на місцевий облік із занесенням даних про неї до </a:t>
            </a:r>
            <a:r>
              <a:rPr lang="uk-U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Книги обліку дітей, які можуть бути усиновлені</a:t>
            </a:r>
            <a:r>
              <a:rPr lang="uk-UA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uk-UA" b="1" dirty="0" smtClean="0">
                <a:latin typeface="Times New Roman" panose="02020603050405020304" pitchFamily="18" charset="0"/>
              </a:rPr>
              <a:t>що ведеться за формою згідно з </a:t>
            </a:r>
            <a:r>
              <a:rPr lang="uk-UA" b="1" u="sng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додатком 1 </a:t>
            </a:r>
            <a:r>
              <a:rPr lang="uk-UA" b="1" dirty="0" smtClean="0">
                <a:latin typeface="Times New Roman" panose="02020603050405020304" pitchFamily="18" charset="0"/>
              </a:rPr>
              <a:t>та до системи ЄІАС.</a:t>
            </a:r>
          </a:p>
          <a:p>
            <a:pPr algn="just"/>
            <a:endParaRPr lang="uk-UA" b="1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</a:rPr>
              <a:t>Діти-сироти, діти, позбавлені батьківського піклування, діти, батьки яких дали згоду на усиновлення, беруться на місцевий облік службою у справах дітей за місцем їх походження </a:t>
            </a:r>
            <a:r>
              <a:rPr lang="uk-UA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протягом місяця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</a:rPr>
              <a:t>після виникнення підстав для усиновлення.</a:t>
            </a:r>
            <a:endParaRPr lang="uk-UA" b="1" dirty="0">
              <a:latin typeface="Times New Roman" panose="02020603050405020304" pitchFamily="18" charset="0"/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E9FDB7FC-8786-FF35-0FD8-C2AD5F16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583" y="732971"/>
            <a:ext cx="9692640" cy="3669212"/>
          </a:xfrm>
        </p:spPr>
        <p:txBody>
          <a:bodyPr>
            <a:normAutofit/>
          </a:bodyPr>
          <a:lstStyle/>
          <a:p>
            <a:pPr algn="just"/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     для взяття дитини на облік необхідні документи щодо </a:t>
            </a:r>
            <a:r>
              <a:rPr lang="uk-UA" sz="18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обох батьків</a:t>
            </a:r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;</a:t>
            </a:r>
          </a:p>
          <a:p>
            <a:pPr marL="285750" indent="-285750" algn="just"/>
            <a:r>
              <a:rPr lang="uk-UA" sz="1800" b="1" dirty="0" smtClean="0">
                <a:latin typeface="Times New Roman" panose="02020603050405020304" pitchFamily="18" charset="0"/>
              </a:rPr>
              <a:t>     я</a:t>
            </a:r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кщо </a:t>
            </a:r>
            <a:r>
              <a:rPr lang="uk-UA" sz="1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батьки є неповнолітніми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, крім їх письмової згоди додається </a:t>
            </a:r>
            <a:r>
              <a:rPr lang="uk-UA" sz="1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письмова згода їх </a:t>
            </a:r>
            <a:r>
              <a:rPr lang="uk-UA" sz="18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батьків</a:t>
            </a:r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, засвідчена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нотаріусом; </a:t>
            </a:r>
          </a:p>
          <a:p>
            <a:pPr marL="285750" indent="-285750" algn="just"/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	у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разі коли дитину виховувала </a:t>
            </a:r>
            <a:r>
              <a:rPr lang="uk-UA" sz="1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одинока матір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, до документів, зазначених у </a:t>
            </a:r>
            <a:r>
              <a:rPr lang="uk-UA" sz="1800" b="1" i="0" u="sng" dirty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пункті </a:t>
            </a:r>
            <a:r>
              <a:rPr lang="uk-UA" sz="1800" b="1" i="0" u="sng" dirty="0" smtClean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1" dirty="0" smtClean="0">
                <a:latin typeface="Times New Roman" panose="02020603050405020304" pitchFamily="18" charset="0"/>
              </a:rPr>
              <a:t> </a:t>
            </a:r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цього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Порядку, додається </a:t>
            </a:r>
            <a:r>
              <a:rPr lang="uk-UA" sz="1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довідка з органу реєстрації актів цивільного стану щодо запису відомостей про батька дитини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285750" indent="-285750" algn="just"/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	якщо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дитина, яка може бути усиновлена, </a:t>
            </a:r>
            <a:r>
              <a:rPr lang="uk-UA" sz="1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перебуває під </a:t>
            </a:r>
            <a:r>
              <a:rPr lang="uk-UA" sz="18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опікою</a:t>
            </a:r>
            <a:r>
              <a:rPr lang="uk-UA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lang="uk-UA" sz="18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піклуванням</a:t>
            </a:r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і опікун (піклувальник) дав згоду на її усиновлення, до документів, зазначених у </a:t>
            </a:r>
            <a:r>
              <a:rPr lang="uk-UA" sz="1800" b="1" i="0" u="sng" dirty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пункті 5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 цього Порядку, додається </a:t>
            </a:r>
            <a:r>
              <a:rPr lang="uk-UA" sz="1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письмова згода опікуна (піклувальника)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;</a:t>
            </a:r>
          </a:p>
          <a:p>
            <a:pPr marL="285750" indent="-285750" algn="just"/>
            <a:r>
              <a:rPr lang="uk-UA" sz="1800" b="1" i="0" dirty="0" smtClean="0">
                <a:effectLst/>
                <a:latin typeface="Times New Roman" panose="02020603050405020304" pitchFamily="18" charset="0"/>
              </a:rPr>
              <a:t>	коли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батько чи мати дитини в установленому порядку </a:t>
            </a:r>
            <a:r>
              <a:rPr lang="uk-UA" sz="1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визнані недієздатними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 і над ними встановлено опіку, додається </a:t>
            </a:r>
            <a:r>
              <a:rPr lang="uk-UA" sz="1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письмова згода опікуна 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на усиновлення дитини його підопічного або згода органу опіки та піклування.</a:t>
            </a:r>
          </a:p>
          <a:p>
            <a:pPr algn="just"/>
            <a:endParaRPr lang="uk-UA" sz="1800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/>
            <a:endParaRPr lang="uk-UA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3" name="Рисунок 12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803366" y="842554"/>
            <a:ext cx="143692" cy="783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62148" y="766356"/>
            <a:ext cx="243842" cy="148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12074" y="1164771"/>
            <a:ext cx="143692" cy="783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790301" y="1783079"/>
            <a:ext cx="143692" cy="783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816428" y="2671353"/>
            <a:ext cx="143692" cy="783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816427" y="3520438"/>
            <a:ext cx="143692" cy="783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883918" y="1088572"/>
            <a:ext cx="243842" cy="148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70856" y="1702526"/>
            <a:ext cx="243842" cy="148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870856" y="2590801"/>
            <a:ext cx="243842" cy="148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83919" y="3426824"/>
            <a:ext cx="243842" cy="1480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638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3ed0e4156ab7340e6fb4bff3f79f3e.jpg"/>
          <p:cNvPicPr>
            <a:picLocks noChangeAspect="1"/>
          </p:cNvPicPr>
          <p:nvPr/>
        </p:nvPicPr>
        <p:blipFill>
          <a:blip r:embed="rId2"/>
          <a:srcRect l="3107" t="3622" r="3250" b="3421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F664955-A144-850C-1FF4-991CEF97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1" y="600896"/>
            <a:ext cx="8610600" cy="806975"/>
          </a:xfrm>
        </p:spPr>
        <p:txBody>
          <a:bodyPr>
            <a:normAutofit/>
          </a:bodyPr>
          <a:lstStyle/>
          <a:p>
            <a:pPr algn="ctr"/>
            <a:r>
              <a:rPr lang="uk-UA" sz="200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КНИГА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обліку дітей, які можуть бути усиновлені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="" xmlns:a16="http://schemas.microsoft.com/office/drawing/2014/main" id="{D7F00DE7-10B8-4B5A-EBCE-7A160432B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5626975"/>
              </p:ext>
            </p:extLst>
          </p:nvPr>
        </p:nvGraphicFramePr>
        <p:xfrm>
          <a:off x="312114" y="1510673"/>
          <a:ext cx="11588148" cy="8069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05329">
                  <a:extLst>
                    <a:ext uri="{9D8B030D-6E8A-4147-A177-3AD203B41FA5}">
                      <a16:colId xmlns="" xmlns:a16="http://schemas.microsoft.com/office/drawing/2014/main" val="1605525590"/>
                    </a:ext>
                  </a:extLst>
                </a:gridCol>
                <a:gridCol w="1347692">
                  <a:extLst>
                    <a:ext uri="{9D8B030D-6E8A-4147-A177-3AD203B41FA5}">
                      <a16:colId xmlns="" xmlns:a16="http://schemas.microsoft.com/office/drawing/2014/main" val="60088794"/>
                    </a:ext>
                  </a:extLst>
                </a:gridCol>
                <a:gridCol w="1746306">
                  <a:extLst>
                    <a:ext uri="{9D8B030D-6E8A-4147-A177-3AD203B41FA5}">
                      <a16:colId xmlns="" xmlns:a16="http://schemas.microsoft.com/office/drawing/2014/main" val="2766330336"/>
                    </a:ext>
                  </a:extLst>
                </a:gridCol>
                <a:gridCol w="1271765">
                  <a:extLst>
                    <a:ext uri="{9D8B030D-6E8A-4147-A177-3AD203B41FA5}">
                      <a16:colId xmlns="" xmlns:a16="http://schemas.microsoft.com/office/drawing/2014/main" val="270039884"/>
                    </a:ext>
                  </a:extLst>
                </a:gridCol>
                <a:gridCol w="1148386">
                  <a:extLst>
                    <a:ext uri="{9D8B030D-6E8A-4147-A177-3AD203B41FA5}">
                      <a16:colId xmlns="" xmlns:a16="http://schemas.microsoft.com/office/drawing/2014/main" val="2525653793"/>
                    </a:ext>
                  </a:extLst>
                </a:gridCol>
                <a:gridCol w="1100930">
                  <a:extLst>
                    <a:ext uri="{9D8B030D-6E8A-4147-A177-3AD203B41FA5}">
                      <a16:colId xmlns="" xmlns:a16="http://schemas.microsoft.com/office/drawing/2014/main" val="1446247811"/>
                    </a:ext>
                  </a:extLst>
                </a:gridCol>
                <a:gridCol w="1841213">
                  <a:extLst>
                    <a:ext uri="{9D8B030D-6E8A-4147-A177-3AD203B41FA5}">
                      <a16:colId xmlns="" xmlns:a16="http://schemas.microsoft.com/office/drawing/2014/main" val="3479311069"/>
                    </a:ext>
                  </a:extLst>
                </a:gridCol>
                <a:gridCol w="1225567">
                  <a:extLst>
                    <a:ext uri="{9D8B030D-6E8A-4147-A177-3AD203B41FA5}">
                      <a16:colId xmlns="" xmlns:a16="http://schemas.microsoft.com/office/drawing/2014/main" val="2370900718"/>
                    </a:ext>
                  </a:extLst>
                </a:gridCol>
                <a:gridCol w="700960">
                  <a:extLst>
                    <a:ext uri="{9D8B030D-6E8A-4147-A177-3AD203B41FA5}">
                      <a16:colId xmlns="" xmlns:a16="http://schemas.microsoft.com/office/drawing/2014/main" val="2690324699"/>
                    </a:ext>
                  </a:extLst>
                </a:gridCol>
              </a:tblGrid>
              <a:tr h="80697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Порядковий номер*</a:t>
                      </a: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справах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яка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надіслала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анкету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взяття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місцевий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регіональний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централізований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Прізвище,ім'я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батькові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народження</a:t>
                      </a: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анкети</a:t>
                      </a: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надіслання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взяття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регіональний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централізований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Підстави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дата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зняття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обліку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4532616"/>
                  </a:ext>
                </a:extLst>
              </a:tr>
            </a:tbl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EF664955-A144-850C-1FF4-991CEF979F80}"/>
              </a:ext>
            </a:extLst>
          </p:cNvPr>
          <p:cNvSpPr txBox="1">
            <a:spLocks/>
          </p:cNvSpPr>
          <p:nvPr/>
        </p:nvSpPr>
        <p:spPr>
          <a:xfrm>
            <a:off x="9405256" y="182881"/>
            <a:ext cx="2299063" cy="574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Зразок заповнення </a:t>
            </a:r>
            <a:endParaRPr kumimoji="0" lang="uk-UA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graphicFrame>
        <p:nvGraphicFramePr>
          <p:cNvPr id="13" name="Таблиця 13">
            <a:extLst>
              <a:ext uri="{FF2B5EF4-FFF2-40B4-BE49-F238E27FC236}">
                <a16:creationId xmlns="" xmlns:a16="http://schemas.microsoft.com/office/drawing/2014/main" id="{8CDB0D8E-184D-A881-B7B0-2E0E4491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5621235"/>
              </p:ext>
            </p:extLst>
          </p:nvPr>
        </p:nvGraphicFramePr>
        <p:xfrm>
          <a:off x="326572" y="2368199"/>
          <a:ext cx="11586753" cy="3052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198">
                  <a:extLst>
                    <a:ext uri="{9D8B030D-6E8A-4147-A177-3AD203B41FA5}">
                      <a16:colId xmlns="" xmlns:a16="http://schemas.microsoft.com/office/drawing/2014/main" val="1172932269"/>
                    </a:ext>
                  </a:extLst>
                </a:gridCol>
                <a:gridCol w="1337591">
                  <a:extLst>
                    <a:ext uri="{9D8B030D-6E8A-4147-A177-3AD203B41FA5}">
                      <a16:colId xmlns="" xmlns:a16="http://schemas.microsoft.com/office/drawing/2014/main" val="3218184403"/>
                    </a:ext>
                  </a:extLst>
                </a:gridCol>
                <a:gridCol w="1744890">
                  <a:extLst>
                    <a:ext uri="{9D8B030D-6E8A-4147-A177-3AD203B41FA5}">
                      <a16:colId xmlns="" xmlns:a16="http://schemas.microsoft.com/office/drawing/2014/main" val="1313601646"/>
                    </a:ext>
                  </a:extLst>
                </a:gridCol>
                <a:gridCol w="1267098">
                  <a:extLst>
                    <a:ext uri="{9D8B030D-6E8A-4147-A177-3AD203B41FA5}">
                      <a16:colId xmlns="" xmlns:a16="http://schemas.microsoft.com/office/drawing/2014/main" val="3852843548"/>
                    </a:ext>
                  </a:extLst>
                </a:gridCol>
                <a:gridCol w="1123405">
                  <a:extLst>
                    <a:ext uri="{9D8B030D-6E8A-4147-A177-3AD203B41FA5}">
                      <a16:colId xmlns="" xmlns:a16="http://schemas.microsoft.com/office/drawing/2014/main" val="378347946"/>
                    </a:ext>
                  </a:extLst>
                </a:gridCol>
                <a:gridCol w="1136469">
                  <a:extLst>
                    <a:ext uri="{9D8B030D-6E8A-4147-A177-3AD203B41FA5}">
                      <a16:colId xmlns="" xmlns:a16="http://schemas.microsoft.com/office/drawing/2014/main" val="866510077"/>
                    </a:ext>
                  </a:extLst>
                </a:gridCol>
                <a:gridCol w="1841863">
                  <a:extLst>
                    <a:ext uri="{9D8B030D-6E8A-4147-A177-3AD203B41FA5}">
                      <a16:colId xmlns="" xmlns:a16="http://schemas.microsoft.com/office/drawing/2014/main" val="1076883589"/>
                    </a:ext>
                  </a:extLst>
                </a:gridCol>
                <a:gridCol w="1214845">
                  <a:extLst>
                    <a:ext uri="{9D8B030D-6E8A-4147-A177-3AD203B41FA5}">
                      <a16:colId xmlns="" xmlns:a16="http://schemas.microsoft.com/office/drawing/2014/main" val="1313523146"/>
                    </a:ext>
                  </a:extLst>
                </a:gridCol>
                <a:gridCol w="705394">
                  <a:extLst>
                    <a:ext uri="{9D8B030D-6E8A-4147-A177-3AD203B41FA5}">
                      <a16:colId xmlns="" xmlns:a16="http://schemas.microsoft.com/office/drawing/2014/main" val="1143309769"/>
                    </a:ext>
                  </a:extLst>
                </a:gridCol>
              </a:tblGrid>
              <a:tr h="1414752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Передано </a:t>
                      </a:r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uk-UA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Гусятинського</a:t>
                      </a:r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району  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24.10.2021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Посіда</a:t>
                      </a:r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Микола Сергійович 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19.08.2004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24.11.2021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19.08.2022</a:t>
                      </a:r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, досягнення повноліття 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4134408"/>
                  </a:ext>
                </a:extLst>
              </a:tr>
              <a:tr h="1638134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25.07.2022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Близнюк Сергій Миронович 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25.04.2014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Не надіслано, висновок про доцільність усиновлення від 05.08.2022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Усиновлення дитини,</a:t>
                      </a:r>
                    </a:p>
                    <a:p>
                      <a:pPr algn="ctr"/>
                      <a:r>
                        <a:rPr lang="uk-UA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25.10.2022</a:t>
                      </a:r>
                      <a:endParaRPr lang="uk-UA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uk-UA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11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956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08yb4-18ef-1200x630.jpg"/>
          <p:cNvPicPr>
            <a:picLocks noChangeAspect="1"/>
          </p:cNvPicPr>
          <p:nvPr/>
        </p:nvPicPr>
        <p:blipFill>
          <a:blip r:embed="rId2">
            <a:lum bright="20000"/>
          </a:blip>
          <a:srcRect l="6464" r="2505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E4F97D-3558-3BB2-732B-AB57D6F3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82" y="169817"/>
            <a:ext cx="3988586" cy="49638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 воєнного </a:t>
            </a:r>
            <a:r>
              <a:rPr lang="uk-UA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стану</a:t>
            </a:r>
            <a:br>
              <a:rPr lang="uk-UA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E24B10BE-AAA7-998A-B8FE-0D1D10BF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1573348"/>
            <a:ext cx="10234748" cy="44616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300" b="0" i="0" dirty="0" smtClean="0">
                <a:effectLst/>
                <a:latin typeface="Times New Roman" panose="02020603050405020304" pitchFamily="18" charset="0"/>
              </a:rPr>
              <a:t>    </a:t>
            </a:r>
            <a:r>
              <a:rPr lang="uk-UA" sz="2200" b="0" i="0" dirty="0" smtClean="0">
                <a:effectLst/>
                <a:latin typeface="Times New Roman" panose="02020603050405020304" pitchFamily="18" charset="0"/>
              </a:rPr>
              <a:t>116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uk-UA" sz="2200" b="0" i="0" u="sng" dirty="0">
                <a:effectLst/>
                <a:latin typeface="Times New Roman" panose="02020603050405020304" pitchFamily="18" charset="0"/>
              </a:rPr>
              <a:t>Діти, які тимчасово переміщені (евакуйовані) за межі України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, під час перебування за кордоном набули права бути усиновленими, </a:t>
            </a:r>
            <a:r>
              <a:rPr lang="uk-UA" sz="2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беруться на місцевий облік після їх повернення в Україну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. На тимчасово окупованих територіях усиновлення не здійснюється.  </a:t>
            </a:r>
          </a:p>
          <a:p>
            <a:pPr algn="just">
              <a:buNone/>
            </a:pPr>
            <a:r>
              <a:rPr lang="uk-UA" sz="2200" b="0" i="0" dirty="0" smtClean="0">
                <a:effectLst/>
                <a:latin typeface="Times New Roman" panose="02020603050405020304" pitchFamily="18" charset="0"/>
              </a:rPr>
              <a:t>     Діти 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вже перебувають на місцевому обліку, їх постановка на регіональний та централізований облік здійснюється з урахуванням вимог </a:t>
            </a:r>
            <a:r>
              <a:rPr lang="uk-UA" sz="2200" b="1" i="0" u="sng" dirty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пунктів </a:t>
            </a:r>
            <a:r>
              <a:rPr lang="uk-UA" sz="2200" b="1" i="0" u="sng" dirty="0" smtClean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121-123</a:t>
            </a:r>
            <a:r>
              <a:rPr lang="uk-UA" sz="2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uk-UA" sz="2200" b="0" i="0" dirty="0" smtClean="0">
                <a:effectLst/>
                <a:latin typeface="Times New Roman" panose="02020603050405020304" pitchFamily="18" charset="0"/>
              </a:rPr>
              <a:t>цього 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Порядку.</a:t>
            </a:r>
          </a:p>
          <a:p>
            <a:pPr algn="just">
              <a:buNone/>
            </a:pPr>
            <a:r>
              <a:rPr lang="uk-UA" sz="2200" b="0" i="0" dirty="0" smtClean="0">
                <a:effectLst/>
                <a:latin typeface="Times New Roman" panose="02020603050405020304" pitchFamily="18" charset="0"/>
              </a:rPr>
              <a:t>     117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uk-UA" sz="2200" b="0" i="0" u="sng" dirty="0">
                <a:effectLst/>
                <a:latin typeface="Times New Roman" panose="02020603050405020304" pitchFamily="18" charset="0"/>
              </a:rPr>
              <a:t>Під час воєнного стану діти, які тимчасово переміститися (евакуювалися) 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до іншої адміністративно-територіальної одиниці </a:t>
            </a:r>
            <a:r>
              <a:rPr lang="uk-UA" sz="2200" b="0" i="0" u="sng" dirty="0">
                <a:effectLst/>
                <a:latin typeface="Times New Roman" panose="02020603050405020304" pitchFamily="18" charset="0"/>
              </a:rPr>
              <a:t>України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 і не перебували на місцевому обліку, але набули права бути усиновленими,</a:t>
            </a:r>
            <a:r>
              <a:rPr lang="uk-UA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беруться на місцевий облік службою у справах дітей за місцем їх тимчасового переміщення 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(евакуації) з урахуванням вимог </a:t>
            </a:r>
            <a:r>
              <a:rPr lang="uk-UA" sz="2200" b="1" i="0" u="sng" dirty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пунктів </a:t>
            </a:r>
            <a:r>
              <a:rPr lang="uk-UA" sz="2200" b="1" i="0" u="sng" dirty="0" smtClean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uk-UA" sz="2200" b="0" i="0" dirty="0" smtClean="0">
                <a:effectLst/>
                <a:latin typeface="Times New Roman" panose="02020603050405020304" pitchFamily="18" charset="0"/>
              </a:rPr>
              <a:t> і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uk-UA" sz="2200" b="1" i="0" u="sng" dirty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uk-UA" sz="2200" b="0" i="0" dirty="0">
                <a:effectLst/>
                <a:latin typeface="Times New Roman" panose="02020603050405020304" pitchFamily="18" charset="0"/>
              </a:rPr>
              <a:t> цього Порядку.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0"/>
            <a:ext cx="1195753" cy="95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ідзаголовок 2">
            <a:extLst>
              <a:ext uri="{FF2B5EF4-FFF2-40B4-BE49-F238E27FC236}">
                <a16:creationId xmlns="" xmlns:a16="http://schemas.microsoft.com/office/drawing/2014/main" id="{AE22D9E5-6771-52F3-2B02-D96C562BA262}"/>
              </a:ext>
            </a:extLst>
          </p:cNvPr>
          <p:cNvSpPr txBox="1">
            <a:spLocks/>
          </p:cNvSpPr>
          <p:nvPr/>
        </p:nvSpPr>
        <p:spPr>
          <a:xfrm>
            <a:off x="1467395" y="585386"/>
            <a:ext cx="9022080" cy="104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Постанова Кабінету Міністрів України № 905 від 8 жовтня 2008 р.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“Про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затвердження Порядку провадження діяльності з усиновлення та здійснення нагляду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дотриманням прав усиновлених </a:t>
            </a: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дітей”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184"/>
            <a:ext cx="1195753" cy="95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31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08yb4-18ef-1200x630.jpg"/>
          <p:cNvPicPr>
            <a:picLocks noChangeAspect="1"/>
          </p:cNvPicPr>
          <p:nvPr/>
        </p:nvPicPr>
        <p:blipFill>
          <a:blip r:embed="rId2">
            <a:lum bright="20000"/>
          </a:blip>
          <a:srcRect l="6464" r="2505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E2C1868-9549-A0E4-323A-ECA94BD3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27464"/>
            <a:ext cx="10143309" cy="529122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uk-UA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</a:rPr>
              <a:t>118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. У разі тимчасового переміщення (евакуації) дитини, яка може бути усиновленою, до іншої адміністративно-територіальної одиниці України служба у справах дітей за місцем тимчасового переміщення (евакуації) дитини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провадить діяльність щодо усиновлення дитини, передбачену цим Порядком для служб у справах дітей за місцем проживання (перебування) дитини.</a:t>
            </a:r>
          </a:p>
          <a:p>
            <a:pPr algn="just">
              <a:buNone/>
            </a:pPr>
            <a:r>
              <a:rPr lang="uk-UA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</a:rPr>
              <a:t>Якщо 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дитина, яка тимчасово перемістилася (евакуювалася) та може бути усиновленою, має братів і сестер, які перебувають на обліку дітей, які можуть бути усиновлені, а районна, державна (військова) адміністрація, виконавчий орган міської, за місцем перебування дитини на місцевому обліку не здійснюють своїх повноважень у зв’язку з проведенням воєнних (бойових) дій або перебуванням в тимчасовій окупації, оточенні (блокуванні),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згоду на роз’єднання братів і сестер під час усиновлення дитини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надає районна державна (військова) адміністрація, виконавчий орган міської ради за місцем тимчасового переміщення (евакуації) на підставі інформації, наданої службою у справах дітей облдержадміністрації за місцем обліку дитини на підставі умов, </a:t>
            </a:r>
            <a:r>
              <a:rPr lang="uk-UA" sz="2400" b="0" i="0" dirty="0" smtClean="0">
                <a:effectLst/>
                <a:latin typeface="Times New Roman" panose="02020603050405020304" pitchFamily="18" charset="0"/>
              </a:rPr>
              <a:t>визначених</a:t>
            </a:r>
            <a:r>
              <a:rPr lang="uk-UA" sz="2400" dirty="0">
                <a:latin typeface="Times New Roman" panose="02020603050405020304" pitchFamily="18" charset="0"/>
              </a:rPr>
              <a:t> </a:t>
            </a:r>
            <a:r>
              <a:rPr lang="uk-UA" sz="2400" b="1" i="0" dirty="0" smtClean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пунктом </a:t>
            </a:r>
            <a:r>
              <a:rPr lang="uk-UA" sz="2400" b="1" i="0" dirty="0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74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 цього Порядку.</a:t>
            </a:r>
          </a:p>
          <a:p>
            <a:pPr algn="just">
              <a:buNone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</a:t>
            </a:r>
            <a:r>
              <a:rPr lang="uk-UA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 </a:t>
            </a:r>
            <a:r>
              <a:rPr lang="uk-UA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підлягають усиновленню діти, які набули статусу </a:t>
            </a:r>
            <a:r>
              <a:rPr lang="uk-UA" sz="2400" b="1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 зв’язку з перебуванням батьків на території, де ведуться або велися активні бойові дії, чи на окупованій території, що підтверджується актом. </a:t>
            </a:r>
            <a:endParaRPr lang="uk-UA" sz="2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7E4F97D-3558-3BB2-732B-AB57D6F3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82" y="169817"/>
            <a:ext cx="3988586" cy="49638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 воєнного </a:t>
            </a:r>
            <a:r>
              <a:rPr lang="uk-UA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стану</a:t>
            </a:r>
            <a:br>
              <a:rPr lang="uk-UA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389"/>
            <a:ext cx="1195753" cy="95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30" y="4842413"/>
            <a:ext cx="741352" cy="130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024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008yb4-18ef-1200x630.jpg"/>
          <p:cNvPicPr>
            <a:picLocks noChangeAspect="1"/>
          </p:cNvPicPr>
          <p:nvPr/>
        </p:nvPicPr>
        <p:blipFill>
          <a:blip r:embed="rId2">
            <a:lum bright="20000"/>
          </a:blip>
          <a:srcRect l="6464" r="2505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8729E8-2D00-6B9D-2869-244628FE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08" y="348894"/>
            <a:ext cx="3186069" cy="612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місяця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Человек, сидящий на вопросительном знаке">
            <a:extLst>
              <a:ext uri="{FF2B5EF4-FFF2-40B4-BE49-F238E27FC236}">
                <a16:creationId xmlns="" xmlns:a16="http://schemas.microsoft.com/office/drawing/2014/main" id="{A0046A5D-FC64-3A7D-5942-AB2BA6EA6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918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 descr="Coat_of_Arms_Chortk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4756" y="11333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ознайомлення кандидатів в  опікуни та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усиновлювачі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 інформацією про дитину 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(Здійснюється запис у Книзі)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220686" y="535577"/>
            <a:ext cx="1149532" cy="107115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flipH="1">
            <a:off x="9165771" y="544284"/>
            <a:ext cx="1114697" cy="1071155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059" y="2212369"/>
            <a:ext cx="44401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не виявилось бажаючих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238" y="3267782"/>
            <a:ext cx="264740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</a:rPr>
              <a:t>скласти анкету дитини, яка може бути усиновлена, за формою згідно з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uk-UA" u="sng" dirty="0" smtClean="0">
                <a:solidFill>
                  <a:srgbClr val="006600"/>
                </a:solidFill>
                <a:latin typeface="Times New Roman" panose="02020603050405020304" pitchFamily="18" charset="0"/>
                <a:hlinkClick r:id="rId4"/>
              </a:rPr>
              <a:t>додатком 17</a:t>
            </a:r>
            <a:r>
              <a:rPr lang="uk-UA" dirty="0" smtClean="0">
                <a:latin typeface="Times New Roman" panose="02020603050405020304" pitchFamily="18" charset="0"/>
              </a:rPr>
              <a:t>, та роздруковувати її у трьох примірниках.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08469" y="2669568"/>
            <a:ext cx="5891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копії свідоцтва про народження дитини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1531" y="3171149"/>
            <a:ext cx="59044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рішення про надання дитині статусу дитини-сироти або дитини, позбавленої батьківського піклування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4595" y="3941859"/>
            <a:ext cx="5943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документи, що підтверджують право дитини на усиновлення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7658" y="4696825"/>
            <a:ext cx="595666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висновок про стан здоров’я, фізичний та розумовий розвиток дитини, складений за формою згідно з</a:t>
            </a:r>
            <a:r>
              <a:rPr lang="uk-UA" u="sng" dirty="0" smtClean="0">
                <a:solidFill>
                  <a:srgbClr val="006600"/>
                </a:solidFill>
                <a:latin typeface="Times New Roman" panose="02020603050405020304" pitchFamily="18" charset="0"/>
                <a:hlinkClick r:id="rId4"/>
              </a:rPr>
              <a:t> додатком 2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витяг з історії розвитку дитини за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uk-UA" u="sng" dirty="0" smtClean="0">
                <a:solidFill>
                  <a:srgbClr val="000099"/>
                </a:solidFill>
                <a:latin typeface="Times New Roman" panose="02020603050405020304" pitchFamily="18" charset="0"/>
                <a:hlinkClick r:id="rId5"/>
              </a:rPr>
              <a:t>формою</a:t>
            </a:r>
            <a:r>
              <a:rPr lang="uk-UA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затвердженою МОЗ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49391" y="6013659"/>
            <a:ext cx="59549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фотокартка на повний зріст розміром 9 х 13 сантиметрів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3775166" y="3239589"/>
            <a:ext cx="1881051" cy="1933303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Документи: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580605" y="2782389"/>
            <a:ext cx="313509" cy="4049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право 27"/>
          <p:cNvSpPr/>
          <p:nvPr/>
        </p:nvSpPr>
        <p:spPr>
          <a:xfrm>
            <a:off x="3200400" y="3997235"/>
            <a:ext cx="457200" cy="32657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2730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1573</Words>
  <Application>Microsoft Office PowerPoint</Application>
  <PresentationFormat>Произвольный</PresentationFormat>
  <Paragraphs>143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Особливості  провадження усиновлення   під  час  воєнного стану </vt:lpstr>
      <vt:lpstr>Служба у справах дітей здійснює:</vt:lpstr>
      <vt:lpstr>Основний документ для поставлення на облік  дітей,  які можуть бути усиновлені  </vt:lpstr>
      <vt:lpstr>Основний документ для поставлення на облік  дітей, які можуть бути усиновлені  </vt:lpstr>
      <vt:lpstr>Слайд 5</vt:lpstr>
      <vt:lpstr>КНИГА обліку дітей, які можуть бути усиновлені</vt:lpstr>
      <vt:lpstr>Особливості воєнного стану  </vt:lpstr>
      <vt:lpstr>Особливості воєнного стану  </vt:lpstr>
      <vt:lpstr>Протягом місяця </vt:lpstr>
      <vt:lpstr>КНИГА обліку кандидатів в усиновлювачі - громадян України, яким надано службою у справах дітей чи Нацсоцслужбою інформацію про дітей, що можуть бути усиновлені (додаток 16)</vt:lpstr>
      <vt:lpstr>Анкета не складається у разі, коли протягом строку перебування дитини на місцевому обліку:</vt:lpstr>
      <vt:lpstr>Повідомлення від громад</vt:lpstr>
      <vt:lpstr>Облік громадян України, які постійно проживають на території України і бажають усиновити дитину</vt:lpstr>
      <vt:lpstr>Слайд 14</vt:lpstr>
      <vt:lpstr>Слайд 15</vt:lpstr>
      <vt:lpstr>Слайд 16</vt:lpstr>
      <vt:lpstr>Особливості воєнного стану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провадження усиновлення під час воєнного стану</dc:title>
  <dc:creator>Maya2605vova@outlook.com</dc:creator>
  <cp:lastModifiedBy>ADMIN</cp:lastModifiedBy>
  <cp:revision>65</cp:revision>
  <dcterms:created xsi:type="dcterms:W3CDTF">2022-10-24T05:44:20Z</dcterms:created>
  <dcterms:modified xsi:type="dcterms:W3CDTF">2022-11-07T08:25:14Z</dcterms:modified>
</cp:coreProperties>
</file>