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75" r:id="rId2"/>
    <p:sldId id="263" r:id="rId3"/>
    <p:sldId id="258" r:id="rId4"/>
    <p:sldId id="259" r:id="rId5"/>
    <p:sldId id="262" r:id="rId6"/>
    <p:sldId id="256" r:id="rId7"/>
    <p:sldId id="260" r:id="rId8"/>
    <p:sldId id="261" r:id="rId9"/>
    <p:sldId id="257" r:id="rId10"/>
    <p:sldId id="271" r:id="rId11"/>
  </p:sldIdLst>
  <p:sldSz cx="12192000" cy="6858000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4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uk-UA" alt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C1A69-A4EC-47BF-A6AA-9A9345822DF2}" type="datetimeFigureOut">
              <a:rPr lang="uk-UA"/>
              <a:t>08.03.2023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EE407-5076-4B9B-9FD1-703133BBEBC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45FC7-1784-4C84-9EC6-6B6EC97A1278}" type="datetimeFigureOut">
              <a:rPr lang="uk-UA"/>
              <a:t>08.03.2023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EF29-4849-4581-8E0B-893298A211A2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64372-E1BF-4156-A4B5-FDA927E272AE}" type="datetimeFigureOut">
              <a:rPr lang="uk-UA"/>
              <a:t>08.03.2023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78EC5-2BBC-43F8-B5E1-95AC0389E4CA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2CAB-E3A3-4CCB-B84A-4C6C4632B4E6}" type="datetimeFigureOut">
              <a:rPr lang="uk-UA"/>
              <a:t>08.03.2023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D939D-8E31-474E-A11B-B56DC21C4373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D9179-54A7-49F9-821F-B5018A1B3265}" type="datetimeFigureOut">
              <a:rPr lang="uk-UA"/>
              <a:t>08.03.2023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3E5A5-0E00-4C58-B6EB-60D0AF99DDE2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D7E93-8132-40AD-81BD-B01DF642A093}" type="datetimeFigureOut">
              <a:rPr lang="uk-UA"/>
              <a:t>08.03.2023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72E0-AE52-489B-BD69-F437FC546F2F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EC2FD-EC9A-4A7A-99F0-A495AAEF622B}" type="datetimeFigureOut">
              <a:rPr lang="uk-UA"/>
              <a:t>08.03.2023</a:t>
            </a:fld>
            <a:endParaRPr lang="uk-UA"/>
          </a:p>
        </p:txBody>
      </p:sp>
      <p:sp>
        <p:nvSpPr>
          <p:cNvPr id="8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11863-9183-46DF-B13E-0E06351D4735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5137-F07D-430B-AE0D-3A16100F783B}" type="datetimeFigureOut">
              <a:rPr lang="uk-UA"/>
              <a:t>08.03.2023</a:t>
            </a:fld>
            <a:endParaRPr lang="uk-UA"/>
          </a:p>
        </p:txBody>
      </p:sp>
      <p:sp>
        <p:nvSpPr>
          <p:cNvPr id="4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5B6D2-94A7-4FFE-AF57-E61AA4B82C09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B01F0-C46F-49AD-88DC-B73983602B0B}" type="datetimeFigureOut">
              <a:rPr lang="uk-UA"/>
              <a:t>08.03.2023</a:t>
            </a:fld>
            <a:endParaRPr lang="uk-UA"/>
          </a:p>
        </p:txBody>
      </p:sp>
      <p:sp>
        <p:nvSpPr>
          <p:cNvPr id="3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7C192-59E0-4891-BE61-C80184660268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D5E1-3642-47C3-A915-85642236C262}" type="datetimeFigureOut">
              <a:rPr lang="uk-UA"/>
              <a:t>08.03.2023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95B28-F981-4792-885C-D7524978DA0E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A245D-FDFB-4D13-A2AD-DCDCD33F7CF9}" type="datetimeFigureOut">
              <a:rPr lang="uk-UA"/>
              <a:t>08.03.2023</a:t>
            </a:fld>
            <a:endParaRPr lang="uk-UA"/>
          </a:p>
        </p:txBody>
      </p:sp>
      <p:sp>
        <p:nvSpPr>
          <p:cNvPr id="6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08AE-E400-49EB-B4F1-85081A4BA9F5}" type="slidenum">
              <a:rPr lang="uk-UA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Місце для заголовка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uk-UA" smtClean="0"/>
              <a:t>Клацніть, щоб редагувати стиль зразка заголовка</a:t>
            </a:r>
          </a:p>
        </p:txBody>
      </p:sp>
      <p:sp>
        <p:nvSpPr>
          <p:cNvPr id="1027" name="Місце для тексту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uk-UA" smtClean="0"/>
              <a:t>Клацніть, щоб відредагувати стилі зразків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72E275F-76A7-45A1-A3BF-478E3DBCF4A5}" type="datetimeFigureOut">
              <a:rPr lang="uk-UA"/>
              <a:t>08.03.2023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3E9E24-B398-4754-AF54-6E1CB9628C81}" type="slidenum">
              <a:rPr lang="uk-UA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79;&#1084;&#1110;&#1085;&#1080;%20&#1076;&#1086;%20&#1087;&#1086;&#1089;&#1090;&#1072;&#1085;&#1086;&#1074;&#1080;.do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3;&#1072;&#1085;%20&#1088;&#1077;&#1086;&#1088;&#1075;&#1072;&#1085;&#1110;&#1079;&#1072;&#1094;&#1110;&#1111;%20&#1084;&#1077;&#1088;&#1077;&#1078;&#1110;%20(1)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 Box 99"/>
          <p:cNvSpPr txBox="1"/>
          <p:nvPr/>
        </p:nvSpPr>
        <p:spPr>
          <a:xfrm>
            <a:off x="395657" y="337082"/>
            <a:ext cx="688467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Що передує затвердженню </a:t>
            </a:r>
            <a:r>
              <a:rPr kumimoji="0" lang="uk-U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переспективної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 мережі закладів освіти </a:t>
            </a:r>
            <a:r>
              <a:rPr kumimoji="0" lang="uk-UA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charset="0"/>
                <a:ea typeface="+mn-ea"/>
                <a:cs typeface="Arial" panose="020B0604020202020204" pitchFamily="34" charset="0"/>
              </a:rPr>
              <a:t>Чортківсь</a:t>
            </a:r>
            <a:r>
              <a:rPr lang="uk-UA" sz="2400" b="1" dirty="0" err="1" smtClean="0">
                <a:solidFill>
                  <a:srgbClr val="0070C0"/>
                </a:solidFill>
                <a:latin typeface="Times New Roman" panose="02020603050405020304" charset="0"/>
              </a:rPr>
              <a:t>кої</a:t>
            </a:r>
            <a:r>
              <a:rPr lang="uk-UA" sz="2400" b="1" dirty="0" smtClean="0">
                <a:solidFill>
                  <a:srgbClr val="0070C0"/>
                </a:solidFill>
                <a:latin typeface="Times New Roman" panose="02020603050405020304" charset="0"/>
              </a:rPr>
              <a:t> міської ради?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69909" y="2333685"/>
            <a:ext cx="104067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Стаття 9</a:t>
            </a:r>
            <a:r>
              <a:rPr lang="uk-UA" dirty="0" smtClean="0"/>
              <a:t>.</a:t>
            </a:r>
            <a:r>
              <a:rPr lang="ru-RU" dirty="0"/>
              <a:t> </a:t>
            </a:r>
            <a:r>
              <a:rPr lang="ru-RU" dirty="0" err="1"/>
              <a:t>Розділ</a:t>
            </a:r>
            <a:r>
              <a:rPr lang="ru-RU" dirty="0"/>
              <a:t> XII</a:t>
            </a:r>
          </a:p>
          <a:p>
            <a:r>
              <a:rPr lang="ru-RU" dirty="0"/>
              <a:t>ПРИКІНЦЕВІ ТА ПЕРЕХІДНІ </a:t>
            </a:r>
            <a:r>
              <a:rPr lang="ru-RU" dirty="0" smtClean="0"/>
              <a:t>ПОЛОЖЕННЯ ЗУ « Про </a:t>
            </a:r>
            <a:r>
              <a:rPr lang="ru-RU" dirty="0" err="1" smtClean="0"/>
              <a:t>освіту</a:t>
            </a:r>
            <a:r>
              <a:rPr lang="ru-RU" dirty="0" smtClean="0"/>
              <a:t>»</a:t>
            </a:r>
            <a:r>
              <a:rPr lang="uk-UA" dirty="0" smtClean="0"/>
              <a:t> </a:t>
            </a:r>
            <a:r>
              <a:rPr lang="uk-UA" dirty="0"/>
              <a:t>Типи закладів освіти, що забезпечують здобуття загальної середньої освіти</a:t>
            </a:r>
          </a:p>
          <a:p>
            <a:endParaRPr lang="uk-UA" dirty="0"/>
          </a:p>
          <a:p>
            <a:r>
              <a:rPr lang="uk-UA" dirty="0"/>
              <a:t>1. Здобуття загальної середньої освіти забезпечують:</a:t>
            </a:r>
          </a:p>
          <a:p>
            <a:endParaRPr lang="uk-UA" dirty="0"/>
          </a:p>
          <a:p>
            <a:r>
              <a:rPr lang="uk-UA" dirty="0"/>
              <a:t>початкова школа - заклад освіти </a:t>
            </a:r>
            <a:r>
              <a:rPr lang="en-US" dirty="0"/>
              <a:t>I </a:t>
            </a:r>
            <a:r>
              <a:rPr lang="uk-UA" dirty="0"/>
              <a:t>ступеня (або структурний підрозділ іншого закладу освіти), що забезпечує початкову освіту;</a:t>
            </a:r>
          </a:p>
          <a:p>
            <a:endParaRPr lang="uk-UA" dirty="0"/>
          </a:p>
          <a:p>
            <a:r>
              <a:rPr lang="uk-UA" dirty="0"/>
              <a:t>гімназія - заклад середньої освіти </a:t>
            </a:r>
            <a:r>
              <a:rPr lang="en-US" dirty="0"/>
              <a:t>II </a:t>
            </a:r>
            <a:r>
              <a:rPr lang="uk-UA" dirty="0"/>
              <a:t>ступеня (або структурний підрозділ іншого закладу освіти), що забезпечує базову середню освіту;</a:t>
            </a:r>
          </a:p>
          <a:p>
            <a:endParaRPr lang="uk-UA" dirty="0"/>
          </a:p>
          <a:p>
            <a:r>
              <a:rPr lang="uk-UA" dirty="0"/>
              <a:t>ліцей - заклад середньої освіти </a:t>
            </a:r>
            <a:r>
              <a:rPr lang="en-US" dirty="0"/>
              <a:t>III </a:t>
            </a:r>
            <a:r>
              <a:rPr lang="uk-UA" dirty="0"/>
              <a:t>ступеня (або структурний підрозділ іншого закладу освіти), що забезпечує профільну середню освіту.</a:t>
            </a:r>
          </a:p>
        </p:txBody>
      </p:sp>
    </p:spTree>
    <p:extLst>
      <p:ext uri="{BB962C8B-B14F-4D97-AF65-F5344CB8AC3E}">
        <p14:creationId xmlns:p14="http://schemas.microsoft.com/office/powerpoint/2010/main" val="4246577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/>
          <p:nvPr/>
        </p:nvGraphicFramePr>
        <p:xfrm>
          <a:off x="619125" y="1644015"/>
          <a:ext cx="10953750" cy="4605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08000">
                <a:tc gridSpan="7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Економія від заробітної плати з нарахуваннями</a:t>
                      </a:r>
                    </a:p>
                  </a:txBody>
                  <a:tcPr marL="12700" marR="12700" marT="12700" anchor="b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>
                    <a:lnR cap="flat">
                      <a:noFill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Назва установи</a:t>
                      </a:r>
                    </a:p>
                  </a:txBody>
                  <a:tcPr marL="12700" marR="12700" marT="12700" anchor="b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5-9 класи (ставки)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5-9 класи       (тис. грн.)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10-11 класи (ставки)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10-11 класи (тис. грн.)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РАЗОМ (ставки)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РАЗОМ (тис. грн.)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Чортківська ЗОШ № 2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713,7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713,7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Чортківська ЗОШ № 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710,8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710,8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uk-UA" alt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Горішньовигнанський НВК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4,00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610,3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4,00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610,3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Росохацька ЗОШ</a:t>
                      </a:r>
                      <a:r>
                        <a:rPr lang="uk-UA" alt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 І-ІІІ ст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4,00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602,8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4,00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602,8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Бичківська</a:t>
                      </a:r>
                      <a:r>
                        <a:rPr lang="uk-UA" alt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 філія </a:t>
                      </a: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 і Скородинська</a:t>
                      </a:r>
                      <a:r>
                        <a:rPr lang="uk-UA" alt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 філія 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8,75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1340,9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endParaRPr lang="en-US" b="1">
                        <a:solidFill>
                          <a:schemeClr val="accent1">
                            <a:lumMod val="75000"/>
                          </a:schemeClr>
                        </a:solidFill>
                        <a:latin typeface="Arial Cyr" charset="-52"/>
                      </a:endParaRP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8,75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1340,9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ВСЬОГО: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8,75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1340,9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16,5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2637,6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25,25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b="1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 Cyr" charset="-52"/>
                        </a:rPr>
                        <a:t>3978,5</a:t>
                      </a:r>
                    </a:p>
                  </a:txBody>
                  <a:tcPr marL="12700" marR="12700" marT="12700" anchor="b">
                    <a:lnL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3" y="73854"/>
            <a:ext cx="12003405" cy="66916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28" name="Group 68"/>
          <p:cNvGraphicFramePr>
            <a:graphicFrameLocks noGrp="1"/>
          </p:cNvGraphicFramePr>
          <p:nvPr/>
        </p:nvGraphicFramePr>
        <p:xfrm>
          <a:off x="110533" y="152501"/>
          <a:ext cx="9585073" cy="6549749"/>
        </p:xfrm>
        <a:graphic>
          <a:graphicData uri="http://schemas.openxmlformats.org/drawingml/2006/table">
            <a:tbl>
              <a:tblPr/>
              <a:tblGrid>
                <a:gridCol w="1492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82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5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49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8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7480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63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Назва закладу освіти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педагогічних ставок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педагогічних працівників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Освітня субвенція (тис.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ставок за рахунок місцевого бюджету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техпрацівників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Місцевий бюджет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Зарплата і нарахування (тис.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4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гімназія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імені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Маркіяна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Шашкевича 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53,25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11408,7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1351,2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7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гімназія № 3 імені Романа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Ільяшенка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46,86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8789,5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2355,0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№6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31,42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6581,3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1171,9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8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44,56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8583,9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980,8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8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загальноосвітня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школа I-III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ступенів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№5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77,94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16354,6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1835,4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8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№7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47,61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10223,8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1622,6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 Box 99"/>
          <p:cNvSpPr txBox="1"/>
          <p:nvPr/>
        </p:nvSpPr>
        <p:spPr>
          <a:xfrm>
            <a:off x="8392795" y="5781675"/>
            <a:ext cx="419417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ctr"/>
            <a:r>
              <a:rPr lang="en-US" sz="320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П</a:t>
            </a:r>
            <a:r>
              <a:rPr lang="uk-UA" altLang="en-US" sz="320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ідсумок на кінець 2022 року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44" name="Group 60"/>
          <p:cNvGraphicFramePr>
            <a:graphicFrameLocks noGrp="1"/>
          </p:cNvGraphicFramePr>
          <p:nvPr/>
        </p:nvGraphicFramePr>
        <p:xfrm>
          <a:off x="150727" y="255446"/>
          <a:ext cx="9666516" cy="6470604"/>
        </p:xfrm>
        <a:graphic>
          <a:graphicData uri="http://schemas.openxmlformats.org/drawingml/2006/table">
            <a:tbl>
              <a:tblPr/>
              <a:tblGrid>
                <a:gridCol w="16278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6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01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0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824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571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Назва закладу освіти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педагогічних ставок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педагогічних працівників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Освітня субвенція (тис.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ставок за рахунок місцевого бюджету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Кількість техпрацівників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Місцевий бюджет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Зарплата і нарахування (тис.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18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Білівський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опорний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заклад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загальної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середньої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освіти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І-ІІІ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ступенів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25,94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5262,5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1243,0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Росохацька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ЗОШ І-ІІІ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ступенів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4283,5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869,1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1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Горішньовигнанський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НВК "ЗНЗ І-ІІІ ст.-ДНЗ" 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3799,6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1247,0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Бичківська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філія з дошкільним відділенням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Білівського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опорного закладу загальної середньої освіти І-ІІІ ступенів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17,17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3168,9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910,3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492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Скородинська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філія з дошкільним відділенням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Білівського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опорного закладу загальної середньої освіти І-ІІІ ступенів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404,58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359 ( -14 )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2497,4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9,25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1070,5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 Box 99"/>
          <p:cNvSpPr txBox="1"/>
          <p:nvPr/>
        </p:nvSpPr>
        <p:spPr>
          <a:xfrm>
            <a:off x="8392795" y="5781675"/>
            <a:ext cx="4194175" cy="1076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ctr"/>
            <a:r>
              <a:rPr lang="en-US" sz="320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П</a:t>
            </a:r>
            <a:r>
              <a:rPr lang="uk-UA" altLang="en-US" sz="320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ідсумок на кінець 2022 року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02" name="Group 46"/>
          <p:cNvGraphicFramePr>
            <a:graphicFrameLocks noGrp="1"/>
          </p:cNvGraphicFramePr>
          <p:nvPr/>
        </p:nvGraphicFramePr>
        <p:xfrm>
          <a:off x="135890" y="-635"/>
          <a:ext cx="5473065" cy="6858635"/>
        </p:xfrm>
        <a:graphic>
          <a:graphicData uri="http://schemas.openxmlformats.org/drawingml/2006/table">
            <a:tbl>
              <a:tblPr/>
              <a:tblGrid>
                <a:gridCol w="22015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4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6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6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Назва закладу освіти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Зарплата  2022 рік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Освітня субвенція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 тис .грн.)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Витрати на 1 учня (грн) за 2022 рік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Освітня субвенція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51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гімназія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імені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Маркіяна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Шашкевича 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11 408,722.46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18 983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гімназія № 3 імені Романа </a:t>
                      </a: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Ільяшенка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8 789,457.85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25 403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7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№6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6 581,258.65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21 720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7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8 583,889.59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20 684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0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загальноосвітня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школа I-III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ступенів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№5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16 354,624,28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17 054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№7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10 223,825.29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19 814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19" name="Group 39"/>
          <p:cNvGraphicFramePr>
            <a:graphicFrameLocks noGrp="1"/>
          </p:cNvGraphicFramePr>
          <p:nvPr/>
        </p:nvGraphicFramePr>
        <p:xfrm>
          <a:off x="6007741" y="101"/>
          <a:ext cx="6670913" cy="6794455"/>
        </p:xfrm>
        <a:graphic>
          <a:graphicData uri="http://schemas.openxmlformats.org/drawingml/2006/table">
            <a:tbl>
              <a:tblPr/>
              <a:tblGrid>
                <a:gridCol w="2484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8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31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Назва закладу освіти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Зарплата  2022 рік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Освітня субвенція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( 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Витрати на 1 учня (грн) за 2022 рік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Освітня субвенція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Білівський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опорний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заклад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загальної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середньої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освіти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І-ІІІ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ступенів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5 262,446.43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25 059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Росохацька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ЗОШ І-ІІІ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ступенів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4 283,481.56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28 557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4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Горішньовигнанський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НВК "ЗНЗ І-ІІІ ст.-ДНЗ" </a:t>
                      </a:r>
                      <a:endParaRPr kumimoji="0" lang="uk-UA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3 799,627.58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35 846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3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Бичківська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філія з дошкільним відділенням </a:t>
                      </a: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Білівського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опорного закладу загальної середньої освіти І-ІІІ ступенів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3 168,904.28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43 410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16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Скородинська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філія з дошкільним відділенням </a:t>
                      </a:r>
                      <a:r>
                        <a:rPr kumimoji="0" lang="uk-UA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Білівського</a:t>
                      </a: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опорного закладу загальної середньої освіти І-ІІІ ступенів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2 497,449.87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52 030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 Box 99"/>
          <p:cNvSpPr txBox="1"/>
          <p:nvPr/>
        </p:nvSpPr>
        <p:spPr>
          <a:xfrm>
            <a:off x="2653665" y="2266315"/>
            <a:ext cx="688467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ctr"/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  <a:hlinkClick r:id="rId3" action="ppaction://hlinkfile"/>
              </a:rPr>
              <a:t>ЗМІНИ,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що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вносяться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до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постанов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Кабінету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Міністрів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України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від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14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січня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2015 р. № 6 і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від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27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charset="0"/>
              </a:rPr>
              <a:t>грудня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charset="0"/>
              </a:rPr>
              <a:t> 2017 р. № 1088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77" name="Group 69"/>
          <p:cNvGraphicFramePr>
            <a:graphicFrameLocks noGrp="1"/>
          </p:cNvGraphicFramePr>
          <p:nvPr/>
        </p:nvGraphicFramePr>
        <p:xfrm>
          <a:off x="120584" y="152502"/>
          <a:ext cx="9676560" cy="6620544"/>
        </p:xfrm>
        <a:graphic>
          <a:graphicData uri="http://schemas.openxmlformats.org/drawingml/2006/table">
            <a:tbl>
              <a:tblPr/>
              <a:tblGrid>
                <a:gridCol w="1622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6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7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1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29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14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6993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Назва закладу освіти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Ставки вихователівГПД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Фонд оплати праці за  2022 рік ( 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Ставки Курс за вибором (ОХЕ, основи сім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ї, фінансова грамотність)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Фонд оплати праці за  2022 рік ( 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Ставки Індивідуальне навчання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Фонд оплати праці за  2022 рік ( тис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гімназія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імені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Маркіяна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Шашкевича 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120,083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6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гімназія № 3 імені Романа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Ільяшенка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146,321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54, 3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781,5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4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№6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128,582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27, 2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2,11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260, 5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4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№2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146,321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88, 9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493, 8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4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загальноосвітня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школа I-III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ступенів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№5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228,999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100, 1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192, 6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2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Чортківська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загальноосвітня школа І-ІІІ ступенів №7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138,587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65, 4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301, 2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Всього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6,75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908,893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3,16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390, 2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16,44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2 029,6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Стрілка вгору 1"/>
          <p:cNvSpPr/>
          <p:nvPr/>
        </p:nvSpPr>
        <p:spPr>
          <a:xfrm rot="5400000">
            <a:off x="2667635" y="1412875"/>
            <a:ext cx="326390" cy="65278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Стрілка вгору 1"/>
          <p:cNvSpPr/>
          <p:nvPr/>
        </p:nvSpPr>
        <p:spPr>
          <a:xfrm rot="5400000">
            <a:off x="5677535" y="1471295"/>
            <a:ext cx="266700" cy="5969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Стрілка вгору 1"/>
          <p:cNvSpPr/>
          <p:nvPr/>
        </p:nvSpPr>
        <p:spPr>
          <a:xfrm rot="5400000">
            <a:off x="8200390" y="1420495"/>
            <a:ext cx="265430" cy="69913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94" name="Group 62"/>
          <p:cNvGraphicFramePr>
            <a:graphicFrameLocks noGrp="1"/>
          </p:cNvGraphicFramePr>
          <p:nvPr/>
        </p:nvGraphicFramePr>
        <p:xfrm>
          <a:off x="110533" y="102377"/>
          <a:ext cx="9937818" cy="6594497"/>
        </p:xfrm>
        <a:graphic>
          <a:graphicData uri="http://schemas.openxmlformats.org/drawingml/2006/table">
            <a:tbl>
              <a:tblPr/>
              <a:tblGrid>
                <a:gridCol w="2093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7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5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4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5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41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379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42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Назва закладу освіти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Ставки вихователів ГПД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Фонд оплати праці за  2022 рік ( 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Ставки Курс за вибором (ОХЕ, основи сім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’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ї, фінансова грамотність)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Фонд оплати праці за  2022 рік ( тис. 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Ставки Індивідуальне навчання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Фонд оплати праці за  2022 рік (грн.)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0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Білівський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опорний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заклад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загальної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середньої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освіти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І-ІІІ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ступенів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40, 8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Росохацька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ЗОШ І-ІІІ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ступенів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40, 8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Горішньовигнанський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NewRomanPSMT"/>
                          <a:cs typeface="Times New Roman" panose="02020603050405020304" charset="0"/>
                        </a:rPr>
                        <a:t> НВК "ЗНЗ І-ІІІ ст.-ДНЗ" </a:t>
                      </a:r>
                      <a:endParaRPr kumimoji="0" lang="uk-UA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40, 8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8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Бичківська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філія з дошкільним відділенням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Білівського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опорного закладу загальної середньої освіти І-ІІІ ступенів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34, 6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8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Скородинська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філія з дошкільним відділенням </a:t>
                      </a:r>
                      <a:r>
                        <a:rPr kumimoji="0" lang="uk-UA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Білівського</a:t>
                      </a: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 опорного закладу загальної середньої освіти І-ІІІ ступенів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30, 9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7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charset="0"/>
                        </a:rPr>
                        <a:t>Всього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1,52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187, 9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charset="0"/>
                        <a:cs typeface="Times New Roman" panose="0202060305040502030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uk-U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52501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ілка вгору 1"/>
          <p:cNvSpPr/>
          <p:nvPr/>
        </p:nvSpPr>
        <p:spPr>
          <a:xfrm rot="5400000">
            <a:off x="3056890" y="1290320"/>
            <a:ext cx="266700" cy="5969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Стрілка вгору 1"/>
          <p:cNvSpPr/>
          <p:nvPr/>
        </p:nvSpPr>
        <p:spPr>
          <a:xfrm rot="5400000">
            <a:off x="6032500" y="1228090"/>
            <a:ext cx="266700" cy="5969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Стрілка вгору 1"/>
          <p:cNvSpPr/>
          <p:nvPr/>
        </p:nvSpPr>
        <p:spPr>
          <a:xfrm rot="5400000">
            <a:off x="8559165" y="1228090"/>
            <a:ext cx="266700" cy="596900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ext Box 5"/>
          <p:cNvSpPr txBox="1"/>
          <p:nvPr/>
        </p:nvSpPr>
        <p:spPr>
          <a:xfrm>
            <a:off x="1300480" y="6050915"/>
            <a:ext cx="769048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uk-UA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charset="0"/>
                <a:ea typeface="Calibri" panose="020F0502020204030204" pitchFamily="34" charset="0"/>
                <a:cs typeface="Times New Roman" panose="02020603050405020304" charset="0"/>
                <a:sym typeface="+mn-ea"/>
              </a:rPr>
              <a:t>Всього на варіативну складову навчального плану </a:t>
            </a:r>
            <a:r>
              <a:rPr lang="uk-UA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3 </a:t>
            </a:r>
            <a:r>
              <a:rPr lang="uk-UA" b="1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млн</a:t>
            </a:r>
            <a:r>
              <a:rPr lang="uk-UA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516тис 593  </a:t>
            </a:r>
            <a:r>
              <a:rPr lang="uk-UA" b="1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грн</a:t>
            </a:r>
            <a:endParaRPr kumimoji="0" lang="uk-UA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charset="0"/>
              <a:cs typeface="Times New Roman" panose="02020603050405020304" charset="0"/>
            </a:endParaRPr>
          </a:p>
          <a:p>
            <a:pPr algn="l"/>
            <a:r>
              <a:rPr lang="uk-UA" b="1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charset="0"/>
                <a:cs typeface="Times New Roman" panose="02020603050405020304" charset="0"/>
                <a:sym typeface="+mn-ea"/>
              </a:rPr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 descr="http://www.chortkivmr.gov.ua/wp-content/uploads/2018/10/uoms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606" y="162026"/>
            <a:ext cx="2354240" cy="156949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 Box 99"/>
          <p:cNvSpPr txBox="1"/>
          <p:nvPr/>
        </p:nvSpPr>
        <p:spPr>
          <a:xfrm>
            <a:off x="2882265" y="809625"/>
            <a:ext cx="6813550" cy="20612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ctr"/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План</a:t>
            </a:r>
            <a:endParaRPr lang="en-US" sz="3200" dirty="0">
              <a:solidFill>
                <a:srgbClr val="0070C0"/>
              </a:solidFill>
              <a:latin typeface="Times New Roman" panose="02020603050405020304" charset="0"/>
              <a:cs typeface="Calibri" panose="020F0502020204030204" pitchFamily="34" charset="0"/>
            </a:endParaRPr>
          </a:p>
          <a:p>
            <a:pPr marL="0" indent="0" algn="ctr"/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  <a:hlinkClick r:id="rId3" action="ppaction://hlinkfile"/>
              </a:rPr>
              <a:t>оптимізації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мережі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закладів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освіти</a:t>
            </a:r>
            <a:endParaRPr lang="en-US" sz="3200" dirty="0">
              <a:solidFill>
                <a:srgbClr val="0070C0"/>
              </a:solidFill>
              <a:latin typeface="Times New Roman" panose="02020603050405020304" charset="0"/>
              <a:cs typeface="Calibri" panose="020F0502020204030204" pitchFamily="34" charset="0"/>
            </a:endParaRPr>
          </a:p>
          <a:p>
            <a:pPr marL="0" indent="0" algn="ctr"/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Чортківської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міської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ради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на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 2023-2024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charset="0"/>
                <a:cs typeface="Calibri" panose="020F0502020204030204" pitchFamily="34" charset="0"/>
              </a:rPr>
              <a:t>роки</a:t>
            </a:r>
            <a:endParaRPr lang="en-US" sz="3200" dirty="0">
              <a:solidFill>
                <a:srgbClr val="0070C0"/>
              </a:solidFill>
              <a:latin typeface="Times New Roman" panose="0202060305040502030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952</Words>
  <Application>Microsoft Office PowerPoint</Application>
  <PresentationFormat>Широкоэкранный</PresentationFormat>
  <Paragraphs>293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Cyr</vt:lpstr>
      <vt:lpstr>Calibri</vt:lpstr>
      <vt:lpstr>Calibri Light</vt:lpstr>
      <vt:lpstr>Times New Roman</vt:lpstr>
      <vt:lpstr>TimesNewRomanPSMT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28</cp:revision>
  <dcterms:created xsi:type="dcterms:W3CDTF">2023-01-13T06:48:00Z</dcterms:created>
  <dcterms:modified xsi:type="dcterms:W3CDTF">2023-03-08T10:45:59Z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1B6E5460A618443093EBBE9F8E907589</vt:lpwstr>
  </property>
  <property fmtid="{D5CDD505-2E9C-101B-9397-08002B2CF9AE}" pid="3" name="KSOProductBuildVer">
    <vt:lpwstr>1033-11.2.0.11440</vt:lpwstr>
  </property>
</Properties>
</file>