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3" r:id="rId1"/>
  </p:sldMasterIdLst>
  <p:notesMasterIdLst>
    <p:notesMasterId r:id="rId31"/>
  </p:notesMasterIdLst>
  <p:sldIdLst>
    <p:sldId id="291" r:id="rId2"/>
    <p:sldId id="336" r:id="rId3"/>
    <p:sldId id="337" r:id="rId4"/>
    <p:sldId id="338" r:id="rId5"/>
    <p:sldId id="275" r:id="rId6"/>
    <p:sldId id="339" r:id="rId7"/>
    <p:sldId id="322" r:id="rId8"/>
    <p:sldId id="323" r:id="rId9"/>
    <p:sldId id="324" r:id="rId10"/>
    <p:sldId id="325" r:id="rId11"/>
    <p:sldId id="340" r:id="rId12"/>
    <p:sldId id="341" r:id="rId13"/>
    <p:sldId id="342" r:id="rId14"/>
    <p:sldId id="343" r:id="rId15"/>
    <p:sldId id="344" r:id="rId16"/>
    <p:sldId id="345" r:id="rId17"/>
    <p:sldId id="346" r:id="rId18"/>
    <p:sldId id="347" r:id="rId19"/>
    <p:sldId id="348" r:id="rId20"/>
    <p:sldId id="303" r:id="rId21"/>
    <p:sldId id="329" r:id="rId22"/>
    <p:sldId id="330" r:id="rId23"/>
    <p:sldId id="331" r:id="rId24"/>
    <p:sldId id="332" r:id="rId25"/>
    <p:sldId id="333" r:id="rId26"/>
    <p:sldId id="334" r:id="rId27"/>
    <p:sldId id="361" r:id="rId28"/>
    <p:sldId id="362" r:id="rId29"/>
    <p:sldId id="360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1210" y="-5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A22F3-7C0D-43A6-8759-CDE44DFA0810}" type="datetimeFigureOut">
              <a:rPr lang="uk-UA" smtClean="0"/>
              <a:t>07.01.2026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A96C42-B929-4E96-A32F-C26C51C1C17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0608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9C337-DAE7-4530-A012-4A0E2F9B0F94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90233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4C71EC6-210F-42DE-9C53-41977AD35B3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5406">
            <a:off x="806965" y="3910463"/>
            <a:ext cx="2135433" cy="1936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843808" y="2204864"/>
            <a:ext cx="51113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i="1" dirty="0"/>
              <a:t>КУ «</a:t>
            </a:r>
            <a:r>
              <a:rPr lang="uk-UA" sz="3200" b="1" i="1" dirty="0" err="1"/>
              <a:t>Інклюзивно</a:t>
            </a:r>
            <a:r>
              <a:rPr lang="uk-UA" sz="3200" b="1" i="1" dirty="0"/>
              <a:t>-ресурсний центр» </a:t>
            </a:r>
            <a:r>
              <a:rPr lang="uk-UA" sz="3200" b="1" i="1" dirty="0" err="1"/>
              <a:t>Чортківської</a:t>
            </a:r>
            <a:r>
              <a:rPr lang="uk-UA" sz="3200" b="1" i="1" dirty="0"/>
              <a:t> міської ради</a:t>
            </a:r>
            <a:endParaRPr lang="ru-RU" sz="3200" b="1" i="1" dirty="0"/>
          </a:p>
        </p:txBody>
      </p:sp>
      <p:pic>
        <p:nvPicPr>
          <p:cNvPr id="6" name="Picture 2" descr="Нет описания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557386"/>
            <a:ext cx="2079525" cy="2079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044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79512" y="0"/>
            <a:ext cx="8596668" cy="660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Практичний психолог</a:t>
            </a:r>
          </a:p>
        </p:txBody>
      </p:sp>
      <p:pic>
        <p:nvPicPr>
          <p:cNvPr id="5" name="Picture 4" descr="На зображенні може бути: меблі та у приміщенні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005064"/>
            <a:ext cx="3450201" cy="2299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666" y="3361209"/>
            <a:ext cx="2576986" cy="3435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36912"/>
            <a:ext cx="3256384" cy="244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169700" y="656305"/>
            <a:ext cx="66064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- </a:t>
            </a:r>
            <a:r>
              <a:rPr lang="uk-UA" dirty="0"/>
              <a:t>проводить оцінку когнітивної та емоційно-вольової сфер дітей з особливими освітніми потребами;</a:t>
            </a:r>
          </a:p>
          <a:p>
            <a:r>
              <a:rPr lang="uk-UA" dirty="0"/>
              <a:t>- надає консультативну та психологічну допомогу батькам дітей з особливими потребами;</a:t>
            </a:r>
          </a:p>
          <a:p>
            <a:r>
              <a:rPr lang="uk-UA" dirty="0"/>
              <a:t>- взаємодіє з психологами та педагогічними працівниками освітніх закладів;</a:t>
            </a:r>
          </a:p>
          <a:p>
            <a:r>
              <a:rPr lang="uk-UA" dirty="0"/>
              <a:t>- проводить корекційно-розвиткові заняття на розвиток психічних процесів дітей з ООП;</a:t>
            </a:r>
          </a:p>
          <a:p>
            <a:r>
              <a:rPr lang="uk-UA" dirty="0"/>
              <a:t>- працює над створенням сприятливих умов для повноцінного та своєчасного психічного розвитку дитини.</a:t>
            </a:r>
          </a:p>
        </p:txBody>
      </p:sp>
    </p:spTree>
    <p:extLst>
      <p:ext uri="{BB962C8B-B14F-4D97-AF65-F5344CB8AC3E}">
        <p14:creationId xmlns:p14="http://schemas.microsoft.com/office/powerpoint/2010/main" val="3704744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Сестра </a:t>
            </a:r>
            <a:r>
              <a:rPr lang="ru-RU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медична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971552" y="2493819"/>
            <a:ext cx="7200897" cy="2937164"/>
          </a:xfrm>
        </p:spPr>
        <p:txBody>
          <a:bodyPr/>
          <a:lstStyle/>
          <a:p>
            <a:r>
              <a:rPr lang="ru-RU" b="1" dirty="0"/>
              <a:t>-</a:t>
            </a:r>
            <a:r>
              <a:rPr lang="ru-RU" b="1" dirty="0" err="1"/>
              <a:t>здійснює</a:t>
            </a:r>
            <a:r>
              <a:rPr lang="ru-RU" b="1" dirty="0"/>
              <a:t> контроль за </a:t>
            </a:r>
            <a:r>
              <a:rPr lang="ru-RU" b="1" dirty="0" err="1"/>
              <a:t>проходженням</a:t>
            </a:r>
            <a:r>
              <a:rPr lang="ru-RU" b="1" dirty="0"/>
              <a:t> </a:t>
            </a:r>
            <a:r>
              <a:rPr lang="ru-RU" b="1" dirty="0" err="1"/>
              <a:t>медичних</a:t>
            </a:r>
            <a:r>
              <a:rPr lang="ru-RU" b="1" dirty="0"/>
              <a:t> </a:t>
            </a:r>
            <a:r>
              <a:rPr lang="ru-RU" b="1" dirty="0" err="1"/>
              <a:t>оглядів</a:t>
            </a:r>
            <a:r>
              <a:rPr lang="ru-RU" b="1" dirty="0"/>
              <a:t>;</a:t>
            </a:r>
          </a:p>
          <a:p>
            <a:r>
              <a:rPr lang="ru-RU" b="1" dirty="0"/>
              <a:t>-</a:t>
            </a:r>
            <a:r>
              <a:rPr lang="ru-RU" b="1" dirty="0" err="1"/>
              <a:t>надає</a:t>
            </a:r>
            <a:r>
              <a:rPr lang="ru-RU" b="1" dirty="0"/>
              <a:t> </a:t>
            </a:r>
            <a:r>
              <a:rPr lang="ru-RU" b="1" dirty="0" err="1"/>
              <a:t>долікарську</a:t>
            </a:r>
            <a:r>
              <a:rPr lang="ru-RU" b="1" dirty="0"/>
              <a:t> </a:t>
            </a:r>
            <a:r>
              <a:rPr lang="ru-RU" b="1" dirty="0" err="1"/>
              <a:t>допомогу</a:t>
            </a:r>
            <a:r>
              <a:rPr lang="ru-RU" b="1" dirty="0"/>
              <a:t> </a:t>
            </a:r>
            <a:r>
              <a:rPr lang="ru-RU" b="1" dirty="0" err="1"/>
              <a:t>дітям</a:t>
            </a:r>
            <a:r>
              <a:rPr lang="ru-RU" b="1" dirty="0"/>
              <a:t>;</a:t>
            </a:r>
          </a:p>
          <a:p>
            <a:r>
              <a:rPr lang="ru-RU" b="1" dirty="0"/>
              <a:t>-</a:t>
            </a:r>
            <a:r>
              <a:rPr lang="ru-RU" b="1" dirty="0" err="1"/>
              <a:t>організовує</a:t>
            </a:r>
            <a:r>
              <a:rPr lang="ru-RU" b="1" dirty="0"/>
              <a:t> </a:t>
            </a:r>
            <a:r>
              <a:rPr lang="ru-RU" b="1" dirty="0" err="1"/>
              <a:t>профілактичні</a:t>
            </a:r>
            <a:r>
              <a:rPr lang="ru-RU" b="1" dirty="0"/>
              <a:t> огляди </a:t>
            </a:r>
            <a:r>
              <a:rPr lang="ru-RU" b="1" dirty="0" err="1"/>
              <a:t>дітей</a:t>
            </a:r>
            <a:r>
              <a:rPr lang="ru-RU" b="1" dirty="0"/>
              <a:t>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437112"/>
            <a:ext cx="1921613" cy="164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42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6721011" cy="1872208"/>
          </a:xfrm>
        </p:spPr>
        <p:txBody>
          <a:bodyPr>
            <a:noAutofit/>
          </a:bodyPr>
          <a:lstStyle/>
          <a:p>
            <a:r>
              <a:rPr lang="uk-UA" sz="3200" b="1" dirty="0"/>
              <a:t>Комплексна оцінка проводиться фахівцями ІРЦ індивідуально за такими напрямами: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420888"/>
            <a:ext cx="6347714" cy="388077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dirty="0"/>
              <a:t>• оцінка фізичного розвитку дитини (визначення рівня загального розвитку дитини, її відповідності віковим нормам, розвитку дрібної моторики, способу пересування тощо</a:t>
            </a:r>
            <a:r>
              <a:rPr lang="en-US" dirty="0"/>
              <a:t>;</a:t>
            </a:r>
          </a:p>
          <a:p>
            <a:pPr marL="0" indent="0">
              <a:buNone/>
            </a:pPr>
            <a:r>
              <a:rPr lang="uk-UA" dirty="0"/>
              <a:t>• оцінка мовленнєвого розвитку дитини (визначення рівня мовленнєвого розвитку та використання вербальної/невербальної мови, наявності мовленнєвого порушення та його структури)</a:t>
            </a:r>
            <a:r>
              <a:rPr lang="en-US" dirty="0"/>
              <a:t>;</a:t>
            </a:r>
          </a:p>
          <a:p>
            <a:pPr marL="0" indent="0">
              <a:buNone/>
            </a:pPr>
            <a:r>
              <a:rPr lang="uk-UA" dirty="0"/>
              <a:t>• оцінка когнітивної сфери дитини (визначення рівня сформованості таких пізнавальних процесів, як сприйняття, пам’ять, мислення, уява, увага);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052736"/>
            <a:ext cx="2166695" cy="2901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365104"/>
            <a:ext cx="1340775" cy="1787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4227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2527" y="1060705"/>
            <a:ext cx="7200897" cy="31548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/>
              <a:t>• оцінка емоційно-вольової сфери дитини (виявлення здатності дитини до вольового зусилля, </a:t>
            </a:r>
            <a:r>
              <a:rPr lang="uk-UA" dirty="0" err="1"/>
              <a:t>схильностей</a:t>
            </a:r>
            <a:r>
              <a:rPr lang="uk-UA" dirty="0"/>
              <a:t> до проявів девіантної поведінки та її причин); </a:t>
            </a:r>
          </a:p>
          <a:p>
            <a:pPr marL="0" indent="0">
              <a:buNone/>
            </a:pPr>
            <a:r>
              <a:rPr lang="uk-UA" dirty="0"/>
              <a:t>• оцінка освітньої діяльності дитини (визначення рівня сформованості знань, вмінь, навичок відповідно до навчальної програми або основних критеріїв формування вмінь та навичок дітей.</a:t>
            </a:r>
            <a:endParaRPr lang="en-US" dirty="0"/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195200"/>
            <a:ext cx="2880320" cy="213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8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2" y="576073"/>
            <a:ext cx="7200897" cy="1143000"/>
          </a:xfrm>
        </p:spPr>
        <p:txBody>
          <a:bodyPr>
            <a:noAutofit/>
          </a:bodyPr>
          <a:lstStyle/>
          <a:p>
            <a:r>
              <a:rPr lang="uk-UA" sz="2800" b="1" dirty="0"/>
              <a:t>Для організації та обліку роботи фахівці ІРЦ ведуть документацію в електронному вигляді, зокрема: </a:t>
            </a:r>
            <a:br>
              <a:rPr lang="uk-UA" sz="2800" b="1" dirty="0"/>
            </a:br>
            <a:endParaRPr lang="ru-RU" sz="28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3484" y="1591056"/>
            <a:ext cx="3538728" cy="4608576"/>
          </a:xfrm>
        </p:spPr>
        <p:txBody>
          <a:bodyPr>
            <a:normAutofit fontScale="92500" lnSpcReduction="10000"/>
          </a:bodyPr>
          <a:lstStyle/>
          <a:p>
            <a:r>
              <a:rPr lang="uk-UA" sz="2000" dirty="0">
                <a:solidFill>
                  <a:schemeClr val="bg1">
                    <a:lumMod val="50000"/>
                  </a:schemeClr>
                </a:solidFill>
              </a:rPr>
              <a:t>• </a:t>
            </a:r>
            <a:r>
              <a:rPr lang="uk-UA" sz="2000" dirty="0">
                <a:solidFill>
                  <a:schemeClr val="tx1"/>
                </a:solidFill>
              </a:rPr>
              <a:t>річний план роботи ІРЦ; </a:t>
            </a:r>
            <a:br>
              <a:rPr lang="uk-UA" sz="2000" dirty="0">
                <a:solidFill>
                  <a:schemeClr val="tx1"/>
                </a:solidFill>
              </a:rPr>
            </a:br>
            <a:r>
              <a:rPr lang="uk-UA" sz="2000" dirty="0">
                <a:solidFill>
                  <a:schemeClr val="tx1"/>
                </a:solidFill>
              </a:rPr>
              <a:t>• річний план роботи фахівців ІРЦ;</a:t>
            </a:r>
            <a:br>
              <a:rPr lang="uk-UA" sz="2000" dirty="0">
                <a:solidFill>
                  <a:schemeClr val="tx1"/>
                </a:solidFill>
              </a:rPr>
            </a:br>
            <a:r>
              <a:rPr lang="uk-UA" sz="2000" dirty="0">
                <a:solidFill>
                  <a:schemeClr val="tx1"/>
                </a:solidFill>
              </a:rPr>
              <a:t> • щотижневі графіки роботи ІРЦ та фахівців ІРЦ; </a:t>
            </a:r>
            <a:br>
              <a:rPr lang="uk-UA" sz="2000" dirty="0">
                <a:solidFill>
                  <a:schemeClr val="tx1"/>
                </a:solidFill>
              </a:rPr>
            </a:br>
            <a:r>
              <a:rPr lang="uk-UA" sz="2000" dirty="0">
                <a:solidFill>
                  <a:schemeClr val="tx1"/>
                </a:solidFill>
              </a:rPr>
              <a:t>• звіти фахівців ІРЦ про результати надання психолого-педагогічної допомоги дітям з особливими освітніми потребами; </a:t>
            </a:r>
            <a:br>
              <a:rPr lang="uk-UA" sz="2000" dirty="0">
                <a:solidFill>
                  <a:schemeClr val="tx1"/>
                </a:solidFill>
              </a:rPr>
            </a:br>
            <a:r>
              <a:rPr lang="uk-UA" sz="2000" dirty="0">
                <a:solidFill>
                  <a:schemeClr val="tx1"/>
                </a:solidFill>
              </a:rPr>
              <a:t>• журнал обліку заяв; </a:t>
            </a:r>
            <a:br>
              <a:rPr lang="uk-UA" sz="2000" dirty="0">
                <a:solidFill>
                  <a:schemeClr val="tx1"/>
                </a:solidFill>
              </a:rPr>
            </a:br>
            <a:r>
              <a:rPr lang="uk-UA" sz="2000" dirty="0">
                <a:solidFill>
                  <a:schemeClr val="tx1"/>
                </a:solidFill>
              </a:rPr>
              <a:t>• журнал обліку висновків про комплексну оцінку; </a:t>
            </a:r>
            <a:br>
              <a:rPr lang="uk-UA" sz="2000" dirty="0">
                <a:solidFill>
                  <a:schemeClr val="tx1"/>
                </a:solidFill>
              </a:rPr>
            </a:br>
            <a:r>
              <a:rPr lang="uk-UA" sz="2000" dirty="0">
                <a:solidFill>
                  <a:schemeClr val="tx1"/>
                </a:solidFill>
              </a:rPr>
              <a:t>• журнал обліку консультацій; </a:t>
            </a:r>
            <a:br>
              <a:rPr lang="uk-UA" sz="2000" dirty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211960" y="1844824"/>
            <a:ext cx="3949703" cy="3559387"/>
          </a:xfrm>
        </p:spPr>
        <p:txBody>
          <a:bodyPr>
            <a:normAutofit fontScale="85000" lnSpcReduction="20000"/>
          </a:bodyPr>
          <a:lstStyle/>
          <a:p>
            <a:r>
              <a:rPr lang="uk-UA" sz="2000" dirty="0">
                <a:solidFill>
                  <a:schemeClr val="tx1"/>
                </a:solidFill>
              </a:rPr>
              <a:t>• реєстр дітей, які пройшли комплексну психолого-педагогічну оцінку розвитку дитини і перебувають на обліку в </a:t>
            </a:r>
            <a:r>
              <a:rPr lang="uk-UA" sz="2000" dirty="0" err="1">
                <a:solidFill>
                  <a:schemeClr val="tx1"/>
                </a:solidFill>
              </a:rPr>
              <a:t>інклюзивно</a:t>
            </a:r>
            <a:r>
              <a:rPr lang="uk-UA" sz="2000" dirty="0">
                <a:solidFill>
                  <a:schemeClr val="tx1"/>
                </a:solidFill>
              </a:rPr>
              <a:t>-ресурсному центрі; </a:t>
            </a:r>
            <a:endParaRPr lang="ru-RU" sz="2000" dirty="0">
              <a:solidFill>
                <a:schemeClr val="tx1"/>
              </a:solidFill>
            </a:endParaRPr>
          </a:p>
          <a:p>
            <a:r>
              <a:rPr lang="uk-UA" sz="2000" dirty="0">
                <a:solidFill>
                  <a:schemeClr val="tx1"/>
                </a:solidFill>
              </a:rPr>
              <a:t>• реєстр фахівців, які надають психолого-педагогічні, корекційно-розвиткові послуги дітям з особливими освітніми потребами; </a:t>
            </a:r>
            <a:br>
              <a:rPr lang="uk-UA" sz="2000" dirty="0">
                <a:solidFill>
                  <a:schemeClr val="tx1"/>
                </a:solidFill>
              </a:rPr>
            </a:br>
            <a:r>
              <a:rPr lang="uk-UA" sz="2000" dirty="0">
                <a:solidFill>
                  <a:schemeClr val="tx1"/>
                </a:solidFill>
              </a:rPr>
              <a:t>• реєстр закладів дошкільної, загальної середньої, професійної (професійно-технічної) та інших закладів освіти, які забезпечують здобуття загальної середньої освіти; • особові справи дітей, які пройшли комплексну оцінку.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945" r="89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530" y="5501259"/>
            <a:ext cx="827484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5486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10" y="648615"/>
            <a:ext cx="6985381" cy="523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2677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2708920"/>
            <a:ext cx="6347714" cy="3880773"/>
          </a:xfrm>
        </p:spPr>
        <p:txBody>
          <a:bodyPr>
            <a:normAutofit/>
          </a:bodyPr>
          <a:lstStyle/>
          <a:p>
            <a:r>
              <a:rPr lang="ru-RU" b="1" dirty="0" err="1"/>
              <a:t>Застосування</a:t>
            </a:r>
            <a:r>
              <a:rPr lang="ru-RU" b="1" dirty="0"/>
              <a:t> методик </a:t>
            </a:r>
            <a:r>
              <a:rPr lang="ru-RU" dirty="0"/>
              <a:t> </a:t>
            </a:r>
            <a:r>
              <a:rPr lang="ru-RU" b="1" dirty="0" err="1"/>
              <a:t>дають</a:t>
            </a:r>
            <a:r>
              <a:rPr lang="ru-RU" b="1" dirty="0"/>
              <a:t> </a:t>
            </a:r>
            <a:r>
              <a:rPr lang="ru-RU" b="1" dirty="0" err="1"/>
              <a:t>повну</a:t>
            </a:r>
            <a:r>
              <a:rPr lang="ru-RU" b="1" dirty="0"/>
              <a:t> картину про </a:t>
            </a:r>
            <a:r>
              <a:rPr lang="ru-RU" b="1" dirty="0" err="1"/>
              <a:t>сильні</a:t>
            </a:r>
            <a:r>
              <a:rPr lang="ru-RU" b="1" dirty="0"/>
              <a:t> і </a:t>
            </a:r>
            <a:r>
              <a:rPr lang="ru-RU" b="1" dirty="0" err="1"/>
              <a:t>слабкі</a:t>
            </a:r>
            <a:r>
              <a:rPr lang="ru-RU" b="1" dirty="0"/>
              <a:t> </a:t>
            </a:r>
            <a:r>
              <a:rPr lang="ru-RU" b="1" dirty="0" err="1"/>
              <a:t>сторони</a:t>
            </a:r>
            <a:r>
              <a:rPr lang="ru-RU" b="1" dirty="0"/>
              <a:t> </a:t>
            </a:r>
            <a:r>
              <a:rPr lang="ru-RU" b="1" dirty="0" err="1"/>
              <a:t>дитини</a:t>
            </a:r>
            <a:r>
              <a:rPr lang="ru-RU" dirty="0"/>
              <a:t>,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освітні</a:t>
            </a:r>
            <a:r>
              <a:rPr lang="ru-RU" dirty="0"/>
              <a:t> потреби. </a:t>
            </a:r>
            <a:r>
              <a:rPr lang="ru-RU" dirty="0" err="1"/>
              <a:t>Вчителі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опиратися</a:t>
            </a:r>
            <a:r>
              <a:rPr lang="ru-RU" dirty="0"/>
              <a:t> на </a:t>
            </a:r>
            <a:r>
              <a:rPr lang="ru-RU" dirty="0" err="1"/>
              <a:t>цю</a:t>
            </a:r>
            <a:r>
              <a:rPr lang="ru-RU" dirty="0"/>
              <a:t> </a:t>
            </a:r>
            <a:r>
              <a:rPr lang="ru-RU" dirty="0" err="1"/>
              <a:t>інформацію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адаптованих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модифікованих</a:t>
            </a:r>
            <a:r>
              <a:rPr lang="ru-RU" dirty="0"/>
              <a:t> </a:t>
            </a:r>
            <a:r>
              <a:rPr lang="ru-RU" dirty="0" err="1"/>
              <a:t>програм</a:t>
            </a:r>
            <a:r>
              <a:rPr lang="ru-RU" dirty="0"/>
              <a:t>. У </a:t>
            </a:r>
            <a:r>
              <a:rPr lang="ru-RU" dirty="0" err="1"/>
              <a:t>підсумку</a:t>
            </a:r>
            <a:r>
              <a:rPr lang="ru-RU" dirty="0"/>
              <a:t> батьки </a:t>
            </a:r>
            <a:r>
              <a:rPr lang="ru-RU" dirty="0" err="1"/>
              <a:t>отримають</a:t>
            </a:r>
            <a:r>
              <a:rPr lang="ru-RU" dirty="0"/>
              <a:t> </a:t>
            </a:r>
            <a:r>
              <a:rPr lang="ru-RU" dirty="0" err="1"/>
              <a:t>звіт</a:t>
            </a:r>
            <a:r>
              <a:rPr lang="ru-RU" dirty="0"/>
              <a:t> :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дитина</a:t>
            </a:r>
            <a:r>
              <a:rPr lang="ru-RU" dirty="0"/>
              <a:t> </a:t>
            </a:r>
            <a:r>
              <a:rPr lang="ru-RU" dirty="0" err="1"/>
              <a:t>знає</a:t>
            </a:r>
            <a:r>
              <a:rPr lang="ru-RU" dirty="0"/>
              <a:t>, </a:t>
            </a:r>
            <a:r>
              <a:rPr lang="ru-RU" dirty="0" err="1"/>
              <a:t>може</a:t>
            </a:r>
            <a:r>
              <a:rPr lang="ru-RU" dirty="0"/>
              <a:t> і </a:t>
            </a:r>
            <a:r>
              <a:rPr lang="ru-RU" dirty="0" err="1"/>
              <a:t>вміє</a:t>
            </a:r>
            <a:r>
              <a:rPr lang="ru-RU" dirty="0"/>
              <a:t>. </a:t>
            </a:r>
            <a:r>
              <a:rPr lang="ru-RU" dirty="0" err="1"/>
              <a:t>Також</a:t>
            </a:r>
            <a:r>
              <a:rPr lang="ru-RU" dirty="0"/>
              <a:t> –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дитині</a:t>
            </a:r>
            <a:r>
              <a:rPr lang="ru-RU" dirty="0"/>
              <a:t> </a:t>
            </a:r>
            <a:r>
              <a:rPr lang="ru-RU" dirty="0" err="1"/>
              <a:t>потрібно</a:t>
            </a:r>
            <a:r>
              <a:rPr lang="ru-RU" dirty="0"/>
              <a:t>. </a:t>
            </a:r>
            <a:r>
              <a:rPr lang="ru-RU" b="1" dirty="0"/>
              <a:t>Не “</a:t>
            </a:r>
            <a:r>
              <a:rPr lang="ru-RU" b="1" dirty="0" err="1"/>
              <a:t>проблеми</a:t>
            </a:r>
            <a:r>
              <a:rPr lang="ru-RU" b="1" dirty="0"/>
              <a:t>”, “</a:t>
            </a:r>
            <a:r>
              <a:rPr lang="ru-RU" b="1" dirty="0" err="1"/>
              <a:t>діагнози</a:t>
            </a:r>
            <a:r>
              <a:rPr lang="ru-RU" b="1" dirty="0"/>
              <a:t>”, “</a:t>
            </a:r>
            <a:r>
              <a:rPr lang="ru-RU" b="1" dirty="0" err="1"/>
              <a:t>порушення</a:t>
            </a:r>
            <a:r>
              <a:rPr lang="ru-RU" b="1" dirty="0"/>
              <a:t>”, а потреби.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635" y="733927"/>
            <a:ext cx="1943990" cy="155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3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C:\Users\User\Desktop\Конкурс презентація\528ebae8-4fc5-48d0-bdc3-8dbac7ae4a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85619"/>
            <a:ext cx="2167890" cy="216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/>
              <a:t>Корекційно-розвиткові заняття:</a:t>
            </a:r>
          </a:p>
        </p:txBody>
      </p:sp>
      <p:pic>
        <p:nvPicPr>
          <p:cNvPr id="3076" name="Picture 4" descr="C:\Users\User\Desktop\Конкурс презентація\5f65ef42-6eaf-4bea-b45c-99e3acc3fab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5936" y="4061070"/>
            <a:ext cx="2780607" cy="208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Конкурс презентація\0b302a43-a412-4dcc-8a3c-4812b28cf48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953" y="4061070"/>
            <a:ext cx="2323338" cy="232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Конкурс презентація\5b6305ba-9d39-4455-94f5-3511516b868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988840"/>
            <a:ext cx="2212086" cy="166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Конкурс презентація\06c8ee83-7575-4a8c-bcc8-06b24a45826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88"/>
          <a:stretch/>
        </p:blipFill>
        <p:spPr bwMode="auto">
          <a:xfrm>
            <a:off x="6012160" y="1772816"/>
            <a:ext cx="2231544" cy="238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esktop\Конкурс презентація\6e94319b-5de7-4af4-ac86-eccb88e4b0f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905" y="3788657"/>
            <a:ext cx="1860905" cy="248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08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9134" y="590919"/>
            <a:ext cx="7200897" cy="901532"/>
          </a:xfrm>
        </p:spPr>
        <p:txBody>
          <a:bodyPr/>
          <a:lstStyle/>
          <a:p>
            <a:r>
              <a:rPr lang="uk-UA" b="1" dirty="0"/>
              <a:t>Робота з батьками:</a:t>
            </a:r>
          </a:p>
        </p:txBody>
      </p:sp>
      <p:pic>
        <p:nvPicPr>
          <p:cNvPr id="5122" name="Picture 2" descr="C:\Users\User\Desktop\Конкурс презентація\adc7d632-5094-45d5-aa71-e446a84f030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156068" y="2643666"/>
            <a:ext cx="2028305" cy="35994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Конкурс презентація\d1e31a78-be60-4ac0-8263-854e60070c4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34" b="5467"/>
          <a:stretch/>
        </p:blipFill>
        <p:spPr bwMode="auto">
          <a:xfrm>
            <a:off x="1043608" y="3356992"/>
            <a:ext cx="2793438" cy="2840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Конкурс презентація\9fe79514-19b1-4a13-9f9f-00c074fbff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69"/>
          <a:stretch/>
        </p:blipFill>
        <p:spPr bwMode="auto">
          <a:xfrm>
            <a:off x="6184373" y="1268760"/>
            <a:ext cx="2251732" cy="32347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Конкурс презентація\0eb1ee99-7c20-4b1f-9569-145573e6e43d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00"/>
          <a:stretch/>
        </p:blipFill>
        <p:spPr bwMode="auto">
          <a:xfrm>
            <a:off x="899592" y="1268760"/>
            <a:ext cx="3703320" cy="18053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041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336132"/>
            <a:ext cx="7200897" cy="1225297"/>
          </a:xfrm>
        </p:spPr>
        <p:txBody>
          <a:bodyPr/>
          <a:lstStyle/>
          <a:p>
            <a:r>
              <a:rPr lang="uk-UA" b="1" dirty="0"/>
              <a:t>Робота з педагогами:</a:t>
            </a:r>
          </a:p>
        </p:txBody>
      </p:sp>
      <p:pic>
        <p:nvPicPr>
          <p:cNvPr id="4111" name="Picture 15" descr="C:\Users\User\Downloads\photo_5199875983275057211_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5936" y="3526635"/>
            <a:ext cx="1957647" cy="26143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Конкурс презентація\f9fd563f-64f4-43b5-b1fd-18c6935b62e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17" y="1112330"/>
            <a:ext cx="2451926" cy="18393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Конкурс презентація\eef503be-fcca-49c1-8693-2a86b4563f8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86075"/>
            <a:ext cx="3122290" cy="23449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esktop\Конкурс презентація\ce88f519-2cff-434a-93cd-5c509771d3e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393" y="1185263"/>
            <a:ext cx="2341372" cy="23413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User\Desktop\Конкурс презентація\d0832a75-d44a-4656-8e85-b141a9c73d9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9" y="3339050"/>
            <a:ext cx="2325020" cy="25787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User\Desktop\Конкурс презентація\cc66226c-c6a9-46fc-943a-0e946ba057e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145" y="1190200"/>
            <a:ext cx="2793043" cy="20947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0" descr="blob:https://web.telegram.org/3143c0de-a7a8-431f-bf4b-1be73a342e63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2" descr="blob:https://web.telegram.org/3143c0de-a7a8-431f-bf4b-1be73a342e63"/>
          <p:cNvSpPr>
            <a:spLocks noChangeAspect="1" noChangeArrowheads="1"/>
          </p:cNvSpPr>
          <p:nvPr/>
        </p:nvSpPr>
        <p:spPr bwMode="auto">
          <a:xfrm>
            <a:off x="230981" y="7938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4" descr="blob:https://web.telegram.org/3143c0de-a7a8-431f-bf4b-1be73a342e63"/>
          <p:cNvSpPr>
            <a:spLocks noChangeAspect="1" noChangeArrowheads="1"/>
          </p:cNvSpPr>
          <p:nvPr/>
        </p:nvSpPr>
        <p:spPr bwMode="auto">
          <a:xfrm>
            <a:off x="345281" y="160338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444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628800"/>
            <a:ext cx="6624736" cy="3672408"/>
          </a:xfrm>
        </p:spPr>
        <p:txBody>
          <a:bodyPr>
            <a:noAutofit/>
          </a:bodyPr>
          <a:lstStyle/>
          <a:p>
            <a:pPr algn="just"/>
            <a:r>
              <a:rPr lang="uk-UA" sz="1800" b="1" dirty="0"/>
              <a:t>ІРЦ є установою,</a:t>
            </a:r>
            <a:r>
              <a:rPr lang="uk-UA" sz="1800" dirty="0"/>
              <a:t> що утворюється з метою забезпечення прав дітей з особливими освітніми потребами на здобуття дошкільної та загальної середньої освіти, в тому числі у закладах професійної (професійно-технічної) освіти та інших закладах освіти, які забезпечують здобуття загальної середньої освіти, шляхом проведення комплексної психолого-педагогічної оцінки розвитку дитини (далі – комплексна оцінка), надання психолого-педагогічних, корекційно-</a:t>
            </a:r>
            <a:r>
              <a:rPr lang="uk-UA" sz="1800" dirty="0" err="1"/>
              <a:t>розвиткових</a:t>
            </a:r>
            <a:r>
              <a:rPr lang="uk-UA" sz="1800" dirty="0"/>
              <a:t> послуг та забезпечення їхнього системного кваліфікованого супроводу.</a:t>
            </a:r>
            <a:br>
              <a:rPr lang="uk-UA" sz="1800" dirty="0"/>
            </a:br>
            <a:endParaRPr lang="uk-UA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45224"/>
            <a:ext cx="1290161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3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0094" y="260648"/>
            <a:ext cx="7848872" cy="1320800"/>
          </a:xfrm>
        </p:spPr>
        <p:txBody>
          <a:bodyPr>
            <a:noAutofit/>
          </a:bodyPr>
          <a:lstStyle/>
          <a:p>
            <a:r>
              <a:rPr lang="uk-UA" sz="1800" b="1" dirty="0"/>
              <a:t>Також, </a:t>
            </a:r>
            <a:r>
              <a:rPr lang="uk-UA" sz="1800" b="1" dirty="0" err="1"/>
              <a:t>інклюзивно</a:t>
            </a:r>
            <a:r>
              <a:rPr lang="uk-UA" sz="1800" b="1" dirty="0"/>
              <a:t>-ресурсний центр оснащений комплектом сучасних </a:t>
            </a:r>
            <a:r>
              <a:rPr lang="uk-UA" sz="1800" b="1" dirty="0" err="1"/>
              <a:t>психодіагностичних</a:t>
            </a:r>
            <a:r>
              <a:rPr lang="uk-UA" sz="1800" b="1" dirty="0"/>
              <a:t> </a:t>
            </a:r>
            <a:r>
              <a:rPr lang="uk-UA" sz="1800" b="1" dirty="0" err="1"/>
              <a:t>методик</a:t>
            </a:r>
            <a:r>
              <a:rPr lang="uk-UA" sz="1800" b="1" dirty="0"/>
              <a:t>, що відповідають світовим стандартам: методика </a:t>
            </a:r>
            <a:r>
              <a:rPr lang="uk-UA" sz="1800" b="1" dirty="0" err="1"/>
              <a:t>Векслера</a:t>
            </a:r>
            <a:r>
              <a:rPr lang="uk-UA" sz="1800" b="1" dirty="0"/>
              <a:t>, WISC-IV, Leiter-3, Conners-3, </a:t>
            </a:r>
            <a:r>
              <a:rPr lang="uk-UA" sz="1800" b="1" dirty="0" err="1"/>
              <a:t>Casd</a:t>
            </a:r>
            <a:r>
              <a:rPr lang="uk-UA" sz="1800" b="1" dirty="0"/>
              <a:t>, PEP-3. </a:t>
            </a:r>
            <a:endParaRPr lang="en-US" sz="18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51520" y="1418054"/>
            <a:ext cx="8280920" cy="4509257"/>
          </a:xfrm>
        </p:spPr>
        <p:txBody>
          <a:bodyPr>
            <a:normAutofit/>
          </a:bodyPr>
          <a:lstStyle/>
          <a:p>
            <a:pPr lvl="0"/>
            <a:r>
              <a:rPr lang="uk-UA" sz="2000" dirty="0"/>
              <a:t>об’єктивно оцінити інтелект і його відповідність віковим нормативам (слабкі і сильні сторони розумового розвитку, труднощі в навчанні,   розумова обдарованість);</a:t>
            </a:r>
            <a:endParaRPr lang="en-US" sz="2000" dirty="0"/>
          </a:p>
          <a:p>
            <a:pPr lvl="0"/>
            <a:r>
              <a:rPr lang="uk-UA" sz="2000" dirty="0"/>
              <a:t>оцінити ефективність надання психолого-педагогічних, корекційно-</a:t>
            </a:r>
            <a:r>
              <a:rPr lang="uk-UA" sz="2000" dirty="0" err="1"/>
              <a:t>розвиткових</a:t>
            </a:r>
            <a:r>
              <a:rPr lang="uk-UA" sz="2000" dirty="0"/>
              <a:t> послуг дитині, відслідкувати динаміку її розвитку;</a:t>
            </a:r>
            <a:endParaRPr lang="en-US" sz="2000" dirty="0"/>
          </a:p>
          <a:p>
            <a:pPr lvl="0"/>
            <a:r>
              <a:rPr lang="uk-UA" sz="2000" dirty="0"/>
              <a:t>оцінити поведінкові прояви та здібності дітей,  характер соціальної взаємодії,  атипового спілкування,   виявити </a:t>
            </a:r>
            <a:r>
              <a:rPr lang="uk-UA" sz="2000" dirty="0" err="1"/>
              <a:t>соматосенсорні</a:t>
            </a:r>
            <a:r>
              <a:rPr lang="uk-UA" sz="2000" dirty="0"/>
              <a:t> порушення та проблеми з увагою та безпекою;</a:t>
            </a:r>
            <a:endParaRPr lang="en-US" sz="2000" dirty="0"/>
          </a:p>
          <a:p>
            <a:pPr lvl="0"/>
            <a:r>
              <a:rPr lang="uk-UA" sz="2000" dirty="0"/>
              <a:t>оцінити «зону найближчого розвитку» та скласти індивідуальну програму  розвитку.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170" name="Picture 2" descr="Немає опису світлини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999134"/>
            <a:ext cx="3384376" cy="19037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Немає опису світлини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00712" y="3998286"/>
            <a:ext cx="2058994" cy="3660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9565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8" descr="C:\Users\Користувач 3\Desktop\зображення_viber_2020-12-08_10-16-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0" y="1146660"/>
            <a:ext cx="4114800" cy="2552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5650" y="3352800"/>
            <a:ext cx="8610600" cy="7889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800" i="1" u="sng" dirty="0">
                <a:solidFill>
                  <a:srgbClr val="C2500A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br>
              <a:rPr lang="ru-RU" sz="2800" i="1" u="sng" dirty="0">
                <a:solidFill>
                  <a:srgbClr val="C2500A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800" i="1" u="sng" dirty="0">
                <a:solidFill>
                  <a:srgbClr val="C2500A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800" i="1" u="sng" dirty="0">
                <a:solidFill>
                  <a:srgbClr val="C2500A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800" i="1" u="sng" dirty="0">
                <a:solidFill>
                  <a:srgbClr val="C2500A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800" i="1" u="sng" dirty="0">
                <a:solidFill>
                  <a:srgbClr val="C2500A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800" i="1" u="sng" dirty="0">
                <a:solidFill>
                  <a:srgbClr val="C2500A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800" i="1" u="sng" dirty="0">
                <a:solidFill>
                  <a:srgbClr val="C2500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>
                <a:solidFill>
                  <a:srgbClr val="C2500A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uk-UA" sz="2800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8" name="Picture 6" descr="C:\Users\Користувач 3\Desktop\зображення_viber_2020-12-08_10-15-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499" y="4031727"/>
            <a:ext cx="1858963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7" descr="C:\Users\Користувач 3\Desktop\зображення_viber_2020-12-08_10-15-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4217988"/>
            <a:ext cx="186848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9" descr="C:\Users\Користувач 3\Desktop\зображення_viber_2020-12-08_10-15-4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887913"/>
            <a:ext cx="4343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10" descr="C:\Users\Користувач 3\Desktop\зображення_viber_2020-12-08_10-15-2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1216025"/>
            <a:ext cx="4029075" cy="2401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2" name="TextBox 3"/>
          <p:cNvSpPr txBox="1">
            <a:spLocks noChangeArrowheads="1"/>
          </p:cNvSpPr>
          <p:nvPr/>
        </p:nvSpPr>
        <p:spPr bwMode="auto">
          <a:xfrm>
            <a:off x="2738438" y="3352800"/>
            <a:ext cx="4532312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3200">
                <a:solidFill>
                  <a:srgbClr val="5C5C5C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5C5C5C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rgbClr val="5C5C5C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5C5C5C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defRPr sz="2000">
                <a:solidFill>
                  <a:srgbClr val="5C5C5C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C5C5C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C5C5C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C5C5C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C5C5C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uk-UA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altLang="uk-UA" sz="24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Основні</a:t>
            </a:r>
            <a:r>
              <a:rPr lang="ru-RU" altLang="uk-UA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24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складові</a:t>
            </a:r>
            <a:r>
              <a:rPr lang="ru-RU" altLang="uk-UA" sz="2400" b="1" i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altLang="uk-UA" sz="2400" b="1" i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uk-UA" sz="1800" b="1" dirty="0">
                <a:solidFill>
                  <a:srgbClr val="14710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uk-UA" sz="1800" b="1" dirty="0" err="1">
                <a:solidFill>
                  <a:srgbClr val="14710F"/>
                </a:solidFill>
                <a:latin typeface="Times New Roman" pitchFamily="18" charset="0"/>
                <a:cs typeface="Times New Roman" pitchFamily="18" charset="0"/>
              </a:rPr>
              <a:t>дослідження</a:t>
            </a:r>
            <a:r>
              <a:rPr lang="ru-RU" altLang="uk-UA" sz="1800" b="1" dirty="0">
                <a:solidFill>
                  <a:srgbClr val="14710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1800" b="1" dirty="0" err="1">
                <a:solidFill>
                  <a:srgbClr val="14710F"/>
                </a:solidFill>
                <a:latin typeface="Times New Roman" pitchFamily="18" charset="0"/>
                <a:cs typeface="Times New Roman" pitchFamily="18" charset="0"/>
              </a:rPr>
              <a:t>когнітивної</a:t>
            </a:r>
            <a:r>
              <a:rPr lang="ru-RU" altLang="uk-UA" sz="1800" b="1" dirty="0">
                <a:solidFill>
                  <a:srgbClr val="14710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1800" b="1" dirty="0" err="1">
                <a:solidFill>
                  <a:srgbClr val="14710F"/>
                </a:solidFill>
                <a:latin typeface="Times New Roman" pitchFamily="18" charset="0"/>
                <a:cs typeface="Times New Roman" pitchFamily="18" charset="0"/>
              </a:rPr>
              <a:t>сфери</a:t>
            </a:r>
            <a:r>
              <a:rPr lang="ru-RU" altLang="uk-UA" sz="1800" b="1" dirty="0">
                <a:solidFill>
                  <a:srgbClr val="14710F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altLang="uk-UA" sz="1800" b="1" dirty="0">
                <a:solidFill>
                  <a:srgbClr val="14710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uk-UA" sz="1800" b="1" dirty="0">
                <a:solidFill>
                  <a:srgbClr val="14710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uk-UA" sz="1800" b="1" dirty="0" err="1">
                <a:solidFill>
                  <a:srgbClr val="14710F"/>
                </a:solidFill>
                <a:latin typeface="Times New Roman" pitchFamily="18" charset="0"/>
                <a:cs typeface="Times New Roman" pitchFamily="18" charset="0"/>
              </a:rPr>
              <a:t>дослідження</a:t>
            </a:r>
            <a:r>
              <a:rPr lang="ru-RU" altLang="uk-UA" sz="1800" b="1" dirty="0">
                <a:solidFill>
                  <a:srgbClr val="14710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1800" b="1" dirty="0" err="1">
                <a:solidFill>
                  <a:srgbClr val="14710F"/>
                </a:solidFill>
                <a:latin typeface="Times New Roman" pitchFamily="18" charset="0"/>
                <a:cs typeface="Times New Roman" pitchFamily="18" charset="0"/>
              </a:rPr>
              <a:t>емоційно-вольової</a:t>
            </a:r>
            <a:r>
              <a:rPr lang="ru-RU" altLang="uk-UA" sz="1800" b="1" dirty="0">
                <a:solidFill>
                  <a:srgbClr val="14710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1800" b="1" dirty="0" err="1">
                <a:solidFill>
                  <a:srgbClr val="14710F"/>
                </a:solidFill>
                <a:latin typeface="Times New Roman" pitchFamily="18" charset="0"/>
                <a:cs typeface="Times New Roman" pitchFamily="18" charset="0"/>
              </a:rPr>
              <a:t>сфери</a:t>
            </a:r>
            <a:r>
              <a:rPr lang="ru-RU" altLang="uk-UA" sz="1800" b="1" dirty="0">
                <a:solidFill>
                  <a:srgbClr val="14710F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altLang="uk-UA" sz="1800" b="1" dirty="0">
                <a:solidFill>
                  <a:srgbClr val="14710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uk-UA" sz="1800" b="1" dirty="0">
                <a:solidFill>
                  <a:srgbClr val="14710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uk-UA" sz="1800" b="1" dirty="0" err="1">
                <a:solidFill>
                  <a:srgbClr val="14710F"/>
                </a:solidFill>
                <a:latin typeface="Times New Roman" pitchFamily="18" charset="0"/>
                <a:cs typeface="Times New Roman" pitchFamily="18" charset="0"/>
              </a:rPr>
              <a:t>діагностика</a:t>
            </a:r>
            <a:r>
              <a:rPr lang="ru-RU" altLang="uk-UA" sz="1800" b="1" dirty="0">
                <a:solidFill>
                  <a:srgbClr val="14710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1800" b="1" dirty="0" err="1">
                <a:solidFill>
                  <a:srgbClr val="14710F"/>
                </a:solidFill>
                <a:latin typeface="Times New Roman" pitchFamily="18" charset="0"/>
                <a:cs typeface="Times New Roman" pitchFamily="18" charset="0"/>
              </a:rPr>
              <a:t>міжособистісних</a:t>
            </a:r>
            <a:r>
              <a:rPr lang="ru-RU" altLang="uk-UA" sz="1800" b="1" dirty="0">
                <a:solidFill>
                  <a:srgbClr val="14710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1800" b="1" dirty="0" err="1">
                <a:solidFill>
                  <a:srgbClr val="14710F"/>
                </a:solidFill>
                <a:latin typeface="Times New Roman" pitchFamily="18" charset="0"/>
                <a:cs typeface="Times New Roman" pitchFamily="18" charset="0"/>
              </a:rPr>
              <a:t>стосунків</a:t>
            </a:r>
            <a:r>
              <a:rPr lang="ru-RU" altLang="uk-UA" sz="1800" b="1" dirty="0">
                <a:solidFill>
                  <a:srgbClr val="14710F"/>
                </a:solidFill>
              </a:rPr>
              <a:t>.</a:t>
            </a:r>
            <a:br>
              <a:rPr lang="ru-RU" altLang="uk-UA" sz="1800" b="1" dirty="0">
                <a:solidFill>
                  <a:srgbClr val="14710F"/>
                </a:solidFill>
              </a:rPr>
            </a:br>
            <a:endParaRPr lang="ru-RU" altLang="uk-UA" sz="18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uk-UA" altLang="uk-UA" sz="1800" dirty="0">
              <a:solidFill>
                <a:schemeClr val="tx1"/>
              </a:solidFill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683568" y="116632"/>
            <a:ext cx="8001000" cy="1538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b="1" i="1" dirty="0" err="1">
                <a:ln w="31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Психодіагностична</a:t>
            </a:r>
            <a:r>
              <a:rPr lang="ru-RU" sz="2800" b="1" i="1" dirty="0">
                <a:ln w="31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робота</a:t>
            </a:r>
            <a:br>
              <a:rPr lang="ru-RU" sz="2800" b="1" i="1" u="sng" dirty="0">
                <a:ln w="31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400" b="1" i="1" dirty="0">
                <a:ln w="31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з </a:t>
            </a:r>
            <a:r>
              <a:rPr lang="ru-RU" sz="2400" b="1" i="1" dirty="0" err="1">
                <a:ln w="31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дітьми</a:t>
            </a:r>
            <a:r>
              <a:rPr lang="ru-RU" sz="2400" b="1" i="1" dirty="0">
                <a:ln w="31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з </a:t>
            </a:r>
            <a:r>
              <a:rPr lang="ru-RU" sz="2400" b="1" i="1" dirty="0" err="1">
                <a:ln w="31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особливими</a:t>
            </a:r>
            <a:r>
              <a:rPr lang="ru-RU" sz="2400" b="1" i="1" dirty="0">
                <a:ln w="31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b="1" i="1" dirty="0" err="1">
                <a:ln w="31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освітніми</a:t>
            </a:r>
            <a:r>
              <a:rPr lang="ru-RU" sz="2400" b="1" i="1" dirty="0">
                <a:ln w="31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потребами </a:t>
            </a:r>
            <a:br>
              <a:rPr lang="ru-RU" sz="2400" b="1" i="1" dirty="0">
                <a:ln w="31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400" b="1" i="1" dirty="0">
                <a:ln w="31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в </a:t>
            </a:r>
            <a:r>
              <a:rPr lang="ru-RU" sz="2400" b="1" i="1" dirty="0" err="1">
                <a:ln w="31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умовах</a:t>
            </a:r>
            <a:r>
              <a:rPr lang="ru-RU" sz="2400" b="1" i="1" dirty="0">
                <a:ln w="31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b="1" i="1" dirty="0" err="1">
                <a:ln w="31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інклюзивного</a:t>
            </a:r>
            <a:r>
              <a:rPr lang="ru-RU" sz="2400" b="1" i="1" dirty="0">
                <a:ln w="31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b="1" i="1" dirty="0" err="1">
                <a:ln w="31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навчання</a:t>
            </a:r>
            <a:br>
              <a:rPr lang="ru-RU" sz="2800" i="1" dirty="0">
                <a:ln w="3175"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latin typeface="Franklin Gothic Medium"/>
                <a:ea typeface="+mj-ea"/>
                <a:cs typeface="+mj-cs"/>
              </a:rPr>
            </a:br>
            <a:endParaRPr lang="uk-UA" i="1" dirty="0"/>
          </a:p>
        </p:txBody>
      </p:sp>
    </p:spTree>
    <p:extLst>
      <p:ext uri="{BB962C8B-B14F-4D97-AF65-F5344CB8AC3E}">
        <p14:creationId xmlns:p14="http://schemas.microsoft.com/office/powerpoint/2010/main" val="29993399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9" descr="C:\Users\Користувач 3\Desktop\зображення_viber_2020-12-08_10-15-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079500"/>
            <a:ext cx="300831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304800" y="914400"/>
            <a:ext cx="9601200" cy="572464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1" eaLnBrk="1" hangingPunct="1">
              <a:defRPr/>
            </a:pPr>
            <a:r>
              <a:rPr lang="uk-UA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Оцінює здібності та потенціал                                  Вимірює вербальний інтелект, </a:t>
            </a:r>
          </a:p>
          <a:p>
            <a:pPr lvl="1" eaLnBrk="1" hangingPunct="1">
              <a:defRPr/>
            </a:pPr>
            <a:r>
              <a:rPr lang="uk-UA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людини (текучий інтелект),                                                     сприйняття і мислення,</a:t>
            </a:r>
          </a:p>
          <a:p>
            <a:pPr lvl="1" eaLnBrk="1" hangingPunct="1">
              <a:defRPr/>
            </a:pPr>
            <a:r>
              <a:rPr lang="uk-UA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 також набуті знання і навички,                                       швидкість обробки інформації,</a:t>
            </a:r>
          </a:p>
          <a:p>
            <a:pPr lvl="1" eaLnBrk="1" hangingPunct="1">
              <a:defRPr/>
            </a:pPr>
            <a:r>
              <a:rPr lang="uk-UA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(кристалізований інтелект).</a:t>
            </a:r>
            <a:r>
              <a:rPr lang="uk-UA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</a:t>
            </a:r>
            <a:r>
              <a:rPr lang="uk-UA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робочу пам’ять</a:t>
            </a:r>
            <a:r>
              <a:rPr lang="uk-UA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1" eaLnBrk="1" hangingPunct="1">
              <a:defRPr/>
            </a:pPr>
            <a:endParaRPr lang="uk-UA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5">
              <a:defRPr/>
            </a:pPr>
            <a:endParaRPr lang="uk-UA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5">
              <a:defRPr/>
            </a:pPr>
            <a:r>
              <a:rPr lang="uk-UA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uk-UA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Діагностує як розумову відсталість,</a:t>
            </a:r>
          </a:p>
          <a:p>
            <a:pPr lvl="5">
              <a:defRPr/>
            </a:pPr>
            <a:r>
              <a:rPr lang="uk-UA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так і обдарованість.</a:t>
            </a:r>
          </a:p>
          <a:p>
            <a:pPr lvl="5">
              <a:defRPr/>
            </a:pPr>
            <a:r>
              <a:rPr lang="uk-UA" sz="2400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Більше, ніж просто визначення балів IQ, а саме: </a:t>
            </a:r>
          </a:p>
          <a:p>
            <a:pPr eaLnBrk="1" hangingPunct="1">
              <a:defRPr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               тест надає ґрунтовну інформацію щодо пізнавальних </a:t>
            </a:r>
          </a:p>
          <a:p>
            <a:pPr eaLnBrk="1" hangingPunct="1">
              <a:defRPr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               здібностей дитини й особливостей її когнітивних функцій.</a:t>
            </a:r>
            <a:br>
              <a:rPr lang="uk-UA" sz="2000" dirty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              демонстрацію відмінностей між інтелектуальним </a:t>
            </a:r>
          </a:p>
          <a:p>
            <a:pPr eaLnBrk="1" hangingPunct="1">
              <a:defRPr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              функціонуванням дитини і шкільною успішністю.</a:t>
            </a:r>
            <a:br>
              <a:rPr lang="uk-UA" sz="2000" dirty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              рекомендації психологічного характеру, складені на основі </a:t>
            </a:r>
          </a:p>
          <a:p>
            <a:pPr eaLnBrk="1" hangingPunct="1">
              <a:defRPr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              даних про слабкі і сильні сторони пізнавальної сфери дитини, </a:t>
            </a:r>
          </a:p>
          <a:p>
            <a:pPr eaLnBrk="1" hangingPunct="1">
              <a:defRPr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              а також  напрямок для розвитку і зростання.</a:t>
            </a:r>
            <a:br>
              <a:rPr lang="uk-UA" sz="2000" dirty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              тест може допомогти школам створювати для учнів відповідні </a:t>
            </a:r>
          </a:p>
          <a:p>
            <a:pPr eaLnBrk="1" hangingPunct="1">
              <a:defRPr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              умови для навчання і складати індивідуальні плани роботи.</a:t>
            </a:r>
            <a:br>
              <a:rPr lang="uk-UA" dirty="0">
                <a:latin typeface="Times New Roman" pitchFamily="18" charset="0"/>
                <a:cs typeface="Times New Roman" pitchFamily="18" charset="0"/>
              </a:rPr>
            </a:b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398713" y="227013"/>
            <a:ext cx="4343400" cy="460375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uk-UA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Особливості та переваги WISC-IV:</a:t>
            </a:r>
          </a:p>
        </p:txBody>
      </p:sp>
      <p:sp>
        <p:nvSpPr>
          <p:cNvPr id="2" name="Стрілка вправо 1"/>
          <p:cNvSpPr/>
          <p:nvPr/>
        </p:nvSpPr>
        <p:spPr>
          <a:xfrm>
            <a:off x="304800" y="3533775"/>
            <a:ext cx="292100" cy="48577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6" name="Стрілка вправо 5"/>
          <p:cNvSpPr/>
          <p:nvPr/>
        </p:nvSpPr>
        <p:spPr>
          <a:xfrm>
            <a:off x="311150" y="4057650"/>
            <a:ext cx="292100" cy="48418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pic>
        <p:nvPicPr>
          <p:cNvPr id="5325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4608513"/>
            <a:ext cx="3238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5486400"/>
            <a:ext cx="3238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24256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0" descr="C:\Users\Користувач 3\Desktop\зображення_viber_2020-12-08_10-15-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75" y="1542393"/>
            <a:ext cx="7438503" cy="2608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Прямокутник 1"/>
          <p:cNvSpPr>
            <a:spLocks noChangeArrowheads="1"/>
          </p:cNvSpPr>
          <p:nvPr/>
        </p:nvSpPr>
        <p:spPr bwMode="auto">
          <a:xfrm>
            <a:off x="749176" y="3916363"/>
            <a:ext cx="82296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rgbClr val="5C5C5C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5C5C5C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rgbClr val="5C5C5C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5C5C5C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defRPr sz="2000">
                <a:solidFill>
                  <a:srgbClr val="5C5C5C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C5C5C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C5C5C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C5C5C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C5C5C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uk-UA" altLang="uk-UA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Leiter-3 має широкий діапазон складності питань.</a:t>
            </a:r>
          </a:p>
          <a:p>
            <a:pPr eaLnBrk="1" hangingPunct="1">
              <a:spcBef>
                <a:spcPct val="0"/>
              </a:spcBef>
            </a:pPr>
            <a:r>
              <a:rPr lang="uk-UA" altLang="uk-UA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Цей тест унікальний наявністю профілів зростання, </a:t>
            </a:r>
          </a:p>
          <a:p>
            <a:pPr eaLnBrk="1" hangingPunct="1">
              <a:spcBef>
                <a:spcPct val="0"/>
              </a:spcBef>
            </a:pPr>
            <a:r>
              <a:rPr lang="uk-UA" altLang="uk-UA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які допомагають оцінити розвиток в динаміці. Також, в Leiter-3 представлені коефіцієнти складності кожного з питань.</a:t>
            </a:r>
          </a:p>
          <a:p>
            <a:pPr eaLnBrk="1" hangingPunct="1">
              <a:spcBef>
                <a:spcPct val="0"/>
              </a:spcBef>
            </a:pPr>
            <a:r>
              <a:rPr lang="uk-UA" altLang="uk-UA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Тест надає оцінку IQ, а також оцінку </a:t>
            </a:r>
            <a:r>
              <a:rPr lang="uk-UA" altLang="uk-UA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процентільного</a:t>
            </a:r>
            <a:r>
              <a:rPr lang="uk-UA" altLang="uk-UA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і вікового еквівалента для кожного </a:t>
            </a:r>
            <a:r>
              <a:rPr lang="uk-UA" altLang="uk-UA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субтесту</a:t>
            </a:r>
            <a:r>
              <a:rPr lang="uk-UA" altLang="uk-UA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На відміну від інших тестів IQ,</a:t>
            </a:r>
          </a:p>
          <a:p>
            <a:pPr eaLnBrk="1" hangingPunct="1">
              <a:spcBef>
                <a:spcPct val="0"/>
              </a:spcBef>
            </a:pPr>
            <a:r>
              <a:rPr lang="uk-UA" altLang="uk-UA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Leiter-3 вимірює тільки текучий інтелект, що відповідає сучасним поглядам на IQ і принципи його оцінювання.</a:t>
            </a:r>
          </a:p>
        </p:txBody>
      </p:sp>
      <p:sp>
        <p:nvSpPr>
          <p:cNvPr id="54276" name="Заголовок 5"/>
          <p:cNvSpPr>
            <a:spLocks noGrp="1"/>
          </p:cNvSpPr>
          <p:nvPr>
            <p:ph type="title"/>
          </p:nvPr>
        </p:nvSpPr>
        <p:spPr>
          <a:xfrm>
            <a:off x="3505200" y="76200"/>
            <a:ext cx="2438400" cy="685800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uk-UA" altLang="uk-UA" sz="3200" i="1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Leiter-3 </a:t>
            </a:r>
            <a:endParaRPr lang="uk-UA" altLang="uk-UA" sz="3200" i="1">
              <a:ln>
                <a:noFill/>
              </a:ln>
              <a:solidFill>
                <a:srgbClr val="C00000"/>
              </a:solidFill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749176" y="764704"/>
            <a:ext cx="80772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uk-UA" sz="2400" b="1" i="1" dirty="0">
                <a:latin typeface="Times New Roman" pitchFamily="18" charset="0"/>
                <a:cs typeface="Times New Roman" pitchFamily="18" charset="0"/>
              </a:rPr>
              <a:t>Методика, що дозволяє оцінити невербальний інтелект  і функціонування нейропсихологічних процесів, що лежать в його основі.</a:t>
            </a:r>
          </a:p>
        </p:txBody>
      </p:sp>
      <p:sp>
        <p:nvSpPr>
          <p:cNvPr id="7" name="Стрілка вправо 6"/>
          <p:cNvSpPr/>
          <p:nvPr/>
        </p:nvSpPr>
        <p:spPr>
          <a:xfrm>
            <a:off x="241300" y="3916363"/>
            <a:ext cx="292100" cy="48418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8" name="Стрілка вправо 7"/>
          <p:cNvSpPr/>
          <p:nvPr/>
        </p:nvSpPr>
        <p:spPr>
          <a:xfrm>
            <a:off x="301625" y="5151438"/>
            <a:ext cx="293688" cy="48577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92525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6" descr="C:\Users\Користувач 3\Desktop\зображення_viber_2020-12-08_10-15-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3332163"/>
            <a:ext cx="2420938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7" descr="C:\Users\Користувач 3\Desktop\зображення_viber_2020-12-08_10-15-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3675"/>
            <a:ext cx="2376488" cy="281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Прямокутник 1"/>
          <p:cNvSpPr>
            <a:spLocks noChangeArrowheads="1"/>
          </p:cNvSpPr>
          <p:nvPr/>
        </p:nvSpPr>
        <p:spPr bwMode="auto">
          <a:xfrm>
            <a:off x="393700" y="1219200"/>
            <a:ext cx="87503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rgbClr val="5C5C5C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5C5C5C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rgbClr val="5C5C5C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5C5C5C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defRPr sz="2000">
                <a:solidFill>
                  <a:srgbClr val="5C5C5C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C5C5C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C5C5C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C5C5C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C5C5C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uk-UA" altLang="uk-UA" sz="2000">
                <a:solidFill>
                  <a:schemeClr val="tx1"/>
                </a:solidFill>
              </a:rPr>
              <a:t>                                    </a:t>
            </a:r>
            <a:r>
              <a:rPr lang="uk-UA" altLang="uk-UA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(Шкали Коннерс. 3 версія) — це набір для оцінювання                     </a:t>
            </a:r>
          </a:p>
          <a:p>
            <a:pPr eaLnBrk="1" hangingPunct="1">
              <a:spcBef>
                <a:spcPct val="0"/>
              </a:spcBef>
            </a:pPr>
            <a:r>
              <a:rPr lang="uk-UA" altLang="uk-UA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розладу дефіциту уваги і гіперактивності (РДУГ) та його          </a:t>
            </a:r>
          </a:p>
          <a:p>
            <a:pPr eaLnBrk="1" hangingPunct="1">
              <a:spcBef>
                <a:spcPct val="0"/>
              </a:spcBef>
            </a:pPr>
            <a:r>
              <a:rPr lang="uk-UA" altLang="uk-UA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найбільш поширених супутніх проблем і розладів у дітей               </a:t>
            </a:r>
          </a:p>
          <a:p>
            <a:pPr eaLnBrk="1" hangingPunct="1">
              <a:spcBef>
                <a:spcPct val="0"/>
              </a:spcBef>
            </a:pPr>
            <a:r>
              <a:rPr lang="uk-UA" altLang="uk-UA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та підлітків віком 6 - 16 років, який враховує домашню,  </a:t>
            </a:r>
          </a:p>
          <a:p>
            <a:pPr eaLnBrk="1" hangingPunct="1">
              <a:spcBef>
                <a:spcPct val="0"/>
              </a:spcBef>
            </a:pPr>
            <a:r>
              <a:rPr lang="uk-UA" altLang="uk-UA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соціальн і шкільну сфери. </a:t>
            </a:r>
          </a:p>
          <a:p>
            <a:pPr eaLnBrk="1" hangingPunct="1">
              <a:spcBef>
                <a:spcPct val="0"/>
              </a:spcBef>
            </a:pPr>
            <a:r>
              <a:rPr lang="uk-UA" altLang="uk-UA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</a:p>
          <a:p>
            <a:pPr eaLnBrk="1" hangingPunct="1">
              <a:spcBef>
                <a:spcPct val="0"/>
              </a:spcBef>
            </a:pPr>
            <a:r>
              <a:rPr lang="uk-UA" altLang="uk-UA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</a:t>
            </a:r>
          </a:p>
          <a:p>
            <a:pPr eaLnBrk="1" hangingPunct="1">
              <a:spcBef>
                <a:spcPct val="0"/>
              </a:spcBef>
            </a:pPr>
            <a:r>
              <a:rPr lang="uk-UA" altLang="uk-UA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</a:p>
          <a:p>
            <a:pPr eaLnBrk="1" hangingPunct="1">
              <a:spcBef>
                <a:spcPct val="0"/>
              </a:spcBef>
            </a:pPr>
            <a:endParaRPr lang="uk-UA" altLang="uk-UA" sz="20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uk-UA" altLang="uk-UA" sz="20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uk-UA" altLang="uk-UA" sz="2000">
                <a:solidFill>
                  <a:schemeClr val="tx1"/>
                </a:solidFill>
              </a:rPr>
              <a:t> </a:t>
            </a:r>
            <a:endParaRPr lang="uk-UA" altLang="uk-UA" sz="20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301" name="TextBox 1"/>
          <p:cNvSpPr txBox="1">
            <a:spLocks noChangeArrowheads="1"/>
          </p:cNvSpPr>
          <p:nvPr/>
        </p:nvSpPr>
        <p:spPr bwMode="auto">
          <a:xfrm>
            <a:off x="4419600" y="193675"/>
            <a:ext cx="1936750" cy="1016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rgbClr val="5C5C5C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5C5C5C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rgbClr val="5C5C5C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5C5C5C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defRPr sz="2000">
                <a:solidFill>
                  <a:srgbClr val="5C5C5C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C5C5C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C5C5C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C5C5C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C5C5C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uk-UA" altLang="uk-UA" sz="1800" b="1" i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</a:pPr>
            <a:r>
              <a:rPr lang="uk-UA" altLang="uk-UA" sz="24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Conners-3</a:t>
            </a:r>
          </a:p>
          <a:p>
            <a:pPr eaLnBrk="1" hangingPunct="1">
              <a:spcBef>
                <a:spcPct val="0"/>
              </a:spcBef>
            </a:pPr>
            <a:endParaRPr lang="uk-UA" altLang="uk-UA" sz="1800">
              <a:solidFill>
                <a:schemeClr val="tx1"/>
              </a:solidFill>
            </a:endParaRPr>
          </a:p>
        </p:txBody>
      </p:sp>
      <p:sp>
        <p:nvSpPr>
          <p:cNvPr id="55302" name="TextBox 3"/>
          <p:cNvSpPr txBox="1">
            <a:spLocks noChangeArrowheads="1"/>
          </p:cNvSpPr>
          <p:nvPr/>
        </p:nvSpPr>
        <p:spPr bwMode="auto">
          <a:xfrm>
            <a:off x="228600" y="3881438"/>
            <a:ext cx="8523288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3200">
                <a:solidFill>
                  <a:srgbClr val="5C5C5C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5C5C5C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rgbClr val="5C5C5C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5C5C5C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defRPr sz="2000">
                <a:solidFill>
                  <a:srgbClr val="5C5C5C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C5C5C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C5C5C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C5C5C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C5C5C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uk-UA" altLang="uk-UA" sz="1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uk-UA" altLang="uk-UA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(Скринінгова Шкала розладів аутистичного спектра) </a:t>
            </a:r>
          </a:p>
          <a:p>
            <a:pPr eaLnBrk="1" hangingPunct="1">
              <a:spcBef>
                <a:spcPct val="0"/>
              </a:spcBef>
            </a:pPr>
            <a:r>
              <a:rPr lang="uk-UA" altLang="uk-UA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пропонує швидкий і надійний метод </a:t>
            </a:r>
          </a:p>
          <a:p>
            <a:pPr eaLnBrk="1" hangingPunct="1">
              <a:spcBef>
                <a:spcPct val="0"/>
              </a:spcBef>
            </a:pPr>
            <a:r>
              <a:rPr lang="uk-UA" altLang="uk-UA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діагностики дітей з аутизм без урахування </a:t>
            </a:r>
          </a:p>
          <a:p>
            <a:pPr eaLnBrk="1" hangingPunct="1">
              <a:spcBef>
                <a:spcPct val="0"/>
              </a:spcBef>
            </a:pPr>
            <a:r>
              <a:rPr lang="uk-UA" altLang="uk-UA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вікової категорії, рівня розумового розвитку, </a:t>
            </a:r>
          </a:p>
          <a:p>
            <a:pPr eaLnBrk="1" hangingPunct="1">
              <a:spcBef>
                <a:spcPct val="0"/>
              </a:spcBef>
            </a:pPr>
            <a:r>
              <a:rPr lang="uk-UA" altLang="uk-UA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або ступеня прояву розлад CASD </a:t>
            </a:r>
          </a:p>
          <a:p>
            <a:pPr eaLnBrk="1" hangingPunct="1">
              <a:spcBef>
                <a:spcPct val="0"/>
              </a:spcBef>
            </a:pPr>
            <a:r>
              <a:rPr lang="uk-UA" altLang="uk-UA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виявляє дітей з РАС з достовірністю 99,5 %.                  </a:t>
            </a:r>
          </a:p>
          <a:p>
            <a:pPr eaLnBrk="1" hangingPunct="1">
              <a:spcBef>
                <a:spcPct val="0"/>
              </a:spcBef>
            </a:pPr>
            <a:r>
              <a:rPr lang="uk-UA" altLang="uk-UA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uk-UA" altLang="uk-UA" sz="2000">
              <a:solidFill>
                <a:schemeClr val="tx1"/>
              </a:solidFill>
            </a:endParaRPr>
          </a:p>
        </p:txBody>
      </p:sp>
      <p:sp>
        <p:nvSpPr>
          <p:cNvPr id="55303" name="TextBox 4"/>
          <p:cNvSpPr txBox="1">
            <a:spLocks noChangeArrowheads="1"/>
          </p:cNvSpPr>
          <p:nvPr/>
        </p:nvSpPr>
        <p:spPr bwMode="auto">
          <a:xfrm>
            <a:off x="4206875" y="3025775"/>
            <a:ext cx="2362200" cy="73818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rgbClr val="5C5C5C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5C5C5C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rgbClr val="5C5C5C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5C5C5C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defRPr sz="2000">
                <a:solidFill>
                  <a:srgbClr val="5C5C5C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C5C5C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C5C5C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C5C5C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C5C5C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uk-UA" altLang="uk-UA" sz="1800">
                <a:solidFill>
                  <a:schemeClr val="tx1"/>
                </a:solidFill>
              </a:rPr>
              <a:t>    </a:t>
            </a:r>
            <a:r>
              <a:rPr lang="uk-UA" altLang="uk-UA" sz="24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Тест CASD  </a:t>
            </a:r>
          </a:p>
          <a:p>
            <a:pPr eaLnBrk="1" hangingPunct="1">
              <a:spcBef>
                <a:spcPct val="0"/>
              </a:spcBef>
            </a:pPr>
            <a:endParaRPr lang="uk-UA" altLang="uk-UA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505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76200"/>
            <a:ext cx="8382000" cy="1295400"/>
          </a:xfrm>
          <a:solidFill>
            <a:srgbClr val="FFC000"/>
          </a:solidFill>
        </p:spPr>
        <p:txBody>
          <a:bodyPr/>
          <a:lstStyle/>
          <a:p>
            <a:pPr algn="ctr">
              <a:defRPr/>
            </a:pPr>
            <a:r>
              <a:rPr lang="uk-UA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Психоосвітній</a:t>
            </a:r>
            <a:r>
              <a:rPr lang="uk-UA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профіль: індивідуалізоване </a:t>
            </a:r>
            <a:r>
              <a:rPr lang="uk-UA" sz="2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психоосвітнє</a:t>
            </a:r>
            <a:r>
              <a:rPr lang="uk-UA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оцінювання дітей із розладами </a:t>
            </a:r>
            <a:r>
              <a:rPr lang="uk-UA" sz="2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аутистичного</a:t>
            </a:r>
            <a:r>
              <a:rPr lang="uk-UA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спектра  </a:t>
            </a:r>
            <a:br>
              <a:rPr lang="uk-UA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 методикою ТЕАССН» (РЕР-3)</a:t>
            </a:r>
            <a:r>
              <a:rPr lang="uk-UA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uk-UA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6323" name="Picture 8" descr="C:\Users\Користувач 3\Desktop\зображення_viber_2020-12-08_10-16-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4149080"/>
            <a:ext cx="4114800" cy="2552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Прямокутник 2"/>
          <p:cNvSpPr>
            <a:spLocks noChangeArrowheads="1"/>
          </p:cNvSpPr>
          <p:nvPr/>
        </p:nvSpPr>
        <p:spPr bwMode="auto">
          <a:xfrm>
            <a:off x="228600" y="1365250"/>
            <a:ext cx="86106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rgbClr val="5C5C5C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5C5C5C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rgbClr val="5C5C5C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5C5C5C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defRPr sz="2000">
                <a:solidFill>
                  <a:srgbClr val="5C5C5C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C5C5C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C5C5C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C5C5C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C5C5C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uk-UA" altLang="uk-UA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Цілі РЕР-3:</a:t>
            </a:r>
          </a:p>
          <a:p>
            <a:pPr eaLnBrk="1" hangingPunct="1">
              <a:spcBef>
                <a:spcPct val="0"/>
              </a:spcBef>
            </a:pPr>
            <a:endParaRPr lang="uk-UA" altLang="uk-UA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uk-UA" altLang="uk-UA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визначення сильних і слабких сторін кожної дитини, які можуть бути             </a:t>
            </a:r>
          </a:p>
          <a:p>
            <a:pPr eaLnBrk="1" hangingPunct="1">
              <a:spcBef>
                <a:spcPct val="0"/>
              </a:spcBef>
            </a:pPr>
            <a:r>
              <a:rPr lang="uk-UA" altLang="uk-UA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враховані при складанні індивідуального плану навчання</a:t>
            </a:r>
          </a:p>
          <a:p>
            <a:pPr eaLnBrk="1" hangingPunct="1">
              <a:spcBef>
                <a:spcPct val="0"/>
              </a:spcBef>
            </a:pPr>
            <a:r>
              <a:rPr lang="uk-UA" altLang="uk-UA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встановлення рівня розвитку/адаптації,</a:t>
            </a:r>
          </a:p>
          <a:p>
            <a:pPr eaLnBrk="1" hangingPunct="1">
              <a:spcBef>
                <a:spcPct val="0"/>
              </a:spcBef>
            </a:pPr>
            <a:r>
              <a:rPr lang="uk-UA" altLang="uk-UA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використання в дослідницькій діяльності для вивчення ефективності </a:t>
            </a:r>
          </a:p>
          <a:p>
            <a:pPr eaLnBrk="1" hangingPunct="1">
              <a:spcBef>
                <a:spcPct val="0"/>
              </a:spcBef>
            </a:pPr>
            <a:r>
              <a:rPr lang="uk-UA" altLang="uk-UA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навчання, оцінювання ефекту педагогічного та клінічного втручання,</a:t>
            </a:r>
          </a:p>
          <a:p>
            <a:pPr eaLnBrk="1" hangingPunct="1">
              <a:spcBef>
                <a:spcPct val="0"/>
              </a:spcBef>
            </a:pPr>
            <a:r>
              <a:rPr lang="uk-UA" altLang="uk-UA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може застосовуватися дослідниками  для відстеження зміни освітнього         </a:t>
            </a:r>
          </a:p>
          <a:p>
            <a:pPr eaLnBrk="1" hangingPunct="1">
              <a:spcBef>
                <a:spcPct val="0"/>
              </a:spcBef>
            </a:pPr>
            <a:r>
              <a:rPr lang="uk-UA" altLang="uk-UA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профілю дитини в часі, а також динаміки </a:t>
            </a:r>
            <a:r>
              <a:rPr lang="uk-UA" altLang="uk-UA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дезадаптивних</a:t>
            </a:r>
            <a:r>
              <a:rPr lang="uk-UA" altLang="uk-UA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 поведінки.</a:t>
            </a:r>
          </a:p>
          <a:p>
            <a:pPr eaLnBrk="1" hangingPunct="1">
              <a:spcBef>
                <a:spcPct val="0"/>
              </a:spcBef>
            </a:pPr>
            <a:endParaRPr lang="uk-UA" altLang="uk-UA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Стрілка вправо 1"/>
          <p:cNvSpPr/>
          <p:nvPr/>
        </p:nvSpPr>
        <p:spPr>
          <a:xfrm>
            <a:off x="387350" y="2108200"/>
            <a:ext cx="488950" cy="48418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7" name="Стрілка вправо 6"/>
          <p:cNvSpPr/>
          <p:nvPr/>
        </p:nvSpPr>
        <p:spPr>
          <a:xfrm>
            <a:off x="387350" y="2592388"/>
            <a:ext cx="488950" cy="48418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8" name="Стрілка вправо 7"/>
          <p:cNvSpPr/>
          <p:nvPr/>
        </p:nvSpPr>
        <p:spPr>
          <a:xfrm>
            <a:off x="390525" y="3035300"/>
            <a:ext cx="488950" cy="48418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9" name="Стрілка вправо 8"/>
          <p:cNvSpPr/>
          <p:nvPr/>
        </p:nvSpPr>
        <p:spPr>
          <a:xfrm>
            <a:off x="387350" y="3519488"/>
            <a:ext cx="488950" cy="48418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18977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400800" y="76200"/>
            <a:ext cx="2438400" cy="992188"/>
          </a:xfrm>
        </p:spPr>
        <p:txBody>
          <a:bodyPr/>
          <a:lstStyle/>
          <a:p>
            <a:pPr>
              <a:defRPr/>
            </a:pPr>
            <a:endParaRPr lang="uk-UA" dirty="0"/>
          </a:p>
        </p:txBody>
      </p:sp>
      <p:pic>
        <p:nvPicPr>
          <p:cNvPr id="18435" name="Picture 8" descr="C:\Users\Користувач 3\Desktop\зображення_viber_2020-12-08_10-16-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-35336"/>
            <a:ext cx="3657600" cy="240254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Прямокутник 2"/>
          <p:cNvSpPr>
            <a:spLocks noChangeArrowheads="1"/>
          </p:cNvSpPr>
          <p:nvPr/>
        </p:nvSpPr>
        <p:spPr bwMode="auto">
          <a:xfrm>
            <a:off x="755576" y="1035051"/>
            <a:ext cx="7632848" cy="486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3200">
                <a:solidFill>
                  <a:srgbClr val="5C5C5C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5C5C5C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rgbClr val="5C5C5C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5C5C5C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defRPr sz="2000">
                <a:solidFill>
                  <a:srgbClr val="5C5C5C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C5C5C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C5C5C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C5C5C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C5C5C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uk-UA" altLang="uk-UA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altLang="uk-UA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містить велику кількість невербальних завдань;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uk-UA" altLang="uk-UA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передбачає гнучкі процедури проведення оцінювання;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uk-UA" altLang="uk-UA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включає завдання, виконання яких не обмежено у часі;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uk-UA" altLang="uk-UA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містить конкретні матеріали, цікаві навіть для дітей із вираженим порушеннями;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uk-UA" altLang="uk-UA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розбитий на кілька рівнів розвитку, що дозволяє всім обстежуваним отримувати успішні результати, включає розмовні завдання, відокремлені від інших функціональних областей, що дозволяє тестувати і навчати практично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uk-UA" altLang="uk-UA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всіх дітей із РАС;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uk-UA" altLang="uk-UA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об’єднує останні дані досліджень з РАС, що є необхідним для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uk-UA" altLang="uk-UA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складання діагностичних рекомендацій і приписів для планування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uk-UA" altLang="uk-UA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ефективної індивідуальної корекції поведінки і розробки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uk-UA" altLang="uk-UA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освітніх програм</a:t>
            </a:r>
          </a:p>
          <a:p>
            <a:pPr eaLnBrk="1" hangingPunct="1">
              <a:spcBef>
                <a:spcPct val="0"/>
              </a:spcBef>
            </a:pPr>
            <a:endParaRPr lang="uk-UA" altLang="uk-UA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349" name="TextBox 1"/>
          <p:cNvSpPr txBox="1">
            <a:spLocks noChangeArrowheads="1"/>
          </p:cNvSpPr>
          <p:nvPr/>
        </p:nvSpPr>
        <p:spPr bwMode="auto">
          <a:xfrm>
            <a:off x="1371600" y="277813"/>
            <a:ext cx="2667000" cy="73818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rgbClr val="5C5C5C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rgbClr val="5C5C5C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rgbClr val="5C5C5C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rgbClr val="5C5C5C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defRPr sz="2000">
                <a:solidFill>
                  <a:srgbClr val="5C5C5C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C5C5C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C5C5C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C5C5C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C5C5C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uk-UA" altLang="uk-UA" sz="1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altLang="uk-UA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Переваги PEP-3: </a:t>
            </a:r>
          </a:p>
          <a:p>
            <a:pPr eaLnBrk="1" hangingPunct="1">
              <a:spcBef>
                <a:spcPct val="0"/>
              </a:spcBef>
            </a:pPr>
            <a:endParaRPr lang="uk-UA" altLang="uk-UA" sz="18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4-кутна зірка 10"/>
          <p:cNvSpPr/>
          <p:nvPr/>
        </p:nvSpPr>
        <p:spPr>
          <a:xfrm rot="2206783">
            <a:off x="631648" y="1212563"/>
            <a:ext cx="414157" cy="308795"/>
          </a:xfrm>
          <a:prstGeom prst="star4">
            <a:avLst/>
          </a:prstGeom>
          <a:solidFill>
            <a:schemeClr val="tx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16" name="4-кутна зірка 15"/>
          <p:cNvSpPr/>
          <p:nvPr/>
        </p:nvSpPr>
        <p:spPr>
          <a:xfrm rot="2206783">
            <a:off x="663837" y="1579466"/>
            <a:ext cx="349776" cy="334682"/>
          </a:xfrm>
          <a:prstGeom prst="star4">
            <a:avLst/>
          </a:prstGeom>
          <a:solidFill>
            <a:schemeClr val="tx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17" name="4-кутна зірка 16"/>
          <p:cNvSpPr/>
          <p:nvPr/>
        </p:nvSpPr>
        <p:spPr>
          <a:xfrm rot="2206783">
            <a:off x="655788" y="2019180"/>
            <a:ext cx="351254" cy="308289"/>
          </a:xfrm>
          <a:prstGeom prst="star4">
            <a:avLst/>
          </a:prstGeom>
          <a:solidFill>
            <a:schemeClr val="tx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18" name="4-кутна зірка 17"/>
          <p:cNvSpPr/>
          <p:nvPr/>
        </p:nvSpPr>
        <p:spPr>
          <a:xfrm rot="2206783">
            <a:off x="728078" y="2393056"/>
            <a:ext cx="308118" cy="330585"/>
          </a:xfrm>
          <a:prstGeom prst="star4">
            <a:avLst/>
          </a:prstGeom>
          <a:solidFill>
            <a:schemeClr val="tx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19" name="4-кутна зірка 18"/>
          <p:cNvSpPr/>
          <p:nvPr/>
        </p:nvSpPr>
        <p:spPr>
          <a:xfrm rot="2206783">
            <a:off x="764194" y="2745552"/>
            <a:ext cx="279346" cy="211302"/>
          </a:xfrm>
          <a:prstGeom prst="star4">
            <a:avLst/>
          </a:prstGeom>
          <a:solidFill>
            <a:schemeClr val="tx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20" name="4-кутна зірка 19"/>
          <p:cNvSpPr/>
          <p:nvPr/>
        </p:nvSpPr>
        <p:spPr>
          <a:xfrm rot="2206783">
            <a:off x="693286" y="4134150"/>
            <a:ext cx="309501" cy="357458"/>
          </a:xfrm>
          <a:prstGeom prst="star4">
            <a:avLst/>
          </a:prstGeom>
          <a:solidFill>
            <a:schemeClr val="tx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26569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8960995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19543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68760"/>
            <a:ext cx="8532440" cy="479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971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44824"/>
            <a:ext cx="7200897" cy="1303867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Кожна</a:t>
            </a:r>
            <a:r>
              <a:rPr lang="ru-RU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дитина</a:t>
            </a:r>
            <a:r>
              <a:rPr lang="ru-RU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неповторна</a:t>
            </a:r>
            <a:r>
              <a:rPr lang="ru-RU" b="1" dirty="0">
                <a:solidFill>
                  <a:schemeClr val="tx1"/>
                </a:solidFill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наділена</a:t>
            </a:r>
            <a:r>
              <a:rPr lang="ru-RU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від</a:t>
            </a:r>
            <a:r>
              <a:rPr lang="ru-RU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природи</a:t>
            </a:r>
            <a:r>
              <a:rPr lang="ru-RU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унікальними</a:t>
            </a:r>
            <a:r>
              <a:rPr lang="ru-RU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здібностями</a:t>
            </a:r>
            <a:r>
              <a:rPr lang="ru-RU" b="1" dirty="0">
                <a:solidFill>
                  <a:schemeClr val="tx1"/>
                </a:solidFill>
                <a:cs typeface="Times New Roman" panose="02020603050405020304" pitchFamily="18" charset="0"/>
              </a:rPr>
              <a:t>, талантами та </a:t>
            </a:r>
            <a:r>
              <a:rPr lang="ru-RU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можливостями</a:t>
            </a:r>
            <a:r>
              <a:rPr lang="ru-RU" b="1" dirty="0">
                <a:solidFill>
                  <a:schemeClr val="tx1"/>
                </a:solidFill>
                <a:cs typeface="Times New Roman" panose="02020603050405020304" pitchFamily="18" charset="0"/>
              </a:rPr>
              <a:t> .</a:t>
            </a:r>
            <a:br>
              <a:rPr lang="ru-RU" b="1" dirty="0">
                <a:solidFill>
                  <a:schemeClr val="tx1"/>
                </a:solidFill>
                <a:cs typeface="Times New Roman" panose="02020603050405020304" pitchFamily="18" charset="0"/>
              </a:rPr>
            </a:b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789040"/>
            <a:ext cx="3604240" cy="2258995"/>
          </a:xfrm>
        </p:spPr>
      </p:pic>
    </p:spTree>
    <p:extLst>
      <p:ext uri="{BB962C8B-B14F-4D97-AF65-F5344CB8AC3E}">
        <p14:creationId xmlns:p14="http://schemas.microsoft.com/office/powerpoint/2010/main" val="308188687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052736"/>
            <a:ext cx="7263650" cy="4388361"/>
          </a:xfrm>
        </p:spPr>
        <p:txBody>
          <a:bodyPr>
            <a:noAutofit/>
          </a:bodyPr>
          <a:lstStyle/>
          <a:p>
            <a:r>
              <a:rPr lang="uk-UA" sz="32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Основною метою діяльності ІРЦ </a:t>
            </a:r>
            <a:r>
              <a:rPr lang="uk-UA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є надання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професійної підтримки всім учасникам </a:t>
            </a:r>
            <a:r>
              <a:rPr lang="uk-UA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інклюзивного освітнього процесу </a:t>
            </a:r>
            <a:r>
              <a:rPr lang="uk-UA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батькам, їхнім дітям з особливими потребами, вчителям, а також поширення інклюзивних освітніх практик шляхом обміну інформацією та знаннями.</a:t>
            </a:r>
            <a:br>
              <a:rPr 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uk-UA" sz="32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5157192"/>
            <a:ext cx="3475470" cy="1597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3869036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5351" y="360695"/>
            <a:ext cx="7247657" cy="1096049"/>
          </a:xfrm>
        </p:spPr>
        <p:txBody>
          <a:bodyPr>
            <a:normAutofit/>
          </a:bodyPr>
          <a:lstStyle/>
          <a:p>
            <a:r>
              <a:rPr lang="ru-RU" sz="3100" b="1" dirty="0"/>
              <a:t>ЩО РОБИТЬ ІНКЛЮЗИВНО-РЕСУРСНИЙ ЦЕНТР</a:t>
            </a:r>
            <a:endParaRPr lang="en-US" sz="31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904205" y="1338982"/>
            <a:ext cx="7200848" cy="5383265"/>
          </a:xfrm>
        </p:spPr>
        <p:txBody>
          <a:bodyPr>
            <a:noAutofit/>
          </a:bodyPr>
          <a:lstStyle/>
          <a:p>
            <a:r>
              <a:rPr lang="ru-RU" sz="1600" b="1" dirty="0"/>
              <a:t>Проводить </a:t>
            </a:r>
            <a:r>
              <a:rPr lang="ru-RU" sz="1600" b="1" dirty="0" err="1"/>
              <a:t>комплексну</a:t>
            </a:r>
            <a:r>
              <a:rPr lang="ru-RU" sz="1600" b="1" dirty="0"/>
              <a:t> </a:t>
            </a:r>
            <a:r>
              <a:rPr lang="ru-RU" sz="1600" b="1" dirty="0" err="1"/>
              <a:t>оцінку</a:t>
            </a:r>
            <a:r>
              <a:rPr lang="ru-RU" sz="1600" b="1" dirty="0"/>
              <a:t> з метою </a:t>
            </a:r>
            <a:r>
              <a:rPr lang="ru-RU" sz="1600" b="1" dirty="0" err="1"/>
              <a:t>визначення</a:t>
            </a:r>
            <a:r>
              <a:rPr lang="ru-RU" sz="1600" b="1" dirty="0"/>
              <a:t> </a:t>
            </a:r>
            <a:r>
              <a:rPr lang="ru-RU" sz="1600" b="1" dirty="0" err="1"/>
              <a:t>особливих</a:t>
            </a:r>
            <a:r>
              <a:rPr lang="ru-RU" sz="1600" b="1" dirty="0"/>
              <a:t> </a:t>
            </a:r>
            <a:r>
              <a:rPr lang="ru-RU" sz="1600" b="1" dirty="0" err="1"/>
              <a:t>освітніх</a:t>
            </a:r>
            <a:r>
              <a:rPr lang="ru-RU" sz="1600" b="1" dirty="0"/>
              <a:t> потреб </a:t>
            </a:r>
            <a:r>
              <a:rPr lang="ru-RU" sz="1600" b="1" dirty="0" err="1"/>
              <a:t>дитини</a:t>
            </a:r>
            <a:r>
              <a:rPr lang="ru-RU" sz="1600" b="1" dirty="0"/>
              <a:t>.</a:t>
            </a:r>
          </a:p>
          <a:p>
            <a:r>
              <a:rPr lang="ru-RU" sz="1600" b="1" dirty="0" err="1"/>
              <a:t>Розробляє</a:t>
            </a:r>
            <a:r>
              <a:rPr lang="ru-RU" sz="1600" b="1" dirty="0"/>
              <a:t> </a:t>
            </a:r>
            <a:r>
              <a:rPr lang="ru-RU" sz="1600" b="1" dirty="0" err="1"/>
              <a:t>рекомендації</a:t>
            </a:r>
            <a:r>
              <a:rPr lang="ru-RU" sz="1600" b="1" dirty="0"/>
              <a:t> </a:t>
            </a:r>
            <a:r>
              <a:rPr lang="ru-RU" sz="1600" b="1" dirty="0" err="1"/>
              <a:t>щодо</a:t>
            </a:r>
            <a:r>
              <a:rPr lang="ru-RU" sz="1600" b="1" dirty="0"/>
              <a:t> </a:t>
            </a:r>
            <a:r>
              <a:rPr lang="ru-RU" sz="1600" b="1" dirty="0" err="1"/>
              <a:t>освітньої</a:t>
            </a:r>
            <a:r>
              <a:rPr lang="ru-RU" sz="1600" b="1" dirty="0"/>
              <a:t> </a:t>
            </a:r>
            <a:r>
              <a:rPr lang="ru-RU" sz="1600" b="1" dirty="0" err="1"/>
              <a:t>програми</a:t>
            </a:r>
            <a:r>
              <a:rPr lang="ru-RU" sz="1600" b="1" dirty="0"/>
              <a:t> для </a:t>
            </a:r>
            <a:r>
              <a:rPr lang="ru-RU" sz="1600" b="1" dirty="0" err="1"/>
              <a:t>дитини</a:t>
            </a:r>
            <a:r>
              <a:rPr lang="ru-RU" sz="1600" b="1" dirty="0"/>
              <a:t> з </a:t>
            </a:r>
            <a:r>
              <a:rPr lang="ru-RU" sz="1600" b="1" dirty="0" err="1"/>
              <a:t>особливими</a:t>
            </a:r>
            <a:r>
              <a:rPr lang="ru-RU" sz="1600" b="1" dirty="0"/>
              <a:t> </a:t>
            </a:r>
            <a:r>
              <a:rPr lang="ru-RU" sz="1600" b="1" dirty="0" err="1"/>
              <a:t>освітніми</a:t>
            </a:r>
            <a:r>
              <a:rPr lang="ru-RU" sz="1600" b="1" dirty="0"/>
              <a:t> потребами.</a:t>
            </a:r>
          </a:p>
          <a:p>
            <a:r>
              <a:rPr lang="ru-RU" sz="1600" b="1" dirty="0" err="1"/>
              <a:t>Надає</a:t>
            </a:r>
            <a:r>
              <a:rPr lang="ru-RU" sz="1600" b="1" dirty="0"/>
              <a:t> психолого-</a:t>
            </a:r>
            <a:r>
              <a:rPr lang="ru-RU" sz="1600" b="1" dirty="0" err="1"/>
              <a:t>педагогічні</a:t>
            </a:r>
            <a:r>
              <a:rPr lang="ru-RU" sz="1600" b="1" dirty="0"/>
              <a:t> та </a:t>
            </a:r>
            <a:r>
              <a:rPr lang="ru-RU" sz="1600" b="1" dirty="0" err="1"/>
              <a:t>корекційно-розвиткові</a:t>
            </a:r>
            <a:r>
              <a:rPr lang="ru-RU" sz="1600" b="1" dirty="0"/>
              <a:t> </a:t>
            </a:r>
            <a:r>
              <a:rPr lang="ru-RU" sz="1600" b="1" dirty="0" err="1"/>
              <a:t>послуги</a:t>
            </a:r>
            <a:r>
              <a:rPr lang="ru-RU" sz="1600" b="1" dirty="0"/>
              <a:t>.</a:t>
            </a:r>
          </a:p>
          <a:p>
            <a:r>
              <a:rPr lang="ru-RU" sz="1600" b="1" dirty="0" err="1"/>
              <a:t>Педагогічні</a:t>
            </a:r>
            <a:r>
              <a:rPr lang="ru-RU" sz="1600" b="1" dirty="0"/>
              <a:t> </a:t>
            </a:r>
            <a:r>
              <a:rPr lang="ru-RU" sz="1600" b="1" dirty="0" err="1"/>
              <a:t>працівники</a:t>
            </a:r>
            <a:r>
              <a:rPr lang="ru-RU" sz="1600" b="1" dirty="0"/>
              <a:t> </a:t>
            </a:r>
            <a:r>
              <a:rPr lang="ru-RU" sz="1600" b="1" dirty="0" err="1"/>
              <a:t>інклюзивно</a:t>
            </a:r>
            <a:r>
              <a:rPr lang="ru-RU" sz="1600" b="1" dirty="0"/>
              <a:t>-ресурсного центру </a:t>
            </a:r>
            <a:r>
              <a:rPr lang="ru-RU" sz="1600" b="1" dirty="0" err="1"/>
              <a:t>беруть</a:t>
            </a:r>
            <a:r>
              <a:rPr lang="ru-RU" sz="1600" b="1" dirty="0"/>
              <a:t> участь у </a:t>
            </a:r>
            <a:r>
              <a:rPr lang="ru-RU" sz="1600" b="1" dirty="0" err="1"/>
              <a:t>роботі</a:t>
            </a:r>
            <a:r>
              <a:rPr lang="ru-RU" sz="1600" b="1" dirty="0"/>
              <a:t> команд психолого-</a:t>
            </a:r>
            <a:r>
              <a:rPr lang="ru-RU" sz="1600" b="1" dirty="0" err="1"/>
              <a:t>педагогічного</a:t>
            </a:r>
            <a:r>
              <a:rPr lang="ru-RU" sz="1600" b="1" dirty="0"/>
              <a:t> </a:t>
            </a:r>
            <a:r>
              <a:rPr lang="ru-RU" sz="1600" b="1" dirty="0" err="1"/>
              <a:t>супроводу</a:t>
            </a:r>
            <a:r>
              <a:rPr lang="ru-RU" sz="1600" b="1" dirty="0"/>
              <a:t> </a:t>
            </a:r>
            <a:r>
              <a:rPr lang="ru-RU" sz="1600" b="1" dirty="0" err="1"/>
              <a:t>дитини</a:t>
            </a:r>
            <a:r>
              <a:rPr lang="ru-RU" sz="1600" b="1" dirty="0"/>
              <a:t> з </a:t>
            </a:r>
            <a:r>
              <a:rPr lang="ru-RU" sz="1600" b="1" dirty="0" err="1"/>
              <a:t>особливими</a:t>
            </a:r>
            <a:r>
              <a:rPr lang="ru-RU" sz="1600" b="1" dirty="0"/>
              <a:t> </a:t>
            </a:r>
            <a:r>
              <a:rPr lang="ru-RU" sz="1600" b="1" dirty="0" err="1"/>
              <a:t>освітніми</a:t>
            </a:r>
            <a:r>
              <a:rPr lang="ru-RU" sz="1600" b="1" dirty="0"/>
              <a:t> потребами у школах і </a:t>
            </a:r>
            <a:r>
              <a:rPr lang="ru-RU" sz="1600" b="1" dirty="0" err="1"/>
              <a:t>дитсадках</a:t>
            </a:r>
            <a:r>
              <a:rPr lang="ru-RU" sz="1600" b="1" dirty="0"/>
              <a:t>.</a:t>
            </a:r>
          </a:p>
          <a:p>
            <a:r>
              <a:rPr lang="ru-RU" sz="1600" b="1" dirty="0" err="1"/>
              <a:t>Проводять</a:t>
            </a:r>
            <a:r>
              <a:rPr lang="ru-RU" sz="1600" b="1" dirty="0"/>
              <a:t> </a:t>
            </a:r>
            <a:r>
              <a:rPr lang="ru-RU" sz="1600" b="1" dirty="0" err="1"/>
              <a:t>моніторинг</a:t>
            </a:r>
            <a:r>
              <a:rPr lang="ru-RU" sz="1600" b="1" dirty="0"/>
              <a:t> </a:t>
            </a:r>
            <a:r>
              <a:rPr lang="ru-RU" sz="1600" b="1" dirty="0" err="1"/>
              <a:t>динаміки</a:t>
            </a:r>
            <a:r>
              <a:rPr lang="ru-RU" sz="1600" b="1" dirty="0"/>
              <a:t> </a:t>
            </a:r>
            <a:r>
              <a:rPr lang="ru-RU" sz="1600" b="1" dirty="0" err="1"/>
              <a:t>розвитку</a:t>
            </a:r>
            <a:r>
              <a:rPr lang="ru-RU" sz="1600" b="1" dirty="0"/>
              <a:t> </a:t>
            </a:r>
            <a:r>
              <a:rPr lang="ru-RU" sz="1600" b="1" dirty="0" err="1"/>
              <a:t>дитини</a:t>
            </a:r>
            <a:r>
              <a:rPr lang="ru-RU" sz="1600" b="1" dirty="0"/>
              <a:t> не </a:t>
            </a:r>
            <a:r>
              <a:rPr lang="ru-RU" sz="1600" b="1" dirty="0" err="1"/>
              <a:t>рідше</a:t>
            </a:r>
            <a:r>
              <a:rPr lang="ru-RU" sz="1600" b="1" dirty="0"/>
              <a:t>, </a:t>
            </a:r>
            <a:r>
              <a:rPr lang="ru-RU" sz="1600" b="1" dirty="0" err="1"/>
              <a:t>ніж</a:t>
            </a:r>
            <a:r>
              <a:rPr lang="ru-RU" sz="1600" b="1" dirty="0"/>
              <a:t> </a:t>
            </a:r>
            <a:r>
              <a:rPr lang="ru-RU" sz="1600" b="1" dirty="0" err="1"/>
              <a:t>двічі</a:t>
            </a:r>
            <a:r>
              <a:rPr lang="ru-RU" sz="1600" b="1" dirty="0"/>
              <a:t> на </a:t>
            </a:r>
            <a:r>
              <a:rPr lang="ru-RU" sz="1600" b="1" dirty="0" err="1"/>
              <a:t>рік</a:t>
            </a:r>
            <a:r>
              <a:rPr lang="ru-RU" sz="1600" b="1" dirty="0"/>
              <a:t>.</a:t>
            </a:r>
          </a:p>
          <a:p>
            <a:r>
              <a:rPr lang="ru-RU" sz="1600" b="1" dirty="0" err="1"/>
              <a:t>Надають</a:t>
            </a:r>
            <a:r>
              <a:rPr lang="ru-RU" sz="1600" b="1" dirty="0"/>
              <a:t> </a:t>
            </a:r>
            <a:r>
              <a:rPr lang="ru-RU" sz="1600" b="1" dirty="0" err="1"/>
              <a:t>консультації</a:t>
            </a:r>
            <a:r>
              <a:rPr lang="ru-RU" sz="1600" b="1" dirty="0"/>
              <a:t> та </a:t>
            </a:r>
            <a:r>
              <a:rPr lang="ru-RU" sz="1600" b="1" dirty="0" err="1"/>
              <a:t>методичну</a:t>
            </a:r>
            <a:r>
              <a:rPr lang="ru-RU" sz="1600" b="1" dirty="0"/>
              <a:t> </a:t>
            </a:r>
            <a:r>
              <a:rPr lang="ru-RU" sz="1600" b="1" dirty="0" err="1"/>
              <a:t>допомогу</a:t>
            </a:r>
            <a:r>
              <a:rPr lang="ru-RU" sz="1600" b="1" dirty="0"/>
              <a:t> </a:t>
            </a:r>
            <a:r>
              <a:rPr lang="ru-RU" sz="1600" b="1" dirty="0" err="1"/>
              <a:t>вчителям</a:t>
            </a:r>
            <a:r>
              <a:rPr lang="ru-RU" sz="1600" b="1" dirty="0"/>
              <a:t> і </a:t>
            </a:r>
            <a:r>
              <a:rPr lang="ru-RU" sz="1600" b="1" dirty="0" err="1"/>
              <a:t>вихователям</a:t>
            </a:r>
            <a:r>
              <a:rPr lang="ru-RU" sz="1600" b="1" dirty="0"/>
              <a:t> з </a:t>
            </a:r>
            <a:r>
              <a:rPr lang="ru-RU" sz="1600" b="1" dirty="0" err="1"/>
              <a:t>питань</a:t>
            </a:r>
            <a:r>
              <a:rPr lang="ru-RU" sz="1600" b="1" dirty="0"/>
              <a:t> </a:t>
            </a:r>
            <a:r>
              <a:rPr lang="ru-RU" sz="1600" b="1" dirty="0" err="1"/>
              <a:t>організації</a:t>
            </a:r>
            <a:r>
              <a:rPr lang="ru-RU" sz="1600" b="1" dirty="0"/>
              <a:t> </a:t>
            </a:r>
            <a:r>
              <a:rPr lang="ru-RU" sz="1600" b="1" dirty="0" err="1"/>
              <a:t>інклюзивного</a:t>
            </a:r>
            <a:r>
              <a:rPr lang="ru-RU" sz="1600" b="1" dirty="0"/>
              <a:t> </a:t>
            </a:r>
            <a:r>
              <a:rPr lang="ru-RU" sz="1600" b="1" dirty="0" err="1"/>
              <a:t>навчання</a:t>
            </a:r>
            <a:r>
              <a:rPr lang="ru-RU" sz="1600" b="1" dirty="0"/>
              <a:t>.</a:t>
            </a:r>
          </a:p>
          <a:p>
            <a:r>
              <a:rPr lang="ru-RU" sz="1600" b="1" dirty="0" err="1"/>
              <a:t>Консультують</a:t>
            </a:r>
            <a:r>
              <a:rPr lang="ru-RU" sz="1600" b="1" dirty="0"/>
              <a:t> </a:t>
            </a:r>
            <a:r>
              <a:rPr lang="ru-RU" sz="1600" b="1" dirty="0" err="1"/>
              <a:t>батьків</a:t>
            </a:r>
            <a:r>
              <a:rPr lang="ru-RU" sz="1600" b="1" dirty="0"/>
              <a:t> </a:t>
            </a:r>
            <a:r>
              <a:rPr lang="ru-RU" sz="1600" b="1" dirty="0" err="1"/>
              <a:t>або</a:t>
            </a:r>
            <a:r>
              <a:rPr lang="ru-RU" sz="1600" b="1" dirty="0"/>
              <a:t> </a:t>
            </a:r>
            <a:r>
              <a:rPr lang="ru-RU" sz="1600" b="1" dirty="0" err="1"/>
              <a:t>законних</a:t>
            </a:r>
            <a:r>
              <a:rPr lang="ru-RU" sz="1600" b="1" dirty="0"/>
              <a:t> </a:t>
            </a:r>
            <a:r>
              <a:rPr lang="ru-RU" sz="1600" b="1" dirty="0" err="1"/>
              <a:t>представників</a:t>
            </a:r>
            <a:r>
              <a:rPr lang="ru-RU" sz="1600" b="1" dirty="0"/>
              <a:t> </a:t>
            </a:r>
            <a:r>
              <a:rPr lang="ru-RU" sz="1600" b="1" dirty="0" err="1"/>
              <a:t>дітей</a:t>
            </a:r>
            <a:r>
              <a:rPr lang="ru-RU" sz="1600" b="1" dirty="0"/>
              <a:t> з </a:t>
            </a:r>
            <a:r>
              <a:rPr lang="ru-RU" sz="1600" b="1" dirty="0" err="1"/>
              <a:t>особливими</a:t>
            </a:r>
            <a:r>
              <a:rPr lang="ru-RU" sz="1600" b="1" dirty="0"/>
              <a:t> </a:t>
            </a:r>
            <a:r>
              <a:rPr lang="ru-RU" sz="1600" b="1" dirty="0" err="1"/>
              <a:t>освітніми</a:t>
            </a:r>
            <a:r>
              <a:rPr lang="ru-RU" sz="1600" b="1" dirty="0"/>
              <a:t> потребами </a:t>
            </a:r>
            <a:r>
              <a:rPr lang="ru-RU" sz="1600" b="1" dirty="0" err="1"/>
              <a:t>стосовно</a:t>
            </a:r>
            <a:r>
              <a:rPr lang="ru-RU" sz="1600" b="1" dirty="0"/>
              <a:t> </a:t>
            </a:r>
            <a:r>
              <a:rPr lang="ru-RU" sz="1600" b="1" dirty="0" err="1"/>
              <a:t>зарахування</a:t>
            </a:r>
            <a:r>
              <a:rPr lang="ru-RU" sz="1600" b="1" dirty="0"/>
              <a:t> до </a:t>
            </a:r>
            <a:r>
              <a:rPr lang="ru-RU" sz="1600" b="1" dirty="0" err="1"/>
              <a:t>закладів</a:t>
            </a:r>
            <a:r>
              <a:rPr lang="ru-RU" sz="1600" b="1" dirty="0"/>
              <a:t> </a:t>
            </a:r>
            <a:r>
              <a:rPr lang="ru-RU" sz="1600" b="1" dirty="0" err="1"/>
              <a:t>освіти</a:t>
            </a:r>
            <a:r>
              <a:rPr lang="ru-RU" sz="1600" b="1" dirty="0"/>
              <a:t>.</a:t>
            </a:r>
          </a:p>
          <a:p>
            <a:r>
              <a:rPr lang="ru-RU" sz="1600" b="1" dirty="0" err="1"/>
              <a:t>Надають</a:t>
            </a:r>
            <a:r>
              <a:rPr lang="ru-RU" sz="1600" b="1" dirty="0"/>
              <a:t> </a:t>
            </a:r>
            <a:r>
              <a:rPr lang="ru-RU" sz="1600" b="1" dirty="0" err="1"/>
              <a:t>психологічну</a:t>
            </a:r>
            <a:r>
              <a:rPr lang="ru-RU" sz="1600" b="1" dirty="0"/>
              <a:t> </a:t>
            </a:r>
            <a:r>
              <a:rPr lang="ru-RU" sz="1600" b="1" dirty="0" err="1"/>
              <a:t>допомогу</a:t>
            </a:r>
            <a:r>
              <a:rPr lang="ru-RU" sz="1600" b="1" dirty="0"/>
              <a:t>, </a:t>
            </a:r>
            <a:r>
              <a:rPr lang="ru-RU" sz="1600" b="1" dirty="0" err="1"/>
              <a:t>проводять</a:t>
            </a:r>
            <a:r>
              <a:rPr lang="ru-RU" sz="1600" b="1" dirty="0"/>
              <a:t> </a:t>
            </a:r>
            <a:r>
              <a:rPr lang="ru-RU" sz="1600" b="1" dirty="0" err="1"/>
              <a:t>бесіди</a:t>
            </a:r>
            <a:r>
              <a:rPr lang="ru-RU" sz="1600" b="1" dirty="0"/>
              <a:t> з батьками (</a:t>
            </a:r>
            <a:r>
              <a:rPr lang="ru-RU" sz="1600" b="1" dirty="0" err="1"/>
              <a:t>законними</a:t>
            </a:r>
            <a:r>
              <a:rPr lang="ru-RU" sz="1600" b="1" dirty="0"/>
              <a:t> </a:t>
            </a:r>
            <a:r>
              <a:rPr lang="ru-RU" sz="1600" b="1" dirty="0" err="1"/>
              <a:t>представниками</a:t>
            </a:r>
            <a:r>
              <a:rPr lang="ru-RU" sz="1600" b="1" dirty="0"/>
              <a:t>) </a:t>
            </a:r>
            <a:r>
              <a:rPr lang="ru-RU" sz="1600" b="1" dirty="0" err="1"/>
              <a:t>дітей</a:t>
            </a:r>
            <a:r>
              <a:rPr lang="ru-RU" sz="1600" b="1" dirty="0"/>
              <a:t> з </a:t>
            </a:r>
            <a:r>
              <a:rPr lang="ru-RU" sz="1600" b="1" dirty="0" err="1"/>
              <a:t>особливими</a:t>
            </a:r>
            <a:r>
              <a:rPr lang="ru-RU" sz="1600" b="1" dirty="0"/>
              <a:t> </a:t>
            </a:r>
            <a:r>
              <a:rPr lang="ru-RU" sz="1600" b="1" dirty="0" err="1"/>
              <a:t>освітніми</a:t>
            </a:r>
            <a:r>
              <a:rPr lang="ru-RU" sz="1600" b="1" dirty="0"/>
              <a:t> потребами.</a:t>
            </a:r>
          </a:p>
          <a:p>
            <a:pPr marL="0" indent="0">
              <a:buNone/>
            </a:pPr>
            <a:br>
              <a:rPr lang="ru-RU" sz="1600" dirty="0"/>
            </a:br>
            <a:endParaRPr lang="en-US" sz="1600" dirty="0">
              <a:latin typeface="Lucida Calligraphy" panose="030101010101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12" y="908720"/>
            <a:ext cx="645393" cy="86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44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548680"/>
            <a:ext cx="6965245" cy="1202485"/>
          </a:xfrm>
        </p:spPr>
        <p:txBody>
          <a:bodyPr/>
          <a:lstStyle/>
          <a:p>
            <a:r>
              <a:rPr lang="ru-RU" dirty="0" err="1"/>
              <a:t>Основні</a:t>
            </a:r>
            <a:r>
              <a:rPr lang="ru-RU" dirty="0"/>
              <a:t> </a:t>
            </a:r>
            <a:r>
              <a:rPr lang="ru-RU" dirty="0" err="1"/>
              <a:t>завдання</a:t>
            </a:r>
            <a:r>
              <a:rPr lang="ru-RU" dirty="0"/>
              <a:t> КО</a:t>
            </a:r>
            <a:endParaRPr lang="en-US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755576" y="1484784"/>
            <a:ext cx="6347714" cy="4556579"/>
          </a:xfrm>
        </p:spPr>
        <p:txBody>
          <a:bodyPr>
            <a:normAutofit fontScale="92500"/>
          </a:bodyPr>
          <a:lstStyle/>
          <a:p>
            <a:r>
              <a:rPr lang="ru-RU" sz="2400" dirty="0" err="1"/>
              <a:t>розробка</a:t>
            </a:r>
            <a:r>
              <a:rPr lang="ru-RU" sz="2400" dirty="0"/>
              <a:t> </a:t>
            </a:r>
            <a:r>
              <a:rPr lang="ru-RU" sz="2400" dirty="0" err="1"/>
              <a:t>рекомендацій</a:t>
            </a:r>
            <a:r>
              <a:rPr lang="ru-RU" sz="2400" dirty="0"/>
              <a:t> з </a:t>
            </a:r>
            <a:r>
              <a:rPr lang="ru-RU" sz="2400" dirty="0" err="1"/>
              <a:t>організації</a:t>
            </a:r>
            <a:r>
              <a:rPr lang="ru-RU" sz="2400" dirty="0"/>
              <a:t> </a:t>
            </a:r>
            <a:r>
              <a:rPr lang="ru-RU" sz="2400" dirty="0" err="1"/>
              <a:t>надання</a:t>
            </a:r>
            <a:r>
              <a:rPr lang="ru-RU" sz="2400" dirty="0"/>
              <a:t> психолого-</a:t>
            </a:r>
            <a:r>
              <a:rPr lang="ru-RU" sz="2400" dirty="0" err="1"/>
              <a:t>педагогічних</a:t>
            </a:r>
            <a:r>
              <a:rPr lang="ru-RU" sz="2400" dirty="0"/>
              <a:t>, </a:t>
            </a:r>
            <a:r>
              <a:rPr lang="ru-RU" sz="2400" dirty="0" err="1"/>
              <a:t>корекційно-розвиткових</a:t>
            </a:r>
            <a:r>
              <a:rPr lang="ru-RU" sz="2400" dirty="0"/>
              <a:t> </a:t>
            </a:r>
            <a:r>
              <a:rPr lang="ru-RU" sz="2400" dirty="0" err="1"/>
              <a:t>послуг</a:t>
            </a:r>
            <a:r>
              <a:rPr lang="ru-RU" sz="2400" dirty="0"/>
              <a:t> </a:t>
            </a:r>
            <a:r>
              <a:rPr lang="ru-RU" sz="2400" dirty="0" err="1"/>
              <a:t>дитині</a:t>
            </a:r>
            <a:r>
              <a:rPr lang="ru-RU" sz="2400" dirty="0"/>
              <a:t>;</a:t>
            </a:r>
            <a:endParaRPr lang="en-US" sz="2400" dirty="0"/>
          </a:p>
          <a:p>
            <a:r>
              <a:rPr lang="ru-RU" sz="2400" dirty="0" err="1"/>
              <a:t>розробка</a:t>
            </a:r>
            <a:r>
              <a:rPr lang="ru-RU" sz="2400" dirty="0"/>
              <a:t> </a:t>
            </a:r>
            <a:r>
              <a:rPr lang="ru-RU" sz="2400" dirty="0" err="1"/>
              <a:t>рекомендацій</a:t>
            </a:r>
            <a:r>
              <a:rPr lang="ru-RU" sz="2400" dirty="0"/>
              <a:t> для </a:t>
            </a:r>
            <a:r>
              <a:rPr lang="ru-RU" sz="2400" dirty="0" err="1"/>
              <a:t>адміністрації</a:t>
            </a:r>
            <a:r>
              <a:rPr lang="ru-RU" sz="2400" dirty="0"/>
              <a:t> закладу </a:t>
            </a:r>
            <a:r>
              <a:rPr lang="ru-RU" sz="2400" dirty="0" err="1"/>
              <a:t>освіти</a:t>
            </a:r>
            <a:r>
              <a:rPr lang="ru-RU" sz="2400" dirty="0"/>
              <a:t>, </a:t>
            </a:r>
            <a:r>
              <a:rPr lang="ru-RU" sz="2400" dirty="0" err="1"/>
              <a:t>педагогічних</a:t>
            </a:r>
            <a:r>
              <a:rPr lang="ru-RU" sz="2400" dirty="0"/>
              <a:t> </a:t>
            </a:r>
            <a:r>
              <a:rPr lang="ru-RU" sz="2400" dirty="0" err="1"/>
              <a:t>працівників</a:t>
            </a:r>
            <a:r>
              <a:rPr lang="ru-RU" sz="2400" dirty="0"/>
              <a:t>, </a:t>
            </a:r>
            <a:r>
              <a:rPr lang="ru-RU" sz="2400" dirty="0" err="1"/>
              <a:t>батьків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законних</a:t>
            </a:r>
            <a:r>
              <a:rPr lang="ru-RU" sz="2400" dirty="0"/>
              <a:t> </a:t>
            </a:r>
            <a:r>
              <a:rPr lang="ru-RU" sz="2400" dirty="0" err="1"/>
              <a:t>представників</a:t>
            </a:r>
            <a:r>
              <a:rPr lang="ru-RU" sz="2400" dirty="0"/>
              <a:t> </a:t>
            </a:r>
            <a:r>
              <a:rPr lang="ru-RU" sz="2400" dirty="0" err="1"/>
              <a:t>дитини</a:t>
            </a:r>
            <a:r>
              <a:rPr lang="ru-RU" sz="2400" dirty="0"/>
              <a:t>.</a:t>
            </a:r>
          </a:p>
          <a:p>
            <a:r>
              <a:rPr lang="uk-UA" dirty="0"/>
              <a:t>Тому, </a:t>
            </a:r>
            <a:r>
              <a:rPr lang="ru-RU" dirty="0"/>
              <a:t>комплексна </a:t>
            </a:r>
            <a:r>
              <a:rPr lang="ru-RU" dirty="0" err="1"/>
              <a:t>оцінка</a:t>
            </a:r>
            <a:r>
              <a:rPr lang="ru-RU" dirty="0"/>
              <a:t> (КО) </a:t>
            </a:r>
            <a:r>
              <a:rPr lang="ru-RU" dirty="0" err="1"/>
              <a:t>має</a:t>
            </a:r>
            <a:r>
              <a:rPr lang="ru-RU" dirty="0"/>
              <a:t> на </a:t>
            </a:r>
            <a:r>
              <a:rPr lang="ru-RU" dirty="0" err="1"/>
              <a:t>меті</a:t>
            </a:r>
            <a:r>
              <a:rPr lang="ru-RU" dirty="0"/>
              <a:t> </a:t>
            </a:r>
            <a:r>
              <a:rPr lang="ru-RU" dirty="0" err="1"/>
              <a:t>виявлення</a:t>
            </a:r>
            <a:r>
              <a:rPr lang="ru-RU" dirty="0"/>
              <a:t> </a:t>
            </a:r>
            <a:r>
              <a:rPr lang="ru-RU" dirty="0" err="1"/>
              <a:t>особливих</a:t>
            </a:r>
            <a:r>
              <a:rPr lang="ru-RU" dirty="0"/>
              <a:t> </a:t>
            </a:r>
            <a:r>
              <a:rPr lang="ru-RU" dirty="0" err="1"/>
              <a:t>освітніх</a:t>
            </a:r>
            <a:r>
              <a:rPr lang="ru-RU" dirty="0"/>
              <a:t> потреб та </a:t>
            </a:r>
            <a:r>
              <a:rPr lang="ru-RU" dirty="0" err="1"/>
              <a:t>визначення</a:t>
            </a:r>
            <a:r>
              <a:rPr lang="ru-RU" dirty="0"/>
              <a:t> </a:t>
            </a:r>
            <a:r>
              <a:rPr lang="ru-RU" dirty="0" err="1"/>
              <a:t>освітнього</a:t>
            </a:r>
            <a:r>
              <a:rPr lang="ru-RU" dirty="0"/>
              <a:t> маршруту </a:t>
            </a:r>
            <a:r>
              <a:rPr lang="ru-RU" dirty="0" err="1"/>
              <a:t>дитини</a:t>
            </a:r>
            <a:r>
              <a:rPr lang="ru-RU" dirty="0"/>
              <a:t>. </a:t>
            </a:r>
            <a:r>
              <a:rPr lang="ru-RU" dirty="0" err="1"/>
              <a:t>Основними</a:t>
            </a:r>
            <a:r>
              <a:rPr lang="ru-RU" dirty="0"/>
              <a:t> </a:t>
            </a:r>
            <a:r>
              <a:rPr lang="ru-RU" dirty="0" err="1"/>
              <a:t>завданнями</a:t>
            </a:r>
            <a:r>
              <a:rPr lang="ru-RU" dirty="0"/>
              <a:t> КО </a:t>
            </a:r>
            <a:endParaRPr lang="uk-UA" dirty="0"/>
          </a:p>
          <a:p>
            <a:pPr marL="114300" indent="0">
              <a:buNone/>
            </a:pPr>
            <a:r>
              <a:rPr lang="uk-UA" dirty="0"/>
              <a:t>  </a:t>
            </a:r>
            <a:r>
              <a:rPr lang="uk-UA" b="1" i="1" dirty="0"/>
              <a:t>П</a:t>
            </a:r>
            <a:r>
              <a:rPr lang="ru-RU" b="1" i="1" dirty="0" err="1"/>
              <a:t>ідставою</a:t>
            </a:r>
            <a:r>
              <a:rPr lang="ru-RU" b="1" i="1" dirty="0"/>
              <a:t> для </a:t>
            </a:r>
            <a:r>
              <a:rPr lang="ru-RU" b="1" i="1" dirty="0" err="1"/>
              <a:t>проведення</a:t>
            </a:r>
            <a:r>
              <a:rPr lang="ru-RU" b="1" i="1" dirty="0"/>
              <a:t> КО</a:t>
            </a:r>
            <a:r>
              <a:rPr lang="uk-UA" b="1" i="1" dirty="0"/>
              <a:t> є з</a:t>
            </a:r>
            <a:r>
              <a:rPr lang="ru-RU" b="1" i="1" dirty="0" err="1"/>
              <a:t>аява</a:t>
            </a:r>
            <a:r>
              <a:rPr lang="ru-RU" b="1" i="1" dirty="0"/>
              <a:t> </a:t>
            </a:r>
            <a:r>
              <a:rPr lang="ru-RU" b="1" i="1" dirty="0" err="1"/>
              <a:t>батьків</a:t>
            </a:r>
            <a:r>
              <a:rPr lang="uk-UA" b="1" i="1" dirty="0"/>
              <a:t>!</a:t>
            </a:r>
            <a:r>
              <a:rPr lang="en-US" b="1" i="1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013998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73116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/>
              <a:t>Склад ІРЦ</a:t>
            </a:r>
            <a:r>
              <a:rPr lang="uk-UA" b="1" dirty="0"/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556792"/>
            <a:ext cx="7081403" cy="3866959"/>
          </a:xfrm>
        </p:spPr>
        <p:txBody>
          <a:bodyPr>
            <a:normAutofit/>
          </a:bodyPr>
          <a:lstStyle/>
          <a:p>
            <a:r>
              <a:rPr lang="uk-UA" b="1" dirty="0"/>
              <a:t>Директор ІРЦ та фахівці (консультанти)</a:t>
            </a:r>
          </a:p>
          <a:p>
            <a:r>
              <a:rPr lang="uk-UA" b="1" dirty="0"/>
              <a:t>Вчитель-</a:t>
            </a:r>
            <a:r>
              <a:rPr lang="uk-UA" b="1" dirty="0" err="1"/>
              <a:t>реабілітолог</a:t>
            </a:r>
            <a:endParaRPr lang="uk-UA" b="1" dirty="0"/>
          </a:p>
          <a:p>
            <a:r>
              <a:rPr lang="uk-UA" b="1" dirty="0"/>
              <a:t>Вчитель - логопед</a:t>
            </a:r>
          </a:p>
          <a:p>
            <a:r>
              <a:rPr lang="uk-UA" b="1" dirty="0"/>
              <a:t>Практичний психолог</a:t>
            </a:r>
          </a:p>
          <a:p>
            <a:r>
              <a:rPr lang="uk-UA" b="1" dirty="0"/>
              <a:t>Вчитель-дефектолог</a:t>
            </a:r>
          </a:p>
          <a:p>
            <a:r>
              <a:rPr lang="uk-UA" b="1" dirty="0"/>
              <a:t>Сестра медична</a:t>
            </a:r>
          </a:p>
          <a:p>
            <a:endParaRPr lang="uk-UA" b="1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</p:txBody>
      </p:sp>
      <p:pic>
        <p:nvPicPr>
          <p:cNvPr id="1026" name="Picture 2" descr="C:\Users\User\Desktop\Конкурс презентація\2bc9ca86-e5fa-48fe-ad13-fbd9fd2134b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5"/>
          <a:stretch/>
        </p:blipFill>
        <p:spPr bwMode="auto">
          <a:xfrm>
            <a:off x="4179168" y="2420888"/>
            <a:ext cx="4011492" cy="347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05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395536" y="487830"/>
            <a:ext cx="8624664" cy="239183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uk-UA" b="1" dirty="0"/>
          </a:p>
          <a:p>
            <a:r>
              <a:rPr lang="ru-RU" b="1" dirty="0" err="1"/>
              <a:t>визначає</a:t>
            </a:r>
            <a:r>
              <a:rPr lang="ru-RU" b="1" dirty="0"/>
              <a:t> </a:t>
            </a:r>
            <a:r>
              <a:rPr lang="ru-RU" b="1" dirty="0" err="1"/>
              <a:t>рівень</a:t>
            </a:r>
            <a:r>
              <a:rPr lang="ru-RU" b="1" dirty="0"/>
              <a:t> </a:t>
            </a:r>
            <a:r>
              <a:rPr lang="ru-RU" b="1" dirty="0" err="1"/>
              <a:t>фізичного</a:t>
            </a:r>
            <a:r>
              <a:rPr lang="ru-RU" b="1" dirty="0"/>
              <a:t> стану та </a:t>
            </a:r>
            <a:r>
              <a:rPr lang="ru-RU" b="1" dirty="0" err="1"/>
              <a:t>фізичної</a:t>
            </a:r>
            <a:r>
              <a:rPr lang="ru-RU" b="1" dirty="0"/>
              <a:t> </a:t>
            </a:r>
            <a:r>
              <a:rPr lang="ru-RU" b="1" dirty="0" err="1"/>
              <a:t>підготовленості</a:t>
            </a:r>
            <a:r>
              <a:rPr lang="ru-RU" b="1" dirty="0"/>
              <a:t> </a:t>
            </a:r>
            <a:r>
              <a:rPr lang="ru-RU" b="1" dirty="0" err="1"/>
              <a:t>дітей</a:t>
            </a:r>
            <a:r>
              <a:rPr lang="ru-RU" b="1" dirty="0"/>
              <a:t>;</a:t>
            </a:r>
          </a:p>
          <a:p>
            <a:r>
              <a:rPr lang="ru-RU" b="1" dirty="0"/>
              <a:t>- </a:t>
            </a:r>
            <a:r>
              <a:rPr lang="ru-RU" b="1" dirty="0" err="1"/>
              <a:t>виявляє</a:t>
            </a:r>
            <a:r>
              <a:rPr lang="ru-RU" b="1" dirty="0"/>
              <a:t> причини </a:t>
            </a:r>
            <a:r>
              <a:rPr lang="ru-RU" b="1" dirty="0" err="1"/>
              <a:t>порушень</a:t>
            </a:r>
            <a:r>
              <a:rPr lang="ru-RU" b="1" dirty="0"/>
              <a:t> </a:t>
            </a:r>
            <a:r>
              <a:rPr lang="ru-RU" b="1" dirty="0" err="1"/>
              <a:t>психофізичного</a:t>
            </a:r>
            <a:r>
              <a:rPr lang="ru-RU" b="1" dirty="0"/>
              <a:t> </a:t>
            </a:r>
            <a:r>
              <a:rPr lang="ru-RU" b="1" dirty="0" err="1"/>
              <a:t>розвитку</a:t>
            </a:r>
            <a:r>
              <a:rPr lang="ru-RU" b="1" dirty="0"/>
              <a:t> на </a:t>
            </a:r>
            <a:r>
              <a:rPr lang="ru-RU" b="1" dirty="0" err="1"/>
              <a:t>основі</a:t>
            </a:r>
            <a:r>
              <a:rPr lang="ru-RU" b="1" dirty="0"/>
              <a:t> комплексного </a:t>
            </a:r>
            <a:r>
              <a:rPr lang="ru-RU" b="1" dirty="0" err="1"/>
              <a:t>обстеження</a:t>
            </a:r>
            <a:r>
              <a:rPr lang="ru-RU" b="1" dirty="0"/>
              <a:t>;</a:t>
            </a:r>
          </a:p>
          <a:p>
            <a:r>
              <a:rPr lang="ru-RU" b="1" dirty="0"/>
              <a:t>- </a:t>
            </a:r>
            <a:r>
              <a:rPr lang="ru-RU" b="1" dirty="0" err="1"/>
              <a:t>надає</a:t>
            </a:r>
            <a:r>
              <a:rPr lang="ru-RU" b="1" dirty="0"/>
              <a:t> </a:t>
            </a:r>
            <a:r>
              <a:rPr lang="ru-RU" b="1" dirty="0" err="1"/>
              <a:t>корекційну</a:t>
            </a:r>
            <a:r>
              <a:rPr lang="ru-RU" b="1" dirty="0"/>
              <a:t> </a:t>
            </a:r>
            <a:r>
              <a:rPr lang="ru-RU" b="1" dirty="0" err="1"/>
              <a:t>допомогу</a:t>
            </a:r>
            <a:r>
              <a:rPr lang="ru-RU" b="1" dirty="0"/>
              <a:t> </a:t>
            </a:r>
            <a:r>
              <a:rPr lang="ru-RU" b="1" dirty="0" err="1"/>
              <a:t>дітям</a:t>
            </a:r>
            <a:r>
              <a:rPr lang="ru-RU" b="1" dirty="0"/>
              <a:t>, </a:t>
            </a:r>
            <a:r>
              <a:rPr lang="ru-RU" b="1" dirty="0" err="1"/>
              <a:t>які</a:t>
            </a:r>
            <a:r>
              <a:rPr lang="ru-RU" b="1" dirty="0"/>
              <a:t> </a:t>
            </a:r>
            <a:r>
              <a:rPr lang="ru-RU" b="1" dirty="0" err="1"/>
              <a:t>мають</a:t>
            </a:r>
            <a:r>
              <a:rPr lang="ru-RU" b="1" dirty="0"/>
              <a:t> </a:t>
            </a:r>
            <a:r>
              <a:rPr lang="ru-RU" b="1" dirty="0" err="1"/>
              <a:t>відхилення</a:t>
            </a:r>
            <a:r>
              <a:rPr lang="ru-RU" b="1" dirty="0"/>
              <a:t> у </a:t>
            </a:r>
            <a:r>
              <a:rPr lang="ru-RU" b="1" dirty="0" err="1"/>
              <a:t>фізичному</a:t>
            </a:r>
            <a:r>
              <a:rPr lang="ru-RU" b="1" dirty="0"/>
              <a:t> </a:t>
            </a:r>
            <a:r>
              <a:rPr lang="ru-RU" b="1" dirty="0" err="1"/>
              <a:t>розвитку</a:t>
            </a:r>
            <a:r>
              <a:rPr lang="ru-RU" b="1" dirty="0"/>
              <a:t>;</a:t>
            </a:r>
          </a:p>
          <a:p>
            <a:r>
              <a:rPr lang="ru-RU" b="1" dirty="0"/>
              <a:t>- </a:t>
            </a:r>
            <a:r>
              <a:rPr lang="ru-RU" b="1" dirty="0" err="1"/>
              <a:t>взаємодіє</a:t>
            </a:r>
            <a:r>
              <a:rPr lang="ru-RU" b="1" dirty="0"/>
              <a:t> з батьками та </a:t>
            </a:r>
            <a:r>
              <a:rPr lang="ru-RU" b="1" dirty="0" err="1"/>
              <a:t>педагогічними</a:t>
            </a:r>
            <a:r>
              <a:rPr lang="ru-RU" b="1" dirty="0"/>
              <a:t> </a:t>
            </a:r>
            <a:r>
              <a:rPr lang="ru-RU" b="1" dirty="0" err="1"/>
              <a:t>працівниками</a:t>
            </a:r>
            <a:r>
              <a:rPr lang="ru-RU" b="1" dirty="0"/>
              <a:t>, </a:t>
            </a:r>
            <a:r>
              <a:rPr lang="ru-RU" b="1" dirty="0" err="1"/>
              <a:t>щодо</a:t>
            </a:r>
            <a:r>
              <a:rPr lang="ru-RU" b="1" dirty="0"/>
              <a:t> </a:t>
            </a:r>
            <a:r>
              <a:rPr lang="ru-RU" b="1" dirty="0" err="1"/>
              <a:t>реабілітаційних</a:t>
            </a:r>
            <a:r>
              <a:rPr lang="ru-RU" b="1" dirty="0"/>
              <a:t> </a:t>
            </a:r>
            <a:r>
              <a:rPr lang="ru-RU" b="1" dirty="0" err="1"/>
              <a:t>заходів</a:t>
            </a:r>
            <a:r>
              <a:rPr lang="ru-RU" b="1" dirty="0"/>
              <a:t>.</a:t>
            </a:r>
          </a:p>
          <a:p>
            <a:pPr marL="0" indent="0">
              <a:buNone/>
            </a:pPr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49699" y="260648"/>
            <a:ext cx="8596668" cy="660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Вчитель-</a:t>
            </a:r>
            <a:r>
              <a:rPr lang="uk-UA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реабілітолог</a:t>
            </a:r>
            <a:endParaRPr lang="uk-UA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3573016"/>
            <a:ext cx="4224469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173" y="2996952"/>
            <a:ext cx="2304256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2156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79512" y="116632"/>
            <a:ext cx="8596668" cy="660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Вчитель-логопед</a:t>
            </a:r>
          </a:p>
        </p:txBody>
      </p:sp>
      <p:pic>
        <p:nvPicPr>
          <p:cNvPr id="5" name="Picture 2" descr="На зображенні може бути: меблі та у приміщенні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544" y="2708920"/>
            <a:ext cx="4257865" cy="28378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3" y="2818596"/>
            <a:ext cx="3227279" cy="2420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3284984"/>
            <a:ext cx="2568276" cy="3424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755576" y="646844"/>
            <a:ext cx="82809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- проводить </a:t>
            </a:r>
            <a:r>
              <a:rPr lang="ru-RU" dirty="0" err="1"/>
              <a:t>комплексну</a:t>
            </a:r>
            <a:r>
              <a:rPr lang="ru-RU" dirty="0"/>
              <a:t> </a:t>
            </a:r>
            <a:r>
              <a:rPr lang="ru-RU" dirty="0" err="1"/>
              <a:t>оцінку</a:t>
            </a:r>
            <a:r>
              <a:rPr lang="ru-RU" dirty="0"/>
              <a:t> </a:t>
            </a:r>
            <a:r>
              <a:rPr lang="ru-RU" dirty="0" err="1"/>
              <a:t>мовленнєвої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 </a:t>
            </a:r>
            <a:r>
              <a:rPr lang="ru-RU" dirty="0" err="1"/>
              <a:t>дітей</a:t>
            </a:r>
            <a:r>
              <a:rPr lang="ru-RU" dirty="0"/>
              <a:t>;</a:t>
            </a:r>
          </a:p>
          <a:p>
            <a:r>
              <a:rPr lang="ru-RU" dirty="0"/>
              <a:t>- проводить </a:t>
            </a:r>
            <a:r>
              <a:rPr lang="ru-RU" dirty="0" err="1"/>
              <a:t>заняття</a:t>
            </a:r>
            <a:r>
              <a:rPr lang="ru-RU" dirty="0"/>
              <a:t> з </a:t>
            </a:r>
            <a:r>
              <a:rPr lang="ru-RU" dirty="0" err="1"/>
              <a:t>корекції</a:t>
            </a:r>
            <a:r>
              <a:rPr lang="ru-RU" dirty="0"/>
              <a:t> та </a:t>
            </a:r>
            <a:r>
              <a:rPr lang="ru-RU" dirty="0" err="1"/>
              <a:t>профілактики</a:t>
            </a:r>
            <a:r>
              <a:rPr lang="ru-RU" dirty="0"/>
              <a:t> </a:t>
            </a:r>
            <a:r>
              <a:rPr lang="ru-RU" dirty="0" err="1"/>
              <a:t>мовленнєвих</a:t>
            </a:r>
            <a:r>
              <a:rPr lang="ru-RU" dirty="0"/>
              <a:t> </a:t>
            </a:r>
            <a:r>
              <a:rPr lang="ru-RU" dirty="0" err="1"/>
              <a:t>порушень</a:t>
            </a:r>
            <a:r>
              <a:rPr lang="ru-RU" dirty="0"/>
              <a:t>,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мовлення</a:t>
            </a:r>
            <a:r>
              <a:rPr lang="ru-RU" dirty="0"/>
              <a:t> та </a:t>
            </a:r>
            <a:r>
              <a:rPr lang="ru-RU" dirty="0" err="1"/>
              <a:t>пізнавальної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;</a:t>
            </a:r>
          </a:p>
          <a:p>
            <a:r>
              <a:rPr lang="ru-RU" dirty="0"/>
              <a:t>- </a:t>
            </a:r>
            <a:r>
              <a:rPr lang="ru-RU" dirty="0" err="1"/>
              <a:t>надає</a:t>
            </a:r>
            <a:r>
              <a:rPr lang="ru-RU" dirty="0"/>
              <a:t> </a:t>
            </a:r>
            <a:r>
              <a:rPr lang="ru-RU" dirty="0" err="1"/>
              <a:t>консультації</a:t>
            </a:r>
            <a:r>
              <a:rPr lang="ru-RU" dirty="0"/>
              <a:t> </a:t>
            </a:r>
            <a:r>
              <a:rPr lang="ru-RU" dirty="0" err="1"/>
              <a:t>педагогічним</a:t>
            </a:r>
            <a:r>
              <a:rPr lang="ru-RU" dirty="0"/>
              <a:t> </a:t>
            </a:r>
            <a:r>
              <a:rPr lang="ru-RU" dirty="0" err="1"/>
              <a:t>працівникам</a:t>
            </a:r>
            <a:r>
              <a:rPr lang="ru-RU" dirty="0"/>
              <a:t>,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особливостей</a:t>
            </a:r>
            <a:r>
              <a:rPr lang="ru-RU" dirty="0"/>
              <a:t> </a:t>
            </a:r>
            <a:r>
              <a:rPr lang="ru-RU" dirty="0" err="1"/>
              <a:t>організації</a:t>
            </a:r>
            <a:r>
              <a:rPr lang="ru-RU" dirty="0"/>
              <a:t> психолого-</a:t>
            </a:r>
            <a:r>
              <a:rPr lang="ru-RU" dirty="0" err="1"/>
              <a:t>педагогічної</a:t>
            </a:r>
            <a:r>
              <a:rPr lang="ru-RU" dirty="0"/>
              <a:t> </a:t>
            </a:r>
            <a:r>
              <a:rPr lang="ru-RU" dirty="0" err="1"/>
              <a:t>допомоги</a:t>
            </a:r>
            <a:r>
              <a:rPr lang="ru-RU" dirty="0"/>
              <a:t> </a:t>
            </a:r>
            <a:r>
              <a:rPr lang="ru-RU" dirty="0" err="1"/>
              <a:t>дітям</a:t>
            </a:r>
            <a:r>
              <a:rPr lang="ru-RU" dirty="0"/>
              <a:t>;</a:t>
            </a:r>
          </a:p>
          <a:p>
            <a:r>
              <a:rPr lang="ru-RU" dirty="0"/>
              <a:t>- </a:t>
            </a:r>
            <a:r>
              <a:rPr lang="ru-RU" dirty="0" err="1"/>
              <a:t>надає</a:t>
            </a:r>
            <a:r>
              <a:rPr lang="ru-RU" dirty="0"/>
              <a:t> консультативно-</a:t>
            </a:r>
            <a:r>
              <a:rPr lang="ru-RU" dirty="0" err="1"/>
              <a:t>просвітницьку</a:t>
            </a:r>
            <a:r>
              <a:rPr lang="ru-RU" dirty="0"/>
              <a:t> </a:t>
            </a:r>
            <a:r>
              <a:rPr lang="ru-RU" dirty="0" err="1"/>
              <a:t>допомогу</a:t>
            </a:r>
            <a:r>
              <a:rPr lang="ru-RU" dirty="0"/>
              <a:t> батькам.</a:t>
            </a:r>
          </a:p>
        </p:txBody>
      </p:sp>
    </p:spTree>
    <p:extLst>
      <p:ext uri="{BB962C8B-B14F-4D97-AF65-F5344CB8AC3E}">
        <p14:creationId xmlns:p14="http://schemas.microsoft.com/office/powerpoint/2010/main" val="151958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4745" y="0"/>
            <a:ext cx="8596668" cy="6604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Вчитель-дефектолог</a:t>
            </a:r>
          </a:p>
        </p:txBody>
      </p:sp>
      <p:pic>
        <p:nvPicPr>
          <p:cNvPr id="5" name="Picture 2" descr="На зображенні може бути: меблі та у приміщенні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37" y="3791427"/>
            <a:ext cx="3673305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1548452"/>
            <a:ext cx="3355742" cy="4469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683568" y="662056"/>
            <a:ext cx="532602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- проводить </a:t>
            </a:r>
            <a:r>
              <a:rPr lang="ru-RU" dirty="0" err="1"/>
              <a:t>глибоке</a:t>
            </a:r>
            <a:r>
              <a:rPr lang="ru-RU" dirty="0"/>
              <a:t> і </a:t>
            </a:r>
            <a:r>
              <a:rPr lang="ru-RU" dirty="0" err="1"/>
              <a:t>всебічне</a:t>
            </a:r>
            <a:r>
              <a:rPr lang="ru-RU" dirty="0"/>
              <a:t> </a:t>
            </a:r>
            <a:r>
              <a:rPr lang="ru-RU" dirty="0" err="1"/>
              <a:t>обстеження</a:t>
            </a:r>
            <a:r>
              <a:rPr lang="ru-RU" dirty="0"/>
              <a:t> </a:t>
            </a:r>
            <a:r>
              <a:rPr lang="ru-RU" dirty="0" err="1"/>
              <a:t>особливостей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кожної</a:t>
            </a:r>
            <a:r>
              <a:rPr lang="ru-RU" dirty="0"/>
              <a:t> </a:t>
            </a:r>
            <a:r>
              <a:rPr lang="ru-RU" dirty="0" err="1"/>
              <a:t>дитини</a:t>
            </a:r>
            <a:r>
              <a:rPr lang="ru-RU" dirty="0"/>
              <a:t>, </a:t>
            </a:r>
            <a:r>
              <a:rPr lang="ru-RU" dirty="0" err="1"/>
              <a:t>веде</a:t>
            </a:r>
            <a:r>
              <a:rPr lang="ru-RU" dirty="0"/>
              <a:t> роботу, </a:t>
            </a:r>
            <a:r>
              <a:rPr lang="ru-RU" dirty="0" err="1"/>
              <a:t>спрямовану</a:t>
            </a:r>
            <a:r>
              <a:rPr lang="ru-RU" dirty="0"/>
              <a:t> на </a:t>
            </a:r>
            <a:r>
              <a:rPr lang="ru-RU" dirty="0" err="1"/>
              <a:t>компенсацію</a:t>
            </a:r>
            <a:r>
              <a:rPr lang="ru-RU" dirty="0"/>
              <a:t> і </a:t>
            </a:r>
            <a:r>
              <a:rPr lang="ru-RU" dirty="0" err="1"/>
              <a:t>корекцію</a:t>
            </a:r>
            <a:r>
              <a:rPr lang="ru-RU" dirty="0"/>
              <a:t> </a:t>
            </a:r>
            <a:r>
              <a:rPr lang="ru-RU" dirty="0" err="1"/>
              <a:t>недоліків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дітей</a:t>
            </a:r>
            <a:r>
              <a:rPr lang="ru-RU" dirty="0"/>
              <a:t>;</a:t>
            </a:r>
          </a:p>
          <a:p>
            <a:r>
              <a:rPr lang="ru-RU" dirty="0"/>
              <a:t>- </a:t>
            </a:r>
            <a:r>
              <a:rPr lang="ru-RU" dirty="0" err="1"/>
              <a:t>розвиває</a:t>
            </a:r>
            <a:r>
              <a:rPr lang="ru-RU" dirty="0"/>
              <a:t> </a:t>
            </a:r>
            <a:r>
              <a:rPr lang="ru-RU" dirty="0" err="1"/>
              <a:t>основні</a:t>
            </a:r>
            <a:r>
              <a:rPr lang="ru-RU" dirty="0"/>
              <a:t> </a:t>
            </a:r>
            <a:r>
              <a:rPr lang="ru-RU" dirty="0" err="1"/>
              <a:t>психічні</a:t>
            </a:r>
            <a:r>
              <a:rPr lang="ru-RU" dirty="0"/>
              <a:t> </a:t>
            </a:r>
            <a:r>
              <a:rPr lang="ru-RU" dirty="0" err="1"/>
              <a:t>процеси</a:t>
            </a:r>
            <a:r>
              <a:rPr lang="ru-RU" dirty="0"/>
              <a:t> у </a:t>
            </a:r>
            <a:r>
              <a:rPr lang="ru-RU" dirty="0" err="1"/>
              <a:t>дітей</a:t>
            </a:r>
            <a:r>
              <a:rPr lang="ru-RU" dirty="0"/>
              <a:t> (</a:t>
            </a:r>
            <a:r>
              <a:rPr lang="ru-RU" dirty="0" err="1"/>
              <a:t>сприйняття</a:t>
            </a:r>
            <a:r>
              <a:rPr lang="ru-RU" dirty="0"/>
              <a:t>, </a:t>
            </a:r>
            <a:r>
              <a:rPr lang="ru-RU" dirty="0" err="1"/>
              <a:t>увага</a:t>
            </a:r>
            <a:r>
              <a:rPr lang="ru-RU" dirty="0"/>
              <a:t>, </a:t>
            </a:r>
            <a:r>
              <a:rPr lang="ru-RU" dirty="0" err="1"/>
              <a:t>пам’ять</a:t>
            </a:r>
            <a:r>
              <a:rPr lang="ru-RU" dirty="0"/>
              <a:t>, </a:t>
            </a:r>
            <a:r>
              <a:rPr lang="ru-RU" dirty="0" err="1"/>
              <a:t>мислення</a:t>
            </a:r>
            <a:r>
              <a:rPr lang="ru-RU" dirty="0"/>
              <a:t> та </a:t>
            </a:r>
            <a:r>
              <a:rPr lang="ru-RU" dirty="0" err="1"/>
              <a:t>ін</a:t>
            </a:r>
            <a:r>
              <a:rPr lang="ru-RU" dirty="0"/>
              <a:t>.);</a:t>
            </a:r>
          </a:p>
          <a:p>
            <a:r>
              <a:rPr lang="ru-RU" dirty="0"/>
              <a:t>- </a:t>
            </a:r>
            <a:r>
              <a:rPr lang="ru-RU" dirty="0" err="1"/>
              <a:t>розвиває</a:t>
            </a:r>
            <a:r>
              <a:rPr lang="ru-RU" dirty="0"/>
              <a:t> </a:t>
            </a:r>
            <a:r>
              <a:rPr lang="ru-RU" dirty="0" err="1"/>
              <a:t>навички</a:t>
            </a:r>
            <a:r>
              <a:rPr lang="ru-RU" dirty="0"/>
              <a:t> </a:t>
            </a:r>
            <a:r>
              <a:rPr lang="ru-RU" dirty="0" err="1"/>
              <a:t>спілкування</a:t>
            </a:r>
            <a:r>
              <a:rPr lang="ru-RU" dirty="0"/>
              <a:t> і </a:t>
            </a:r>
            <a:r>
              <a:rPr lang="ru-RU" dirty="0" err="1"/>
              <a:t>мовну</a:t>
            </a:r>
            <a:r>
              <a:rPr lang="ru-RU" dirty="0"/>
              <a:t> </a:t>
            </a:r>
            <a:r>
              <a:rPr lang="ru-RU" dirty="0" err="1"/>
              <a:t>діяльність</a:t>
            </a:r>
            <a:r>
              <a:rPr lang="ru-RU" dirty="0"/>
              <a:t> </a:t>
            </a:r>
            <a:r>
              <a:rPr lang="ru-RU" dirty="0" err="1"/>
              <a:t>дітей</a:t>
            </a:r>
            <a:r>
              <a:rPr lang="ru-RU" dirty="0"/>
              <a:t>;</a:t>
            </a:r>
          </a:p>
          <a:p>
            <a:r>
              <a:rPr lang="ru-RU" dirty="0"/>
              <a:t>- проводить </a:t>
            </a:r>
            <a:r>
              <a:rPr lang="ru-RU" dirty="0" err="1"/>
              <a:t>консультування</a:t>
            </a:r>
            <a:r>
              <a:rPr lang="ru-RU" dirty="0"/>
              <a:t> </a:t>
            </a:r>
            <a:r>
              <a:rPr lang="ru-RU" dirty="0" err="1"/>
              <a:t>батьків</a:t>
            </a:r>
            <a:r>
              <a:rPr lang="ru-RU" dirty="0"/>
              <a:t>,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якого</a:t>
            </a:r>
            <a:r>
              <a:rPr lang="ru-RU" dirty="0"/>
              <a:t> вони </a:t>
            </a:r>
            <a:r>
              <a:rPr lang="ru-RU" dirty="0" err="1"/>
              <a:t>вчаться</a:t>
            </a:r>
            <a:r>
              <a:rPr lang="ru-RU" dirty="0"/>
              <a:t> </a:t>
            </a:r>
            <a:r>
              <a:rPr lang="ru-RU" dirty="0" err="1"/>
              <a:t>необхідних</a:t>
            </a:r>
            <a:r>
              <a:rPr lang="ru-RU" dirty="0"/>
              <a:t> </a:t>
            </a:r>
            <a:r>
              <a:rPr lang="ru-RU" dirty="0" err="1"/>
              <a:t>прийомів</a:t>
            </a:r>
            <a:r>
              <a:rPr lang="ru-RU" dirty="0"/>
              <a:t> </a:t>
            </a:r>
            <a:r>
              <a:rPr lang="ru-RU" dirty="0" err="1"/>
              <a:t>навчання</a:t>
            </a:r>
            <a:r>
              <a:rPr lang="ru-RU" dirty="0"/>
              <a:t> і </a:t>
            </a:r>
            <a:r>
              <a:rPr lang="ru-RU" dirty="0" err="1"/>
              <a:t>виховання</a:t>
            </a:r>
            <a:r>
              <a:rPr lang="ru-RU" dirty="0"/>
              <a:t> </a:t>
            </a:r>
            <a:r>
              <a:rPr lang="ru-RU" dirty="0" err="1"/>
              <a:t>своєї</a:t>
            </a:r>
            <a:r>
              <a:rPr lang="ru-RU" dirty="0"/>
              <a:t> </a:t>
            </a:r>
            <a:r>
              <a:rPr lang="ru-RU" dirty="0" err="1"/>
              <a:t>дитини</a:t>
            </a:r>
            <a:r>
              <a:rPr lang="ru-RU" dirty="0"/>
              <a:t>.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4144860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2674</TotalTime>
  <Words>1615</Words>
  <Application>Microsoft Office PowerPoint</Application>
  <PresentationFormat>Екран (4:3)</PresentationFormat>
  <Paragraphs>148</Paragraphs>
  <Slides>29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29</vt:i4>
      </vt:variant>
    </vt:vector>
  </HeadingPairs>
  <TitlesOfParts>
    <vt:vector size="40" baseType="lpstr">
      <vt:lpstr>Arial</vt:lpstr>
      <vt:lpstr>Brush Script MT</vt:lpstr>
      <vt:lpstr>Calibri</vt:lpstr>
      <vt:lpstr>Constantia</vt:lpstr>
      <vt:lpstr>Franklin Gothic Book</vt:lpstr>
      <vt:lpstr>Franklin Gothic Medium</vt:lpstr>
      <vt:lpstr>Lucida Calligraphy</vt:lpstr>
      <vt:lpstr>Rage Italic</vt:lpstr>
      <vt:lpstr>Times New Roman</vt:lpstr>
      <vt:lpstr>Wingdings 3</vt:lpstr>
      <vt:lpstr>Кнопка</vt:lpstr>
      <vt:lpstr>Презентація PowerPoint</vt:lpstr>
      <vt:lpstr>ІРЦ є установою, що утворюється з метою забезпечення прав дітей з особливими освітніми потребами на здобуття дошкільної та загальної середньої освіти, в тому числі у закладах професійної (професійно-технічної) освіти та інших закладах освіти, які забезпечують здобуття загальної середньої освіти, шляхом проведення комплексної психолого-педагогічної оцінки розвитку дитини (далі – комплексна оцінка), надання психолого-педагогічних, корекційно-розвиткових послуг та забезпечення їхнього системного кваліфікованого супроводу. </vt:lpstr>
      <vt:lpstr>Основною метою діяльності ІРЦ є надання професійної підтримки всім учасникам інклюзивного освітнього процесу : батькам, їхнім дітям з особливими потребами, вчителям, а також поширення інклюзивних освітніх практик шляхом обміну інформацією та знаннями. </vt:lpstr>
      <vt:lpstr>ЩО РОБИТЬ ІНКЛЮЗИВНО-РЕСУРСНИЙ ЦЕНТР</vt:lpstr>
      <vt:lpstr>Основні завдання КО</vt:lpstr>
      <vt:lpstr>Склад ІРЦ:</vt:lpstr>
      <vt:lpstr>Презентація PowerPoint</vt:lpstr>
      <vt:lpstr>Презентація PowerPoint</vt:lpstr>
      <vt:lpstr>Презентація PowerPoint</vt:lpstr>
      <vt:lpstr>Презентація PowerPoint</vt:lpstr>
      <vt:lpstr>Сестра медична</vt:lpstr>
      <vt:lpstr>Комплексна оцінка проводиться фахівцями ІРЦ індивідуально за такими напрямами: </vt:lpstr>
      <vt:lpstr>Презентація PowerPoint</vt:lpstr>
      <vt:lpstr>Для організації та обліку роботи фахівці ІРЦ ведуть документацію в електронному вигляді, зокрема:  </vt:lpstr>
      <vt:lpstr>Презентація PowerPoint</vt:lpstr>
      <vt:lpstr>Презентація PowerPoint</vt:lpstr>
      <vt:lpstr>Корекційно-розвиткові заняття:</vt:lpstr>
      <vt:lpstr>Робота з батьками:</vt:lpstr>
      <vt:lpstr>Робота з педагогами:</vt:lpstr>
      <vt:lpstr>Також, інклюзивно-ресурсний центр оснащений комплектом сучасних психодіагностичних методик, що відповідають світовим стандартам: методика Векслера, WISC-IV, Leiter-3, Conners-3, Casd, PEP-3. </vt:lpstr>
      <vt:lpstr>                                   </vt:lpstr>
      <vt:lpstr>Особливості та переваги WISC-IV:</vt:lpstr>
      <vt:lpstr>Leiter-3 </vt:lpstr>
      <vt:lpstr>Презентація PowerPoint</vt:lpstr>
      <vt:lpstr>«Психоосвітній профіль: індивідуалізоване психоосвітнє оцінювання дітей із розладами аутистичного спектра   за методикою ТЕАССН» (РЕР-3)»</vt:lpstr>
      <vt:lpstr>Презентація PowerPoint</vt:lpstr>
      <vt:lpstr>Презентація PowerPoint</vt:lpstr>
      <vt:lpstr>Презентація PowerPoint</vt:lpstr>
      <vt:lpstr>Кожна дитина неповторна, наділена від природи унікальними здібностями, талантами та можливостями 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Комунальна установа «Інклюзивно-ресурсний центр» Чортківської міської ради</dc:title>
  <dc:creator>User</dc:creator>
  <cp:lastModifiedBy>Людмила Поліщук</cp:lastModifiedBy>
  <cp:revision>81</cp:revision>
  <dcterms:created xsi:type="dcterms:W3CDTF">2023-03-30T10:12:03Z</dcterms:created>
  <dcterms:modified xsi:type="dcterms:W3CDTF">2026-01-07T09:56:49Z</dcterms:modified>
</cp:coreProperties>
</file>