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05" r:id="rId2"/>
    <p:sldId id="256" r:id="rId3"/>
    <p:sldId id="264" r:id="rId4"/>
    <p:sldId id="414" r:id="rId5"/>
    <p:sldId id="415" r:id="rId6"/>
    <p:sldId id="374" r:id="rId7"/>
    <p:sldId id="416" r:id="rId8"/>
    <p:sldId id="260" r:id="rId9"/>
    <p:sldId id="263" r:id="rId10"/>
    <p:sldId id="265" r:id="rId11"/>
    <p:sldId id="285" r:id="rId12"/>
    <p:sldId id="379" r:id="rId13"/>
    <p:sldId id="431" r:id="rId14"/>
    <p:sldId id="378" r:id="rId15"/>
    <p:sldId id="375" r:id="rId16"/>
    <p:sldId id="376" r:id="rId17"/>
    <p:sldId id="407" r:id="rId18"/>
    <p:sldId id="269" r:id="rId19"/>
    <p:sldId id="320" r:id="rId20"/>
    <p:sldId id="259" r:id="rId21"/>
    <p:sldId id="417" r:id="rId22"/>
    <p:sldId id="25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302" r:id="rId33"/>
    <p:sldId id="427" r:id="rId34"/>
    <p:sldId id="428" r:id="rId35"/>
    <p:sldId id="429" r:id="rId36"/>
    <p:sldId id="430" r:id="rId37"/>
    <p:sldId id="327" r:id="rId38"/>
    <p:sldId id="434" r:id="rId39"/>
    <p:sldId id="432" r:id="rId40"/>
    <p:sldId id="386" r:id="rId41"/>
    <p:sldId id="393" r:id="rId42"/>
    <p:sldId id="388" r:id="rId43"/>
    <p:sldId id="433" r:id="rId44"/>
    <p:sldId id="400" r:id="rId45"/>
    <p:sldId id="31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1" d="100"/>
          <a:sy n="91" d="100"/>
        </p:scale>
        <p:origin x="121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Заводська </c:v>
                </c:pt>
                <c:pt idx="1">
                  <c:v>Нагірянська </c:v>
                </c:pt>
                <c:pt idx="2">
                  <c:v>Колиндянська</c:v>
                </c:pt>
                <c:pt idx="3">
                  <c:v>Білобожницька</c:v>
                </c:pt>
                <c:pt idx="4">
                  <c:v>Чортківська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105</c:v>
                </c:pt>
                <c:pt idx="2">
                  <c:v>66</c:v>
                </c:pt>
                <c:pt idx="3">
                  <c:v>109</c:v>
                </c:pt>
                <c:pt idx="4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5-4194-9D3C-455C35760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Georgia" pitchFamily="18" charset="0"/>
        </a:defRPr>
      </a:pPr>
      <a:endParaRPr lang="uk-UA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Georgia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Заводська </c:v>
                </c:pt>
                <c:pt idx="1">
                  <c:v>Нагірянська </c:v>
                </c:pt>
                <c:pt idx="2">
                  <c:v>Колиндянська</c:v>
                </c:pt>
                <c:pt idx="3">
                  <c:v>Білобожницька</c:v>
                </c:pt>
                <c:pt idx="4">
                  <c:v>Чортківська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28</c:v>
                </c:pt>
                <c:pt idx="2">
                  <c:v>13</c:v>
                </c:pt>
                <c:pt idx="3">
                  <c:v>22</c:v>
                </c:pt>
                <c:pt idx="4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A-4380-97B2-93A940C1A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b="1">
              <a:latin typeface="Georgia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місце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Georgia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Заводська </c:v>
                </c:pt>
                <c:pt idx="1">
                  <c:v>Нагірянська </c:v>
                </c:pt>
                <c:pt idx="2">
                  <c:v>Колиндянська</c:v>
                </c:pt>
                <c:pt idx="3">
                  <c:v>Білобожницька</c:v>
                </c:pt>
                <c:pt idx="4">
                  <c:v>Чортківська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E-4C57-8809-EC692D78FC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місце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Заводська </c:v>
                </c:pt>
                <c:pt idx="1">
                  <c:v>Нагірянська </c:v>
                </c:pt>
                <c:pt idx="2">
                  <c:v>Колиндянська</c:v>
                </c:pt>
                <c:pt idx="3">
                  <c:v>Білобожницька</c:v>
                </c:pt>
                <c:pt idx="4">
                  <c:v>Чортківська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3</c:v>
                </c:pt>
                <c:pt idx="3">
                  <c:v>9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1E-4C57-8809-EC692D78FC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 місце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1.8055555555555561E-2"/>
                  <c:y val="-1.1395980718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1E-4C57-8809-EC692D78F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Заводська </c:v>
                </c:pt>
                <c:pt idx="1">
                  <c:v>Нагірянська </c:v>
                </c:pt>
                <c:pt idx="2">
                  <c:v>Колиндянська</c:v>
                </c:pt>
                <c:pt idx="3">
                  <c:v>Білобожницька</c:v>
                </c:pt>
                <c:pt idx="4">
                  <c:v>Чортківська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</c:v>
                </c:pt>
                <c:pt idx="1">
                  <c:v>15</c:v>
                </c:pt>
                <c:pt idx="2">
                  <c:v>6</c:v>
                </c:pt>
                <c:pt idx="3">
                  <c:v>10</c:v>
                </c:pt>
                <c:pt idx="4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1E-4C57-8809-EC692D78F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31785984"/>
        <c:axId val="231790464"/>
        <c:axId val="0"/>
      </c:bar3DChart>
      <c:catAx>
        <c:axId val="23178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1790464"/>
        <c:crosses val="autoZero"/>
        <c:auto val="1"/>
        <c:lblAlgn val="ctr"/>
        <c:lblOffset val="100"/>
        <c:noMultiLvlLbl val="0"/>
      </c:catAx>
      <c:valAx>
        <c:axId val="23179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7859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latin typeface="Georgia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к-сть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ліцей № 1</c:v>
                </c:pt>
                <c:pt idx="1">
                  <c:v>ліцей № 5</c:v>
                </c:pt>
                <c:pt idx="2">
                  <c:v>ліцей № 7</c:v>
                </c:pt>
                <c:pt idx="3">
                  <c:v>гімназія № 2</c:v>
                </c:pt>
                <c:pt idx="4">
                  <c:v>гімназія № 3</c:v>
                </c:pt>
                <c:pt idx="5">
                  <c:v>гімназія № 6</c:v>
                </c:pt>
                <c:pt idx="6">
                  <c:v>Горішньовигнанська гімназія</c:v>
                </c:pt>
                <c:pt idx="7">
                  <c:v>Росохацька гімназія</c:v>
                </c:pt>
                <c:pt idx="8">
                  <c:v>Білівський ОЗ</c:v>
                </c:pt>
                <c:pt idx="9">
                  <c:v>Бичківська філія</c:v>
                </c:pt>
                <c:pt idx="10">
                  <c:v>Скородинська філія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71</c:v>
                </c:pt>
                <c:pt idx="1">
                  <c:v>62</c:v>
                </c:pt>
                <c:pt idx="2">
                  <c:v>61</c:v>
                </c:pt>
                <c:pt idx="3">
                  <c:v>32</c:v>
                </c:pt>
                <c:pt idx="4">
                  <c:v>22</c:v>
                </c:pt>
                <c:pt idx="5">
                  <c:v>40</c:v>
                </c:pt>
                <c:pt idx="6">
                  <c:v>4</c:v>
                </c:pt>
                <c:pt idx="7">
                  <c:v>7</c:v>
                </c:pt>
                <c:pt idx="8">
                  <c:v>14</c:v>
                </c:pt>
                <c:pt idx="9">
                  <c:v>2</c:v>
                </c:pt>
                <c:pt idx="1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0E-4229-8179-602163037A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456790123456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0E-4229-8179-602163037A96}"/>
                </c:ext>
              </c:extLst>
            </c:dLbl>
            <c:dLbl>
              <c:idx val="1"/>
              <c:layout>
                <c:manualLayout>
                  <c:x val="1.38888888888889E-2"/>
                  <c:y val="-1.752726386595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0E-4229-8179-602163037A96}"/>
                </c:ext>
              </c:extLst>
            </c:dLbl>
            <c:dLbl>
              <c:idx val="2"/>
              <c:layout>
                <c:manualLayout>
                  <c:x val="1.5432098765432107E-2"/>
                  <c:y val="7.5116845139822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0E-4229-8179-602163037A96}"/>
                </c:ext>
              </c:extLst>
            </c:dLbl>
            <c:dLbl>
              <c:idx val="3"/>
              <c:layout>
                <c:manualLayout>
                  <c:x val="1.6975308641975318E-2"/>
                  <c:y val="4.59042084072252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0E-4229-8179-602163037A96}"/>
                </c:ext>
              </c:extLst>
            </c:dLbl>
            <c:dLbl>
              <c:idx val="4"/>
              <c:layout>
                <c:manualLayout>
                  <c:x val="9.2592592592593264E-3"/>
                  <c:y val="4.59042084072252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0E-4229-8179-602163037A96}"/>
                </c:ext>
              </c:extLst>
            </c:dLbl>
            <c:dLbl>
              <c:idx val="5"/>
              <c:layout>
                <c:manualLayout>
                  <c:x val="1.0802469135802479E-2"/>
                  <c:y val="-5.0077896759881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0E-4229-8179-602163037A96}"/>
                </c:ext>
              </c:extLst>
            </c:dLbl>
            <c:dLbl>
              <c:idx val="8"/>
              <c:layout>
                <c:manualLayout>
                  <c:x val="1.5432098765432107E-2"/>
                  <c:y val="-1.5023369027964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0E-4229-8179-602163037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ліцей № 1</c:v>
                </c:pt>
                <c:pt idx="1">
                  <c:v>ліцей № 5</c:v>
                </c:pt>
                <c:pt idx="2">
                  <c:v>ліцей № 7</c:v>
                </c:pt>
                <c:pt idx="3">
                  <c:v>гімназія № 2</c:v>
                </c:pt>
                <c:pt idx="4">
                  <c:v>гімназія № 3</c:v>
                </c:pt>
                <c:pt idx="5">
                  <c:v>гімназія № 6</c:v>
                </c:pt>
                <c:pt idx="6">
                  <c:v>Горішньовигнанська гімназія</c:v>
                </c:pt>
                <c:pt idx="7">
                  <c:v>Росохацька гімназія</c:v>
                </c:pt>
                <c:pt idx="8">
                  <c:v>Білівський ОЗ</c:v>
                </c:pt>
                <c:pt idx="9">
                  <c:v>Бичківська філія</c:v>
                </c:pt>
                <c:pt idx="10">
                  <c:v>Скородинська філія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23</c:v>
                </c:pt>
                <c:pt idx="1">
                  <c:v>12</c:v>
                </c:pt>
                <c:pt idx="2">
                  <c:v>20</c:v>
                </c:pt>
                <c:pt idx="3">
                  <c:v>18</c:v>
                </c:pt>
                <c:pt idx="4">
                  <c:v>18</c:v>
                </c:pt>
                <c:pt idx="5">
                  <c:v>30</c:v>
                </c:pt>
                <c:pt idx="6">
                  <c:v>9</c:v>
                </c:pt>
                <c:pt idx="7">
                  <c:v>13</c:v>
                </c:pt>
                <c:pt idx="8">
                  <c:v>13</c:v>
                </c:pt>
                <c:pt idx="9">
                  <c:v>5</c:v>
                </c:pt>
                <c:pt idx="1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0E-4229-8179-602163037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187008"/>
        <c:axId val="236206720"/>
        <c:axId val="0"/>
      </c:bar3DChart>
      <c:catAx>
        <c:axId val="234187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6206720"/>
        <c:crosses val="autoZero"/>
        <c:auto val="1"/>
        <c:lblAlgn val="ctr"/>
        <c:lblOffset val="100"/>
        <c:noMultiLvlLbl val="0"/>
      </c:catAx>
      <c:valAx>
        <c:axId val="23620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187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місце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ліцей № 1</c:v>
                </c:pt>
                <c:pt idx="1">
                  <c:v>ліцей № 5</c:v>
                </c:pt>
                <c:pt idx="2">
                  <c:v>ліцей № 7</c:v>
                </c:pt>
                <c:pt idx="3">
                  <c:v>гімназія № 2</c:v>
                </c:pt>
                <c:pt idx="4">
                  <c:v>гімназія № 3</c:v>
                </c:pt>
                <c:pt idx="5">
                  <c:v>гімназія № 6</c:v>
                </c:pt>
                <c:pt idx="6">
                  <c:v>Горішньовигнанська гімназія</c:v>
                </c:pt>
                <c:pt idx="7">
                  <c:v>Росохацька гімназія</c:v>
                </c:pt>
                <c:pt idx="8">
                  <c:v>Білівський ОЗ</c:v>
                </c:pt>
                <c:pt idx="9">
                  <c:v>Бичківська філія</c:v>
                </c:pt>
                <c:pt idx="10">
                  <c:v>Скородинська філія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32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34-4FEF-926E-9ACCA73CBA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місце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456790123456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4-4FEF-926E-9ACCA73CB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ліцей № 1</c:v>
                </c:pt>
                <c:pt idx="1">
                  <c:v>ліцей № 5</c:v>
                </c:pt>
                <c:pt idx="2">
                  <c:v>ліцей № 7</c:v>
                </c:pt>
                <c:pt idx="3">
                  <c:v>гімназія № 2</c:v>
                </c:pt>
                <c:pt idx="4">
                  <c:v>гімназія № 3</c:v>
                </c:pt>
                <c:pt idx="5">
                  <c:v>гімназія № 6</c:v>
                </c:pt>
                <c:pt idx="6">
                  <c:v>Горішньовигнанська гімназія</c:v>
                </c:pt>
                <c:pt idx="7">
                  <c:v>Росохацька гімназія</c:v>
                </c:pt>
                <c:pt idx="8">
                  <c:v>Білівський ОЗ</c:v>
                </c:pt>
                <c:pt idx="9">
                  <c:v>Бичківська філія</c:v>
                </c:pt>
                <c:pt idx="10">
                  <c:v>Скородинська філія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24</c:v>
                </c:pt>
                <c:pt idx="1">
                  <c:v>11</c:v>
                </c:pt>
                <c:pt idx="2">
                  <c:v>10</c:v>
                </c:pt>
                <c:pt idx="3">
                  <c:v>14</c:v>
                </c:pt>
                <c:pt idx="4">
                  <c:v>2</c:v>
                </c:pt>
                <c:pt idx="5">
                  <c:v>10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34-4FEF-926E-9ACCA73CBA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 місце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392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34-4FEF-926E-9ACCA73CBACA}"/>
                </c:ext>
              </c:extLst>
            </c:dLbl>
            <c:dLbl>
              <c:idx val="2"/>
              <c:layout>
                <c:manualLayout>
                  <c:x val="6.1728395061728392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34-4FEF-926E-9ACCA73CBACA}"/>
                </c:ext>
              </c:extLst>
            </c:dLbl>
            <c:dLbl>
              <c:idx val="5"/>
              <c:layout>
                <c:manualLayout>
                  <c:x val="1.5432098765432122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34-4FEF-926E-9ACCA73CBA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ліцей № 1</c:v>
                </c:pt>
                <c:pt idx="1">
                  <c:v>ліцей № 5</c:v>
                </c:pt>
                <c:pt idx="2">
                  <c:v>ліцей № 7</c:v>
                </c:pt>
                <c:pt idx="3">
                  <c:v>гімназія № 2</c:v>
                </c:pt>
                <c:pt idx="4">
                  <c:v>гімназія № 3</c:v>
                </c:pt>
                <c:pt idx="5">
                  <c:v>гімназія № 6</c:v>
                </c:pt>
                <c:pt idx="6">
                  <c:v>Горішньовигнанська гімназія</c:v>
                </c:pt>
                <c:pt idx="7">
                  <c:v>Росохацька гімназія</c:v>
                </c:pt>
                <c:pt idx="8">
                  <c:v>Білівський ОЗ</c:v>
                </c:pt>
                <c:pt idx="9">
                  <c:v>Бичківська філія</c:v>
                </c:pt>
                <c:pt idx="10">
                  <c:v>Скородинська філія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9</c:v>
                </c:pt>
                <c:pt idx="1">
                  <c:v>24</c:v>
                </c:pt>
                <c:pt idx="2">
                  <c:v>17</c:v>
                </c:pt>
                <c:pt idx="3">
                  <c:v>6</c:v>
                </c:pt>
                <c:pt idx="4">
                  <c:v>4</c:v>
                </c:pt>
                <c:pt idx="5">
                  <c:v>14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34-4FEF-926E-9ACCA73CB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685184"/>
        <c:axId val="113491328"/>
        <c:axId val="0"/>
      </c:bar3DChart>
      <c:catAx>
        <c:axId val="8868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491328"/>
        <c:crosses val="autoZero"/>
        <c:auto val="1"/>
        <c:lblAlgn val="ctr"/>
        <c:lblOffset val="100"/>
        <c:noMultiLvlLbl val="0"/>
      </c:catAx>
      <c:valAx>
        <c:axId val="11349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68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0.54301</cdr:x>
      <cdr:y>0.13868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AB0F6E14-C8B8-5EFF-5569-506C1F8023E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810161" cy="63403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0DF78-E04E-4404-876E-DCA0213DA788}" type="datetimeFigureOut">
              <a:rPr lang="uk-UA" smtClean="0"/>
              <a:pPr/>
              <a:t>07.01.2026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8A49-6B70-490E-A80D-FF7C6F6E071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69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72;g35f391192_04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5843" name="Google Shape;173;g35f391192_0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uk-UA" altLang="uk-UA" sz="11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72;g35f391192_04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3795" name="Google Shape;173;g35f391192_0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uk-UA" altLang="uk-UA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72;g35f391192_04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5843" name="Google Shape;173;g35f391192_0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uk-UA" altLang="uk-UA" sz="11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72;g35f391192_04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3795" name="Google Shape;173;g35f391192_0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uk-UA" altLang="uk-UA"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72;g35f391192_04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3795" name="Google Shape;173;g35f391192_0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uk-UA" altLang="uk-UA"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72;g35f391192_04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6867" name="Google Shape;173;g35f391192_0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uk-UA" altLang="uk-UA"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72;g35f391192_04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7891" name="Google Shape;173;g35f391192_0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uk-UA" altLang="uk-UA"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72;g35f391192_04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7891" name="Google Shape;173;g35f391192_0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uk-UA" altLang="uk-UA"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172;g35f391192_04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8915" name="Google Shape;173;g35f391192_0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uk-UA" altLang="uk-UA"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72;g35f391192_045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3795" name="Google Shape;173;g35f391192_0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buSzPts val="1400"/>
            </a:pPr>
            <a:endParaRPr lang="uk-UA" altLang="uk-UA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;p8"/>
          <p:cNvSpPr/>
          <p:nvPr/>
        </p:nvSpPr>
        <p:spPr>
          <a:xfrm>
            <a:off x="1271588" y="0"/>
            <a:ext cx="7872412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2;p8"/>
          <p:cNvSpPr/>
          <p:nvPr/>
        </p:nvSpPr>
        <p:spPr>
          <a:xfrm>
            <a:off x="8750300" y="5808134"/>
            <a:ext cx="393700" cy="524933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3;p8"/>
          <p:cNvSpPr/>
          <p:nvPr/>
        </p:nvSpPr>
        <p:spPr>
          <a:xfrm>
            <a:off x="877888" y="524933"/>
            <a:ext cx="7872412" cy="1075267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9;p8"/>
          <p:cNvSpPr>
            <a:spLocks noChangeArrowheads="1"/>
          </p:cNvSpPr>
          <p:nvPr/>
        </p:nvSpPr>
        <p:spPr bwMode="auto">
          <a:xfrm>
            <a:off x="7943850" y="524933"/>
            <a:ext cx="806450" cy="1075267"/>
          </a:xfrm>
          <a:prstGeom prst="rect">
            <a:avLst/>
          </a:prstGeom>
          <a:solidFill>
            <a:srgbClr val="FFFFFF">
              <a:alpha val="52548"/>
            </a:srgbClr>
          </a:solidFill>
          <a:ln>
            <a:noFill/>
          </a:ln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charset="0"/>
              <a:buNone/>
              <a:defRPr/>
            </a:pPr>
            <a:endParaRPr lang="uk-UA" altLang="uk-UA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182200" y="524633"/>
            <a:ext cx="6739500" cy="1075600"/>
          </a:xfrm>
          <a:prstGeom prst="rect">
            <a:avLst/>
          </a:prstGeom>
        </p:spPr>
        <p:txBody>
          <a:bodyPr spcFirstLastPara="1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1560175" y="1833633"/>
            <a:ext cx="2317500" cy="4499600"/>
          </a:xfrm>
          <a:prstGeom prst="rect">
            <a:avLst/>
          </a:prstGeom>
        </p:spPr>
        <p:txBody>
          <a:bodyPr spcFirstLastPara="1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3996525" y="1833633"/>
            <a:ext cx="2317500" cy="4499600"/>
          </a:xfrm>
          <a:prstGeom prst="rect">
            <a:avLst/>
          </a:prstGeom>
        </p:spPr>
        <p:txBody>
          <a:bodyPr spcFirstLastPara="1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6432874" y="1833633"/>
            <a:ext cx="2317500" cy="4499600"/>
          </a:xfrm>
          <a:prstGeom prst="rect">
            <a:avLst/>
          </a:prstGeom>
        </p:spPr>
        <p:txBody>
          <a:bodyPr spcFirstLastPara="1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" name="Google Shape;58;p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8B8B-D350-4FE1-81A6-6A8B4CDE8FE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4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../&#1087;&#1110;&#1076;&#1089;&#1091;&#1084;&#1082;&#1080;%20&#1086;&#1083;&#1110;&#1084;&#1087;&#1110;&#1072;&#1076;&#1080;%2022_23.doc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../&#1087;&#1110;&#1076;&#1089;&#1091;&#1084;&#1082;&#1080;%20&#1064;&#1077;&#1074;&#1095;&#1077;&#1085;&#1082;&#1086;%2022_23.doc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489/95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mon.gov.ua/ua/npa/pro-provedennya-vseukrayinskogo-konkursu-uchitel-roku-2024" TargetMode="External"/><Relationship Id="rId4" Type="http://schemas.openxmlformats.org/officeDocument/2006/relationships/hyperlink" Target="https://zakon.rada.gov.ua/laws/show/638-95-%D0%B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.gov.ua/ua/konkursi-dlya-pedagogiv/konkurs-uchitel-roku/uchitel-roku-2024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5;p13"/>
          <p:cNvSpPr txBox="1">
            <a:spLocks noGrp="1"/>
          </p:cNvSpPr>
          <p:nvPr>
            <p:ph type="ctrTitle"/>
          </p:nvPr>
        </p:nvSpPr>
        <p:spPr>
          <a:xfrm>
            <a:off x="683568" y="3140968"/>
            <a:ext cx="8246150" cy="1470025"/>
          </a:xfrm>
        </p:spPr>
        <p:txBody>
          <a:bodyPr>
            <a:normAutofit fontScale="90000"/>
          </a:bodyPr>
          <a:lstStyle/>
          <a:p>
            <a:pPr algn="l">
              <a:spcAft>
                <a:spcPct val="0"/>
              </a:spcAft>
              <a:buClr>
                <a:srgbClr val="FFFFFF"/>
              </a:buClr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2024/2025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             2025/2026 </a:t>
            </a:r>
            <a:br>
              <a:rPr lang="uk-UA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навчальні роки:</a:t>
            </a:r>
            <a:br>
              <a:rPr lang="uk-UA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uk-UA" altLang="uk-UA" sz="8000" b="1" dirty="0">
                <a:solidFill>
                  <a:srgbClr val="FFFFFF"/>
                </a:solidFill>
                <a:latin typeface="Bookman Old Style" pitchFamily="18" charset="0"/>
                <a:cs typeface="Arial" charset="0"/>
                <a:sym typeface="Dosis" charset="0"/>
              </a:rPr>
              <a:t> </a:t>
            </a:r>
            <a:endParaRPr lang="uk-UA" altLang="uk-UA" sz="60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cs typeface="Arial" charset="0"/>
              <a:sym typeface="Dosis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74" y="-8271"/>
            <a:ext cx="2652713" cy="198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85720" y="4071942"/>
            <a:ext cx="8568952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підсумки, факти, реалії, виклики,                перспективи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929058" y="3000372"/>
            <a:ext cx="107157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8596" y="5857892"/>
            <a:ext cx="8568952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Ольга ДАНИЛЬЧАК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, директор ЦПРПП</a:t>
            </a:r>
          </a:p>
        </p:txBody>
      </p:sp>
    </p:spTree>
    <p:extLst>
      <p:ext uri="{BB962C8B-B14F-4D97-AF65-F5344CB8AC3E}">
        <p14:creationId xmlns:p14="http://schemas.microsoft.com/office/powerpoint/2010/main" val="81502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75;p22"/>
          <p:cNvSpPr txBox="1">
            <a:spLocks noGrp="1"/>
          </p:cNvSpPr>
          <p:nvPr>
            <p:ph type="title"/>
          </p:nvPr>
        </p:nvSpPr>
        <p:spPr>
          <a:xfrm>
            <a:off x="3574361" y="595640"/>
            <a:ext cx="3903466" cy="664634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" charset="0"/>
              <a:buNone/>
            </a:pPr>
            <a:r>
              <a:rPr lang="ru-RU" altLang="uk-UA" sz="2400" b="1" dirty="0" err="1">
                <a:solidFill>
                  <a:srgbClr val="FFFFFF"/>
                </a:solidFill>
                <a:latin typeface="Bookman Old Style" pitchFamily="18" charset="0"/>
                <a:cs typeface="Arial" charset="0"/>
                <a:sym typeface="Barlow" charset="0"/>
              </a:rPr>
              <a:t>Факти</a:t>
            </a:r>
            <a:r>
              <a:rPr lang="ru-RU" altLang="uk-UA" sz="2400" b="1" dirty="0">
                <a:solidFill>
                  <a:srgbClr val="FFFFFF"/>
                </a:solidFill>
                <a:latin typeface="Bookman Old Style" pitchFamily="18" charset="0"/>
                <a:cs typeface="Arial" charset="0"/>
                <a:sym typeface="Barlow" charset="0"/>
              </a:rPr>
              <a:t> </a:t>
            </a:r>
          </a:p>
        </p:txBody>
      </p:sp>
      <p:sp>
        <p:nvSpPr>
          <p:cNvPr id="14339" name="Google Shape;176;p22"/>
          <p:cNvSpPr txBox="1">
            <a:spLocks noGrp="1"/>
          </p:cNvSpPr>
          <p:nvPr>
            <p:ph type="body" idx="1"/>
          </p:nvPr>
        </p:nvSpPr>
        <p:spPr>
          <a:xfrm>
            <a:off x="6357950" y="1714488"/>
            <a:ext cx="2643188" cy="1865236"/>
          </a:xfrm>
        </p:spPr>
        <p:txBody>
          <a:bodyPr>
            <a:normAutofit/>
          </a:bodyPr>
          <a:lstStyle>
            <a:lvl1pPr marL="4572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uk-UA" altLang="uk-UA" sz="1800" b="1" dirty="0">
                <a:solidFill>
                  <a:srgbClr val="161645"/>
                </a:solidFill>
                <a:latin typeface="Georgia" pitchFamily="18" charset="0"/>
                <a:cs typeface="Times New Roman" pitchFamily="18" charset="0"/>
              </a:rPr>
              <a:t>У </a:t>
            </a:r>
            <a:r>
              <a:rPr lang="uk-UA" altLang="uk-UA" sz="18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тринадцяти </a:t>
            </a:r>
            <a:r>
              <a:rPr lang="uk-UA" altLang="uk-UA" sz="1800" b="1" dirty="0">
                <a:solidFill>
                  <a:srgbClr val="161645"/>
                </a:solidFill>
                <a:latin typeface="Georgia" pitchFamily="18" charset="0"/>
                <a:cs typeface="Times New Roman" pitchFamily="18" charset="0"/>
              </a:rPr>
              <a:t>тестуваннях  узяли участь</a:t>
            </a:r>
          </a:p>
          <a:p>
            <a:pPr>
              <a:spcAft>
                <a:spcPct val="0"/>
              </a:spcAft>
              <a:buFont typeface="Arial" charset="0"/>
              <a:buNone/>
            </a:pPr>
            <a:r>
              <a:rPr lang="uk-UA" altLang="uk-UA" sz="18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     608 </a:t>
            </a:r>
            <a:r>
              <a:rPr lang="uk-UA" altLang="uk-UA" sz="18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(538, 780) </a:t>
            </a:r>
            <a:r>
              <a:rPr lang="uk-UA" altLang="uk-UA" sz="1800" b="1" dirty="0">
                <a:solidFill>
                  <a:srgbClr val="161645"/>
                </a:solidFill>
                <a:latin typeface="Georgia" pitchFamily="18" charset="0"/>
                <a:cs typeface="Times New Roman" pitchFamily="18" charset="0"/>
              </a:rPr>
              <a:t>учасників</a:t>
            </a:r>
            <a:r>
              <a:rPr lang="uk-UA" altLang="uk-UA" sz="2000" b="1" dirty="0">
                <a:solidFill>
                  <a:srgbClr val="161645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uk-UA" sz="1800" dirty="0">
              <a:solidFill>
                <a:srgbClr val="434343"/>
              </a:solidFill>
              <a:latin typeface="Barlow" charset="0"/>
              <a:sym typeface="Barlow" charset="0"/>
            </a:endParaRPr>
          </a:p>
        </p:txBody>
      </p:sp>
      <p:sp>
        <p:nvSpPr>
          <p:cNvPr id="14340" name="Google Shape;177;p22"/>
          <p:cNvSpPr txBox="1">
            <a:spLocks noGrp="1"/>
          </p:cNvSpPr>
          <p:nvPr>
            <p:ph type="body" idx="2"/>
          </p:nvPr>
        </p:nvSpPr>
        <p:spPr>
          <a:xfrm>
            <a:off x="3929058" y="2214554"/>
            <a:ext cx="2674940" cy="2214578"/>
          </a:xfrm>
        </p:spPr>
        <p:txBody>
          <a:bodyPr>
            <a:normAutofit fontScale="85000" lnSpcReduction="10000"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>
              <a:spcAft>
                <a:spcPct val="0"/>
              </a:spcAft>
              <a:buClr>
                <a:srgbClr val="D9D9D9"/>
              </a:buClr>
              <a:buNone/>
            </a:pPr>
            <a:r>
              <a:rPr lang="uk-UA" altLang="uk-UA" sz="2900" b="1" dirty="0">
                <a:solidFill>
                  <a:srgbClr val="FF0000"/>
                </a:solidFill>
                <a:latin typeface="Georgia" pitchFamily="18" charset="0"/>
              </a:rPr>
              <a:t>51 </a:t>
            </a:r>
            <a:r>
              <a:rPr lang="uk-UA" altLang="uk-UA" sz="29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(48) </a:t>
            </a:r>
            <a:r>
              <a:rPr lang="uk-UA" altLang="uk-UA" sz="2900" b="1" dirty="0">
                <a:solidFill>
                  <a:srgbClr val="FF0000"/>
                </a:solidFill>
                <a:latin typeface="Georgia" pitchFamily="18" charset="0"/>
              </a:rPr>
              <a:t>педагог  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(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відповідальні за ТЕЦ, помічники відповідальних за ТЕЦ, старші інструктори, </a:t>
            </a:r>
            <a:r>
              <a:rPr lang="uk-UA" sz="2000" b="1" dirty="0" err="1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інструктори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, чергові).</a:t>
            </a:r>
          </a:p>
        </p:txBody>
      </p:sp>
      <p:sp>
        <p:nvSpPr>
          <p:cNvPr id="14341" name="Google Shape;178;p22"/>
          <p:cNvSpPr txBox="1">
            <a:spLocks noGrp="1"/>
          </p:cNvSpPr>
          <p:nvPr>
            <p:ph type="body" idx="3"/>
          </p:nvPr>
        </p:nvSpPr>
        <p:spPr>
          <a:xfrm>
            <a:off x="642910" y="4071942"/>
            <a:ext cx="3357586" cy="611137"/>
          </a:xfrm>
        </p:spPr>
        <p:txBody>
          <a:bodyPr>
            <a:normAutofit fontScale="85000" lnSpcReduction="10000"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indent="0" eaLnBrk="1" hangingPunct="1">
              <a:spcAft>
                <a:spcPct val="0"/>
              </a:spcAft>
              <a:buClr>
                <a:srgbClr val="D9D9D9"/>
              </a:buClr>
              <a:buFont typeface="Barlow" charset="0"/>
              <a:buNone/>
            </a:pPr>
            <a:r>
              <a:rPr lang="ru-RU" altLang="uk-UA" sz="2000" b="1" dirty="0">
                <a:solidFill>
                  <a:srgbClr val="FF0000"/>
                </a:solidFill>
                <a:latin typeface="Georgia" pitchFamily="18" charset="0"/>
                <a:sym typeface="Barlow" charset="0"/>
              </a:rPr>
              <a:t>65</a:t>
            </a:r>
            <a:r>
              <a:rPr lang="ru-RU" altLang="uk-UA" sz="2000" b="1" dirty="0">
                <a:solidFill>
                  <a:srgbClr val="434343"/>
                </a:solidFill>
                <a:latin typeface="Georgia" pitchFamily="18" charset="0"/>
                <a:sym typeface="Barlow" charset="0"/>
              </a:rPr>
              <a:t> </a:t>
            </a:r>
            <a:r>
              <a:rPr lang="ru-RU" altLang="uk-UA" sz="2000" b="1" dirty="0" err="1">
                <a:solidFill>
                  <a:srgbClr val="434343"/>
                </a:solidFill>
                <a:latin typeface="Georgia" pitchFamily="18" charset="0"/>
                <a:sym typeface="Barlow" charset="0"/>
              </a:rPr>
              <a:t>аудиторій</a:t>
            </a:r>
            <a:r>
              <a:rPr lang="ru-RU" altLang="uk-UA" sz="2000" b="1" dirty="0">
                <a:solidFill>
                  <a:srgbClr val="434343"/>
                </a:solidFill>
                <a:latin typeface="Georgia" pitchFamily="18" charset="0"/>
                <a:sym typeface="Barlow" charset="0"/>
              </a:rPr>
              <a:t> (у </a:t>
            </a:r>
            <a:r>
              <a:rPr lang="ru-RU" altLang="uk-UA" sz="2000" b="1" dirty="0" err="1">
                <a:solidFill>
                  <a:srgbClr val="FF0000"/>
                </a:solidFill>
                <a:latin typeface="Georgia" pitchFamily="18" charset="0"/>
                <a:sym typeface="Barlow" charset="0"/>
              </a:rPr>
              <a:t>двох</a:t>
            </a:r>
            <a:r>
              <a:rPr lang="ru-RU" altLang="uk-UA" sz="2000" b="1" dirty="0">
                <a:solidFill>
                  <a:srgbClr val="434343"/>
                </a:solidFill>
                <a:latin typeface="Georgia" pitchFamily="18" charset="0"/>
                <a:sym typeface="Barlow" charset="0"/>
              </a:rPr>
              <a:t> ТЕЦ)</a:t>
            </a:r>
            <a:endParaRPr lang="ru-RU" altLang="uk-UA" sz="2000" dirty="0">
              <a:solidFill>
                <a:srgbClr val="434343"/>
              </a:solidFill>
              <a:latin typeface="Georgia" pitchFamily="18" charset="0"/>
              <a:sym typeface="Barlow" charset="0"/>
            </a:endParaRPr>
          </a:p>
        </p:txBody>
      </p:sp>
      <p:sp>
        <p:nvSpPr>
          <p:cNvPr id="14342" name="Google Shape;179;p2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313409D1-97E8-4ED0-AAA5-323C61FE4E4B}" type="slidenum">
              <a:rPr lang="ru-RU" altLang="uk-UA" sz="1300" smtClean="0">
                <a:solidFill>
                  <a:srgbClr val="FFFFFF"/>
                </a:solidFill>
                <a:latin typeface="Roboto" charset="0"/>
                <a:sym typeface="Roboto" charset="0"/>
              </a:rPr>
              <a:pPr/>
              <a:t>10</a:t>
            </a:fld>
            <a:endParaRPr lang="ru-RU" altLang="uk-UA" sz="1300">
              <a:solidFill>
                <a:srgbClr val="FFFFFF"/>
              </a:solidFill>
              <a:latin typeface="Roboto" charset="0"/>
              <a:sym typeface="Roboto" charset="0"/>
            </a:endParaRPr>
          </a:p>
        </p:txBody>
      </p:sp>
      <p:sp>
        <p:nvSpPr>
          <p:cNvPr id="14343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</a:t>
            </a:r>
            <a:r>
              <a:rPr lang="ru-RU" altLang="uk-UA" sz="2000" b="1" dirty="0">
                <a:latin typeface="Bookman Old Style" pitchFamily="18" charset="0"/>
              </a:rPr>
              <a:t> </a:t>
            </a: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2025</a:t>
            </a:r>
          </a:p>
        </p:txBody>
      </p:sp>
      <p:sp>
        <p:nvSpPr>
          <p:cNvPr id="14344" name="Прямоугольник 8"/>
          <p:cNvSpPr>
            <a:spLocks noChangeArrowheads="1"/>
          </p:cNvSpPr>
          <p:nvPr/>
        </p:nvSpPr>
        <p:spPr bwMode="auto">
          <a:xfrm>
            <a:off x="3429000" y="5524501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altLang="uk-UA"/>
              <a:t>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955395" y="927957"/>
            <a:ext cx="5184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altLang="uk-UA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Чортківська</a:t>
            </a:r>
            <a:r>
              <a:rPr lang="uk-UA" alt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МТГ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"/>
          <a:stretch/>
        </p:blipFill>
        <p:spPr>
          <a:xfrm>
            <a:off x="785786" y="4777834"/>
            <a:ext cx="3051220" cy="191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85786" y="1643050"/>
            <a:ext cx="4281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2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Основна сесія (13 </a:t>
            </a:r>
            <a:r>
              <a:rPr lang="uk-UA" altLang="uk-UA" sz="2400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(10, 13</a:t>
            </a:r>
            <a:r>
              <a:rPr lang="uk-UA" altLang="uk-UA" sz="2400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  <a:r>
              <a:rPr lang="uk-UA" altLang="uk-UA" sz="24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)</a:t>
            </a:r>
            <a:endParaRPr lang="uk-UA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3857628"/>
            <a:ext cx="222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Додаткова  сесія</a:t>
            </a:r>
            <a:endParaRPr lang="uk-UA" dirty="0"/>
          </a:p>
        </p:txBody>
      </p:sp>
      <p:sp>
        <p:nvSpPr>
          <p:cNvPr id="16" name="Google Shape;176;p22"/>
          <p:cNvSpPr txBox="1">
            <a:spLocks/>
          </p:cNvSpPr>
          <p:nvPr/>
        </p:nvSpPr>
        <p:spPr>
          <a:xfrm>
            <a:off x="5286380" y="4071942"/>
            <a:ext cx="3857620" cy="1285884"/>
          </a:xfrm>
          <a:prstGeom prst="rect">
            <a:avLst/>
          </a:prstGeom>
        </p:spPr>
        <p:txBody>
          <a:bodyPr spcFirstLastPara="1" vert="horz" lIns="91440" tIns="45720" rIns="91440" bIns="45720" rtlCol="0">
            <a:normAutofit/>
          </a:bodyPr>
          <a:lstStyle>
            <a:lvl1pPr marL="457200" lvl="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ts val="1800"/>
              <a:buFont typeface="Arial" pitchFamily="34" charset="0"/>
              <a:buChar char="▪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914400" lvl="1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▫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1371600" lvl="2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▫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828800" lvl="3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▫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2286000" lvl="4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○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514600" lvl="5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»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971800" lvl="6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»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429000" lvl="7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»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886200" lvl="8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»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uk-UA" altLang="uk-UA" sz="1800" b="1" dirty="0">
                <a:solidFill>
                  <a:srgbClr val="161645"/>
                </a:solidFill>
                <a:latin typeface="Georgia" pitchFamily="18" charset="0"/>
                <a:cs typeface="Times New Roman" pitchFamily="18" charset="0"/>
              </a:rPr>
              <a:t>У тестуваннях  узяли участь </a:t>
            </a:r>
            <a:r>
              <a:rPr lang="uk-UA" altLang="uk-UA" sz="18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24 </a:t>
            </a:r>
            <a:r>
              <a:rPr lang="uk-UA" altLang="uk-UA" sz="18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(241) </a:t>
            </a:r>
            <a:r>
              <a:rPr lang="uk-UA" altLang="uk-UA" sz="1800" b="1" dirty="0">
                <a:solidFill>
                  <a:srgbClr val="161645"/>
                </a:solidFill>
                <a:latin typeface="Georgia" pitchFamily="18" charset="0"/>
                <a:cs typeface="Times New Roman" pitchFamily="18" charset="0"/>
              </a:rPr>
              <a:t>учасники</a:t>
            </a:r>
            <a:r>
              <a:rPr lang="uk-UA" altLang="uk-UA" sz="2000" b="1" dirty="0">
                <a:solidFill>
                  <a:srgbClr val="161645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uk-UA" sz="1800" dirty="0">
              <a:solidFill>
                <a:srgbClr val="434343"/>
              </a:solidFill>
              <a:latin typeface="Barlow" charset="0"/>
              <a:sym typeface="Barlow" charset="0"/>
            </a:endParaRPr>
          </a:p>
        </p:txBody>
      </p:sp>
      <p:pic>
        <p:nvPicPr>
          <p:cNvPr id="17" name="Рисунок 16" descr="o_1dkkqeoav134p1hol94r60e17ps5f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071678"/>
            <a:ext cx="301387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357686" y="5429264"/>
            <a:ext cx="4291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Єдиний вступний іспит (ЄВІ) </a:t>
            </a:r>
            <a:endParaRPr lang="uk-UA" sz="2000" dirty="0"/>
          </a:p>
        </p:txBody>
      </p:sp>
      <p:sp>
        <p:nvSpPr>
          <p:cNvPr id="20" name="Google Shape;176;p22"/>
          <p:cNvSpPr txBox="1">
            <a:spLocks/>
          </p:cNvSpPr>
          <p:nvPr/>
        </p:nvSpPr>
        <p:spPr>
          <a:xfrm>
            <a:off x="5072066" y="6000768"/>
            <a:ext cx="3071834" cy="642966"/>
          </a:xfrm>
          <a:prstGeom prst="rect">
            <a:avLst/>
          </a:prstGeom>
        </p:spPr>
        <p:txBody>
          <a:bodyPr spcFirstLastPara="1" vert="horz" lIns="91440" tIns="45720" rIns="91440" bIns="45720" rtlCol="0">
            <a:normAutofit/>
          </a:bodyPr>
          <a:lstStyle>
            <a:lvl1pPr marL="457200" lvl="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SzPts val="1800"/>
              <a:buFont typeface="Arial" pitchFamily="34" charset="0"/>
              <a:buChar char="▪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914400" lvl="1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▫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1371600" lvl="2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▫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828800" lvl="3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▫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2286000" lvl="4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○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514600" lvl="5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»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971800" lvl="6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»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429000" lvl="7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»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886200" lvl="8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SzPts val="1800"/>
              <a:buFont typeface="Arial" charset="0"/>
              <a:buChar char="»"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uk-UA" altLang="uk-UA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68 </a:t>
            </a:r>
            <a:r>
              <a:rPr lang="uk-UA" altLang="uk-UA" sz="20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(26) </a:t>
            </a:r>
            <a:r>
              <a:rPr lang="uk-UA" altLang="uk-UA" sz="2000" b="1" dirty="0">
                <a:solidFill>
                  <a:srgbClr val="161645"/>
                </a:solidFill>
                <a:latin typeface="Georgia" pitchFamily="18" charset="0"/>
                <a:cs typeface="Times New Roman" pitchFamily="18" charset="0"/>
              </a:rPr>
              <a:t>учасників.</a:t>
            </a:r>
            <a:endParaRPr lang="ru-RU" altLang="uk-UA" sz="2000" dirty="0">
              <a:solidFill>
                <a:srgbClr val="434343"/>
              </a:solidFill>
              <a:latin typeface="Barlow" charset="0"/>
              <a:sym typeface="Barl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9718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75;p22"/>
          <p:cNvSpPr txBox="1">
            <a:spLocks noGrp="1"/>
          </p:cNvSpPr>
          <p:nvPr>
            <p:ph type="title"/>
          </p:nvPr>
        </p:nvSpPr>
        <p:spPr>
          <a:xfrm>
            <a:off x="951970" y="467784"/>
            <a:ext cx="6738938" cy="588431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" charset="0"/>
              <a:buNone/>
            </a:pPr>
            <a:r>
              <a:rPr lang="ru-RU" altLang="uk-UA" sz="2400" b="1" dirty="0">
                <a:solidFill>
                  <a:srgbClr val="FFFFFF"/>
                </a:solidFill>
                <a:latin typeface="Bookman Old Style" pitchFamily="18" charset="0"/>
                <a:cs typeface="Arial" charset="0"/>
                <a:sym typeface="Barlow" charset="0"/>
              </a:rPr>
              <a:t>РЕАЛІЇ</a:t>
            </a:r>
          </a:p>
        </p:txBody>
      </p:sp>
      <p:sp>
        <p:nvSpPr>
          <p:cNvPr id="15363" name="Google Shape;179;p2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8C80FBD1-6704-40EE-9878-1862CE34E05D}" type="slidenum">
              <a:rPr lang="ru-RU" altLang="uk-UA" sz="1300" smtClean="0">
                <a:solidFill>
                  <a:srgbClr val="FFFFFF"/>
                </a:solidFill>
                <a:latin typeface="Roboto" charset="0"/>
                <a:sym typeface="Roboto" charset="0"/>
              </a:rPr>
              <a:pPr/>
              <a:t>11</a:t>
            </a:fld>
            <a:endParaRPr lang="ru-RU" altLang="uk-UA" sz="1300">
              <a:solidFill>
                <a:srgbClr val="FFFFFF"/>
              </a:solidFill>
              <a:latin typeface="Roboto" charset="0"/>
              <a:sym typeface="Roboto" charset="0"/>
            </a:endParaRPr>
          </a:p>
        </p:txBody>
      </p:sp>
      <p:sp>
        <p:nvSpPr>
          <p:cNvPr id="15364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  2025</a:t>
            </a:r>
          </a:p>
        </p:txBody>
      </p:sp>
      <p:sp>
        <p:nvSpPr>
          <p:cNvPr id="15365" name="Прямоугольник 8"/>
          <p:cNvSpPr>
            <a:spLocks noChangeArrowheads="1"/>
          </p:cNvSpPr>
          <p:nvPr/>
        </p:nvSpPr>
        <p:spPr bwMode="auto">
          <a:xfrm>
            <a:off x="3429000" y="5524501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altLang="uk-UA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5000636"/>
            <a:ext cx="5286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Georgia" pitchFamily="18" charset="0"/>
              </a:rPr>
              <a:t>15,37 %</a:t>
            </a:r>
            <a:r>
              <a:rPr lang="uk-UA" sz="2000" dirty="0">
                <a:latin typeface="Georgia" pitchFamily="18" charset="0"/>
              </a:rPr>
              <a:t> не набрали необхідного бала для отримання результату за шкалою 100-200 балів хоча б з одного навчального предмета</a:t>
            </a:r>
            <a:endParaRPr lang="uk-UA" sz="20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16832"/>
            <a:ext cx="4235408" cy="2816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14414" y="4857760"/>
            <a:ext cx="2424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Georgia" pitchFamily="18" charset="0"/>
              </a:rPr>
              <a:t>Понад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312 </a:t>
            </a:r>
            <a:r>
              <a:rPr lang="ru-RU" sz="2000" b="1" dirty="0" err="1">
                <a:solidFill>
                  <a:srgbClr val="FF0000"/>
                </a:solidFill>
                <a:latin typeface="Georgia" pitchFamily="18" charset="0"/>
              </a:rPr>
              <a:t>тисяч</a:t>
            </a:r>
            <a:endParaRPr lang="ru-RU" sz="2000" b="1" dirty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sz="2000" b="1" dirty="0" err="1">
                <a:latin typeface="Georgia" pitchFamily="18" charset="0"/>
              </a:rPr>
              <a:t>учасників</a:t>
            </a:r>
            <a:r>
              <a:rPr lang="ru-RU" sz="2000" dirty="0">
                <a:latin typeface="Georgia" pitchFamily="18" charset="0"/>
              </a:rPr>
              <a:t>.                    (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288 935) </a:t>
            </a:r>
          </a:p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endParaRPr lang="uk-UA" sz="20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65" y="2420888"/>
            <a:ext cx="3467004" cy="2312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Google Shape;175;p22"/>
          <p:cNvSpPr txBox="1">
            <a:spLocks/>
          </p:cNvSpPr>
          <p:nvPr/>
        </p:nvSpPr>
        <p:spPr>
          <a:xfrm>
            <a:off x="1232979" y="939609"/>
            <a:ext cx="6176920" cy="588431"/>
          </a:xfrm>
          <a:prstGeom prst="rect">
            <a:avLst/>
          </a:prstGeom>
        </p:spPr>
        <p:txBody>
          <a:bodyPr spcFirstLastPara="1" vert="horz" lIns="91440" tIns="45720" rIns="91440" bIns="45720" rtlCol="0" anchor="ctr">
            <a:norm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" charset="0"/>
              <a:buNone/>
            </a:pPr>
            <a:r>
              <a:rPr lang="ru-RU" altLang="uk-UA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  <a:cs typeface="Arial" charset="0"/>
                <a:sym typeface="Barlow" charset="0"/>
              </a:rPr>
              <a:t>РЕЗУЛЬТАТИ НМТ</a:t>
            </a:r>
          </a:p>
        </p:txBody>
      </p:sp>
    </p:spTree>
    <p:extLst>
      <p:ext uri="{BB962C8B-B14F-4D97-AF65-F5344CB8AC3E}">
        <p14:creationId xmlns:p14="http://schemas.microsoft.com/office/powerpoint/2010/main" val="797289918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Bookman Old Style" pitchFamily="18" charset="0"/>
              </a:rPr>
              <a:t>Склав/не склав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8369676" cy="4499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000" dirty="0">
                <a:latin typeface="Georgia" pitchFamily="18" charset="0"/>
              </a:rPr>
              <a:t>У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2025 </a:t>
            </a:r>
            <a:r>
              <a:rPr lang="uk-UA" sz="2000" dirty="0">
                <a:latin typeface="Georgia" pitchFamily="18" charset="0"/>
              </a:rPr>
              <a:t>році для успішного складання НМТ учасникам і учасницям </a:t>
            </a:r>
            <a:r>
              <a:rPr lang="uk-UA" sz="2000" b="1" dirty="0">
                <a:latin typeface="Georgia" pitchFamily="18" charset="0"/>
              </a:rPr>
              <a:t>достатньо надати </a:t>
            </a:r>
            <a:r>
              <a:rPr lang="uk-UA" sz="2000" b="1" dirty="0">
                <a:solidFill>
                  <a:srgbClr val="FF0000"/>
                </a:solidFill>
                <a:latin typeface="Georgia" pitchFamily="18" charset="0"/>
              </a:rPr>
              <a:t>15% </a:t>
            </a:r>
            <a:r>
              <a:rPr lang="uk-UA" sz="2000" b="1" dirty="0">
                <a:latin typeface="Georgia" pitchFamily="18" charset="0"/>
              </a:rPr>
              <a:t>правильних відповідей</a:t>
            </a:r>
            <a:r>
              <a:rPr lang="uk-UA" sz="2000" dirty="0">
                <a:latin typeface="Georgia" pitchFamily="18" charset="0"/>
              </a:rPr>
              <a:t> з кожного предмета (у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2023 </a:t>
            </a:r>
            <a:r>
              <a:rPr lang="uk-UA" sz="2000" dirty="0">
                <a:latin typeface="Georgia" pitchFamily="18" charset="0"/>
              </a:rPr>
              <a:t>році –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10%).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>
                <a:latin typeface="Georgia" pitchFamily="18" charset="0"/>
              </a:rPr>
              <a:t>Аби отримати по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100 </a:t>
            </a:r>
            <a:r>
              <a:rPr lang="uk-UA" sz="2000" dirty="0">
                <a:latin typeface="Georgia" pitchFamily="18" charset="0"/>
              </a:rPr>
              <a:t>рейтингових балів за кожен блок, майбутні вступники мають набрати як мінімум:</a:t>
            </a:r>
          </a:p>
          <a:p>
            <a:r>
              <a:rPr lang="uk-UA" sz="2000" b="1" dirty="0">
                <a:solidFill>
                  <a:srgbClr val="FF0000"/>
                </a:solidFill>
                <a:latin typeface="Georgia" pitchFamily="18" charset="0"/>
              </a:rPr>
              <a:t>5 балів </a:t>
            </a:r>
            <a:r>
              <a:rPr lang="uk-UA" sz="2000" b="1" dirty="0">
                <a:latin typeface="Georgia" pitchFamily="18" charset="0"/>
              </a:rPr>
              <a:t>– з математики (32), іноземної мови (32), фізики (32);</a:t>
            </a:r>
            <a:endParaRPr lang="uk-UA" sz="2000" dirty="0">
              <a:latin typeface="Georgia" pitchFamily="18" charset="0"/>
            </a:endParaRPr>
          </a:p>
          <a:p>
            <a:r>
              <a:rPr lang="uk-UA" sz="2000" b="1" dirty="0">
                <a:solidFill>
                  <a:srgbClr val="FF0000"/>
                </a:solidFill>
                <a:latin typeface="Georgia" pitchFamily="18" charset="0"/>
              </a:rPr>
              <a:t>6 балів </a:t>
            </a:r>
            <a:r>
              <a:rPr lang="uk-UA" sz="2000" b="1" dirty="0">
                <a:latin typeface="Georgia" pitchFamily="18" charset="0"/>
              </a:rPr>
              <a:t>– з хімії (40);</a:t>
            </a:r>
            <a:endParaRPr lang="uk-UA" sz="2000" dirty="0">
              <a:latin typeface="Georgia" pitchFamily="18" charset="0"/>
            </a:endParaRPr>
          </a:p>
          <a:p>
            <a:r>
              <a:rPr lang="uk-UA" sz="2000" b="1" dirty="0">
                <a:solidFill>
                  <a:srgbClr val="FF0000"/>
                </a:solidFill>
                <a:latin typeface="Georgia" pitchFamily="18" charset="0"/>
              </a:rPr>
              <a:t>7 балів </a:t>
            </a:r>
            <a:r>
              <a:rPr lang="uk-UA" sz="2000" b="1" dirty="0">
                <a:latin typeface="Georgia" pitchFamily="18" charset="0"/>
              </a:rPr>
              <a:t>– з української мови (45), української літератури (45), географії  (46) та біології(46);</a:t>
            </a:r>
            <a:endParaRPr lang="uk-UA" sz="2000" dirty="0">
              <a:latin typeface="Georgia" pitchFamily="18" charset="0"/>
            </a:endParaRPr>
          </a:p>
          <a:p>
            <a:r>
              <a:rPr lang="uk-UA" sz="2000" b="1" dirty="0">
                <a:solidFill>
                  <a:srgbClr val="FF0000"/>
                </a:solidFill>
                <a:latin typeface="Georgia" pitchFamily="18" charset="0"/>
              </a:rPr>
              <a:t>8 балів </a:t>
            </a:r>
            <a:r>
              <a:rPr lang="uk-UA" sz="2000" b="1" dirty="0">
                <a:latin typeface="Georgia" pitchFamily="18" charset="0"/>
              </a:rPr>
              <a:t>– з історії України (54).</a:t>
            </a:r>
            <a:endParaRPr lang="uk-UA" sz="2000" dirty="0">
              <a:latin typeface="Georg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000" dirty="0">
                <a:latin typeface="Georgia" pitchFamily="18" charset="0"/>
              </a:rPr>
              <a:t>Утім, за цьогорічними правилами, </a:t>
            </a:r>
            <a:r>
              <a:rPr lang="uk-UA" sz="2000" b="1" dirty="0">
                <a:latin typeface="Georgia" pitchFamily="18" charset="0"/>
              </a:rPr>
              <a:t>якщо учасник не подолав поріг хоча б з одного предмета НМТ, він не мав права брати участь у вступній кампанії.</a:t>
            </a:r>
            <a:endParaRPr lang="uk-UA" sz="2000" dirty="0">
              <a:latin typeface="Georgia" pitchFamily="18" charset="0"/>
            </a:endParaRPr>
          </a:p>
          <a:p>
            <a:endParaRPr lang="uk-UA" sz="2400" dirty="0">
              <a:latin typeface="Georgia" pitchFamily="18" charset="0"/>
            </a:endParaRPr>
          </a:p>
        </p:txBody>
      </p:sp>
      <p:sp>
        <p:nvSpPr>
          <p:cNvPr id="4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</a:t>
            </a:r>
            <a:r>
              <a:rPr lang="ru-RU" altLang="uk-UA" sz="2000" b="1" dirty="0">
                <a:latin typeface="Bookman Old Style" pitchFamily="18" charset="0"/>
              </a:rPr>
              <a:t> </a:t>
            </a: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2025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Bookman Old Style" pitchFamily="18" charset="0"/>
              </a:rPr>
              <a:t>Склав/не склав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714488"/>
            <a:ext cx="7512420" cy="4499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uk-UA" sz="2000" dirty="0">
              <a:latin typeface="Georgia" pitchFamily="18" charset="0"/>
            </a:endParaRPr>
          </a:p>
          <a:p>
            <a:pPr>
              <a:buNone/>
            </a:pPr>
            <a:r>
              <a:rPr lang="uk-UA" sz="2400" b="1" dirty="0">
                <a:latin typeface="Georgia" pitchFamily="18" charset="0"/>
              </a:rPr>
              <a:t>Не склали тест із таких предметів</a:t>
            </a:r>
            <a:r>
              <a:rPr lang="uk-UA" sz="2400" dirty="0">
                <a:latin typeface="Georgia" pitchFamily="18" charset="0"/>
              </a:rPr>
              <a:t>:</a:t>
            </a:r>
          </a:p>
          <a:p>
            <a:pPr lvl="0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математика</a:t>
            </a:r>
            <a:r>
              <a:rPr lang="uk-UA" sz="2400" dirty="0">
                <a:latin typeface="Georgia" pitchFamily="18" charset="0"/>
              </a:rPr>
              <a:t> – </a:t>
            </a:r>
            <a:r>
              <a:rPr lang="uk-UA" sz="2400" b="1" dirty="0">
                <a:solidFill>
                  <a:srgbClr val="FF0000"/>
                </a:solidFill>
                <a:latin typeface="Georgia" pitchFamily="18" charset="0"/>
              </a:rPr>
              <a:t>11,7% </a:t>
            </a:r>
            <a:r>
              <a:rPr lang="uk-UA" sz="2400" dirty="0">
                <a:latin typeface="Georgia" pitchFamily="18" charset="0"/>
              </a:rPr>
              <a:t>(торік було 14%);</a:t>
            </a:r>
          </a:p>
          <a:p>
            <a:pPr lvl="0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фізика</a:t>
            </a:r>
            <a:r>
              <a:rPr lang="uk-UA" sz="2400" dirty="0">
                <a:latin typeface="Georgia" pitchFamily="18" charset="0"/>
              </a:rPr>
              <a:t> – </a:t>
            </a:r>
            <a:r>
              <a:rPr lang="uk-UA" sz="2400" b="1" dirty="0">
                <a:solidFill>
                  <a:srgbClr val="FF0000"/>
                </a:solidFill>
                <a:latin typeface="Georgia" pitchFamily="18" charset="0"/>
              </a:rPr>
              <a:t>10,3%;</a:t>
            </a:r>
          </a:p>
          <a:p>
            <a:pPr lvl="0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хімія</a:t>
            </a:r>
            <a:r>
              <a:rPr lang="uk-UA" sz="2400" dirty="0">
                <a:latin typeface="Georgia" pitchFamily="18" charset="0"/>
              </a:rPr>
              <a:t> – </a:t>
            </a:r>
            <a:r>
              <a:rPr lang="uk-UA" sz="2400" b="1" dirty="0">
                <a:solidFill>
                  <a:srgbClr val="FF0000"/>
                </a:solidFill>
                <a:latin typeface="Georgia" pitchFamily="18" charset="0"/>
              </a:rPr>
              <a:t>6%;</a:t>
            </a:r>
          </a:p>
          <a:p>
            <a:pPr lvl="0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французька мова </a:t>
            </a:r>
            <a:r>
              <a:rPr lang="uk-UA" sz="2400" dirty="0">
                <a:latin typeface="Georgia" pitchFamily="18" charset="0"/>
              </a:rPr>
              <a:t>– </a:t>
            </a:r>
            <a:r>
              <a:rPr lang="uk-UA" sz="2400" b="1" dirty="0">
                <a:solidFill>
                  <a:srgbClr val="FF0000"/>
                </a:solidFill>
                <a:latin typeface="Georgia" pitchFamily="18" charset="0"/>
              </a:rPr>
              <a:t>4,5%.</a:t>
            </a:r>
          </a:p>
          <a:p>
            <a:pPr>
              <a:buNone/>
            </a:pPr>
            <a:r>
              <a:rPr lang="uk-UA" sz="2400" dirty="0">
                <a:latin typeface="Georgia" pitchFamily="18" charset="0"/>
              </a:rPr>
              <a:t>		Найкраща ситуація із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географією</a:t>
            </a:r>
            <a:r>
              <a:rPr lang="uk-UA" sz="2400" dirty="0">
                <a:latin typeface="Georgia" pitchFamily="18" charset="0"/>
              </a:rPr>
              <a:t>: </a:t>
            </a:r>
          </a:p>
          <a:p>
            <a:pPr>
              <a:buNone/>
            </a:pPr>
            <a:r>
              <a:rPr lang="uk-UA" sz="2400" dirty="0">
                <a:latin typeface="Georgia" pitchFamily="18" charset="0"/>
              </a:rPr>
              <a:t>лише </a:t>
            </a:r>
            <a:r>
              <a:rPr lang="uk-UA" sz="2400" dirty="0">
                <a:solidFill>
                  <a:srgbClr val="FF0000"/>
                </a:solidFill>
                <a:latin typeface="Georgia" pitchFamily="18" charset="0"/>
              </a:rPr>
              <a:t>0,07% </a:t>
            </a:r>
            <a:r>
              <a:rPr lang="uk-UA" sz="2400" dirty="0">
                <a:latin typeface="Georgia" pitchFamily="18" charset="0"/>
              </a:rPr>
              <a:t>вступників не склали тест.</a:t>
            </a:r>
          </a:p>
          <a:p>
            <a:endParaRPr lang="uk-UA" sz="2400" dirty="0">
              <a:latin typeface="Georgia" pitchFamily="18" charset="0"/>
            </a:endParaRPr>
          </a:p>
        </p:txBody>
      </p:sp>
      <p:sp>
        <p:nvSpPr>
          <p:cNvPr id="4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</a:t>
            </a:r>
            <a:r>
              <a:rPr lang="ru-RU" altLang="uk-UA" sz="2000" b="1" dirty="0">
                <a:latin typeface="Bookman Old Style" pitchFamily="18" charset="0"/>
              </a:rPr>
              <a:t> </a:t>
            </a: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Bookman Old Style" pitchFamily="18" charset="0"/>
              </a:rPr>
              <a:t>Прохідний бал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857364"/>
            <a:ext cx="7298106" cy="4499600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dirty="0" err="1">
                <a:latin typeface="Georgia" pitchFamily="18" charset="0"/>
              </a:rPr>
              <a:t>Мінімальний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конкурсний</a:t>
            </a:r>
            <a:r>
              <a:rPr lang="ru-RU" sz="2400" dirty="0">
                <a:latin typeface="Georgia" pitchFamily="18" charset="0"/>
              </a:rPr>
              <a:t> бал для </a:t>
            </a:r>
            <a:r>
              <a:rPr lang="ru-RU" sz="2400" dirty="0" err="1">
                <a:latin typeface="Georgia" pitchFamily="18" charset="0"/>
              </a:rPr>
              <a:t>участі</a:t>
            </a:r>
            <a:r>
              <a:rPr lang="ru-RU" sz="2400" dirty="0">
                <a:latin typeface="Georgia" pitchFamily="18" charset="0"/>
              </a:rPr>
              <a:t> у </a:t>
            </a:r>
            <a:r>
              <a:rPr lang="ru-RU" sz="2400" dirty="0" err="1">
                <a:latin typeface="Georgia" pitchFamily="18" charset="0"/>
              </a:rPr>
              <a:t>конкурсі</a:t>
            </a:r>
            <a:r>
              <a:rPr lang="ru-RU" sz="2400" dirty="0">
                <a:latin typeface="Georgia" pitchFamily="18" charset="0"/>
              </a:rPr>
              <a:t> на бюджет у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2025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році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– 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130 </a:t>
            </a:r>
            <a:r>
              <a:rPr lang="ru-RU" sz="2400" b="1" dirty="0" err="1">
                <a:solidFill>
                  <a:srgbClr val="FF0000"/>
                </a:solidFill>
                <a:latin typeface="Georgia" pitchFamily="18" charset="0"/>
              </a:rPr>
              <a:t>балів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для </a:t>
            </a:r>
            <a:r>
              <a:rPr lang="ru-RU" sz="2400" dirty="0" err="1">
                <a:latin typeface="Georgia" pitchFamily="18" charset="0"/>
              </a:rPr>
              <a:t>більшості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спеціальностей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але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для</a:t>
            </a:r>
            <a:r>
              <a:rPr lang="ru-RU" sz="2400" dirty="0">
                <a:latin typeface="Georgia" pitchFamily="18" charset="0"/>
              </a:rPr>
              <a:t> таких </a:t>
            </a:r>
            <a:r>
              <a:rPr lang="ru-RU" sz="2400" dirty="0" err="1">
                <a:latin typeface="Georgia" pitchFamily="18" charset="0"/>
              </a:rPr>
              <a:t>галузей</a:t>
            </a:r>
            <a:r>
              <a:rPr lang="ru-RU" sz="2400" dirty="0">
                <a:latin typeface="Georgia" pitchFamily="18" charset="0"/>
              </a:rPr>
              <a:t>, як "Медицина", "Право" та "</a:t>
            </a:r>
            <a:r>
              <a:rPr lang="ru-RU" sz="2400" dirty="0" err="1">
                <a:latin typeface="Georgia" pitchFamily="18" charset="0"/>
              </a:rPr>
              <a:t>Міжнародні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відносини</a:t>
            </a:r>
            <a:r>
              <a:rPr lang="ru-RU" sz="2400" dirty="0">
                <a:latin typeface="Georgia" pitchFamily="18" charset="0"/>
              </a:rPr>
              <a:t>", </a:t>
            </a:r>
            <a:r>
              <a:rPr lang="ru-RU" sz="2400" dirty="0" err="1">
                <a:latin typeface="Georgia" pitchFamily="18" charset="0"/>
              </a:rPr>
              <a:t>встановлено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вищий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поріг</a:t>
            </a:r>
            <a:r>
              <a:rPr lang="ru-RU" sz="2400" dirty="0">
                <a:latin typeface="Georgia" pitchFamily="18" charset="0"/>
              </a:rPr>
              <a:t> у 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150 </a:t>
            </a:r>
            <a:r>
              <a:rPr lang="ru-RU" sz="2400" b="1" dirty="0" err="1">
                <a:solidFill>
                  <a:srgbClr val="FF0000"/>
                </a:solidFill>
                <a:latin typeface="Georgia" pitchFamily="18" charset="0"/>
              </a:rPr>
              <a:t>балів</a:t>
            </a:r>
            <a:r>
              <a:rPr lang="ru-RU" sz="2400" dirty="0">
                <a:latin typeface="Georgia" pitchFamily="18" charset="0"/>
              </a:rPr>
              <a:t>. </a:t>
            </a:r>
          </a:p>
          <a:p>
            <a:r>
              <a:rPr lang="ru-RU" sz="2400" dirty="0" err="1">
                <a:latin typeface="Georgia" pitchFamily="18" charset="0"/>
              </a:rPr>
              <a:t>Фактичний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прохідний</a:t>
            </a:r>
            <a:r>
              <a:rPr lang="ru-RU" sz="2400" dirty="0">
                <a:latin typeface="Georgia" pitchFamily="18" charset="0"/>
              </a:rPr>
              <a:t> бал на бюджет </a:t>
            </a:r>
            <a:r>
              <a:rPr lang="ru-RU" sz="2400" dirty="0" err="1">
                <a:latin typeface="Georgia" pitchFamily="18" charset="0"/>
              </a:rPr>
              <a:t>залежить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від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конкурсної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ситуації</a:t>
            </a:r>
            <a:r>
              <a:rPr lang="ru-RU" sz="2400" dirty="0">
                <a:latin typeface="Georgia" pitchFamily="18" charset="0"/>
              </a:rPr>
              <a:t> та </a:t>
            </a:r>
            <a:r>
              <a:rPr lang="ru-RU" sz="2400" dirty="0" err="1">
                <a:latin typeface="Georgia" pitchFamily="18" charset="0"/>
              </a:rPr>
              <a:t>кількості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бюджетних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місць</a:t>
            </a:r>
            <a:r>
              <a:rPr lang="ru-RU" sz="2400" dirty="0">
                <a:latin typeface="Georgia" pitchFamily="18" charset="0"/>
              </a:rPr>
              <a:t> у конкретному </a:t>
            </a:r>
            <a:r>
              <a:rPr lang="ru-RU" sz="2400" dirty="0" err="1">
                <a:latin typeface="Georgia" pitchFamily="18" charset="0"/>
              </a:rPr>
              <a:t>виші</a:t>
            </a:r>
            <a:r>
              <a:rPr lang="ru-RU" sz="2400" dirty="0">
                <a:latin typeface="Georgia" pitchFamily="18" charset="0"/>
              </a:rPr>
              <a:t> та </a:t>
            </a:r>
            <a:r>
              <a:rPr lang="ru-RU" sz="2400" dirty="0" err="1">
                <a:latin typeface="Georgia" pitchFamily="18" charset="0"/>
              </a:rPr>
              <a:t>спеціальності</a:t>
            </a:r>
            <a:r>
              <a:rPr lang="ru-RU" sz="2400" dirty="0">
                <a:latin typeface="Georgia" pitchFamily="18" charset="0"/>
              </a:rPr>
              <a:t>.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  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Book Antiqua" pitchFamily="18" charset="0"/>
              </a:rPr>
              <a:t>Результати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32" y="2143116"/>
            <a:ext cx="6869477" cy="25954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err="1">
                <a:latin typeface="Georgia" pitchFamily="18" charset="0"/>
              </a:rPr>
              <a:t>Максимальний</a:t>
            </a:r>
            <a:r>
              <a:rPr lang="ru-RU" sz="2400" dirty="0">
                <a:latin typeface="Georgia" pitchFamily="18" charset="0"/>
              </a:rPr>
              <a:t> результат </a:t>
            </a:r>
          </a:p>
          <a:p>
            <a:r>
              <a:rPr lang="ru-RU" sz="2400" dirty="0">
                <a:latin typeface="Georgia" pitchFamily="18" charset="0"/>
              </a:rPr>
              <a:t>за </a:t>
            </a:r>
            <a:r>
              <a:rPr lang="ru-RU" sz="2400" b="1" dirty="0">
                <a:latin typeface="Georgia" pitchFamily="18" charset="0"/>
              </a:rPr>
              <a:t>один</a:t>
            </a:r>
            <a:r>
              <a:rPr lang="ru-RU" sz="2400" dirty="0">
                <a:latin typeface="Georgia" pitchFamily="18" charset="0"/>
              </a:rPr>
              <a:t> предмет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2414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(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2999)</a:t>
            </a:r>
            <a:r>
              <a:rPr lang="ru-RU" sz="2400" b="1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вступників</a:t>
            </a:r>
            <a:r>
              <a:rPr lang="ru-RU" sz="2400" dirty="0">
                <a:latin typeface="Georgia" pitchFamily="18" charset="0"/>
              </a:rPr>
              <a:t>, </a:t>
            </a:r>
          </a:p>
          <a:p>
            <a:r>
              <a:rPr lang="ru-RU" sz="2400" dirty="0">
                <a:latin typeface="Georgia" pitchFamily="18" charset="0"/>
              </a:rPr>
              <a:t>за </a:t>
            </a:r>
            <a:r>
              <a:rPr lang="ru-RU" sz="2400" b="1" dirty="0">
                <a:latin typeface="Georgia" pitchFamily="18" charset="0"/>
              </a:rPr>
              <a:t>два</a:t>
            </a:r>
            <a:r>
              <a:rPr lang="ru-RU" sz="2400" dirty="0">
                <a:latin typeface="Georgia" pitchFamily="18" charset="0"/>
              </a:rPr>
              <a:t> —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250</a:t>
            </a:r>
            <a:r>
              <a:rPr lang="uk-UA" sz="2400" dirty="0">
                <a:latin typeface="Georgia" pitchFamily="18" charset="0"/>
              </a:rPr>
              <a:t> </a:t>
            </a:r>
            <a:r>
              <a:rPr lang="uk-UA" sz="2400" i="1" dirty="0">
                <a:latin typeface="Georgia" pitchFamily="18" charset="0"/>
              </a:rPr>
              <a:t>(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353)</a:t>
            </a:r>
            <a:r>
              <a:rPr lang="ru-RU" sz="2400" i="1" dirty="0">
                <a:latin typeface="Georgia" pitchFamily="18" charset="0"/>
              </a:rPr>
              <a:t> </a:t>
            </a:r>
          </a:p>
          <a:p>
            <a:r>
              <a:rPr lang="ru-RU" sz="2400" dirty="0">
                <a:latin typeface="Georgia" pitchFamily="18" charset="0"/>
              </a:rPr>
              <a:t>за </a:t>
            </a:r>
            <a:r>
              <a:rPr lang="ru-RU" sz="2400" b="1" dirty="0">
                <a:latin typeface="Georgia" pitchFamily="18" charset="0"/>
              </a:rPr>
              <a:t>три</a:t>
            </a:r>
            <a:r>
              <a:rPr lang="ru-RU" sz="2400" dirty="0">
                <a:latin typeface="Georgia" pitchFamily="18" charset="0"/>
              </a:rPr>
              <a:t> —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31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i="1" dirty="0">
                <a:latin typeface="Georgia" pitchFamily="18" charset="0"/>
              </a:rPr>
              <a:t>(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58). </a:t>
            </a:r>
            <a:endParaRPr lang="uk-UA" sz="2400" dirty="0"/>
          </a:p>
          <a:p>
            <a:pPr>
              <a:buNone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</a:t>
            </a:r>
            <a:r>
              <a:rPr lang="ru-RU" altLang="uk-UA" sz="2000" b="1" dirty="0">
                <a:latin typeface="Bookman Old Style" pitchFamily="18" charset="0"/>
              </a:rPr>
              <a:t> </a:t>
            </a: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2025</a:t>
            </a:r>
          </a:p>
        </p:txBody>
      </p:sp>
      <p:pic>
        <p:nvPicPr>
          <p:cNvPr id="6" name="Рисунок 5" descr="завантаження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1812242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1500166" y="4429132"/>
            <a:ext cx="7358114" cy="142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err="1">
                <a:latin typeface="Georgia" pitchFamily="18" charset="0"/>
              </a:rPr>
              <a:t>Найвищі</a:t>
            </a:r>
            <a:r>
              <a:rPr lang="ru-RU" sz="2400" dirty="0">
                <a:latin typeface="Georgia" pitchFamily="18" charset="0"/>
              </a:rPr>
              <a:t> ж </a:t>
            </a:r>
            <a:r>
              <a:rPr lang="ru-RU" sz="2400" dirty="0" err="1">
                <a:latin typeface="Georgia" pitchFamily="18" charset="0"/>
              </a:rPr>
              <a:t>результати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усіх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Georgia" pitchFamily="18" charset="0"/>
              </a:rPr>
              <a:t>чотирьох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предметів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отримали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цьогоріч</a:t>
            </a:r>
            <a:r>
              <a:rPr lang="ru-RU" sz="2400" dirty="0">
                <a:latin typeface="Georgia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i="1" dirty="0">
                <a:latin typeface="Georgia" pitchFamily="18" charset="0"/>
              </a:rPr>
              <a:t>(</a:t>
            </a:r>
            <a:r>
              <a:rPr lang="ru-RU" sz="2400" i="1" dirty="0">
                <a:solidFill>
                  <a:srgbClr val="FF0000"/>
                </a:solidFill>
                <a:latin typeface="Georgia" pitchFamily="18" charset="0"/>
              </a:rPr>
              <a:t>7) </a:t>
            </a:r>
            <a:r>
              <a:rPr lang="ru-RU" sz="2400" b="1" dirty="0" err="1">
                <a:solidFill>
                  <a:srgbClr val="FF0000"/>
                </a:solidFill>
                <a:latin typeface="Georgia" pitchFamily="18" charset="0"/>
              </a:rPr>
              <a:t>учасники</a:t>
            </a: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. </a:t>
            </a:r>
            <a:endParaRPr lang="uk-UA" sz="24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Book Antiqua" pitchFamily="18" charset="0"/>
              </a:rPr>
              <a:t>Результати</a:t>
            </a:r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1928802"/>
          <a:ext cx="8072494" cy="375902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5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208">
                <a:tc>
                  <a:txBody>
                    <a:bodyPr/>
                    <a:lstStyle/>
                    <a:p>
                      <a:r>
                        <a:rPr lang="uk-UA" sz="2800" b="0" i="1" dirty="0">
                          <a:latin typeface="Georgia" pitchFamily="18" charset="0"/>
                        </a:rPr>
                        <a:t>Предмет НМТ</a:t>
                      </a:r>
                    </a:p>
                  </a:txBody>
                  <a:tcPr marL="69052" marR="69052" marT="34526" marB="34526" anchor="ctr"/>
                </a:tc>
                <a:tc>
                  <a:txBody>
                    <a:bodyPr/>
                    <a:lstStyle/>
                    <a:p>
                      <a:r>
                        <a:rPr lang="uk-UA" sz="2800" b="0" i="1" dirty="0">
                          <a:latin typeface="Georgia" pitchFamily="18" charset="0"/>
                        </a:rPr>
                        <a:t>Кількість 200-бальних результатів </a:t>
                      </a:r>
                      <a:r>
                        <a:rPr lang="uk-UA" sz="28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Georgia" pitchFamily="18" charset="0"/>
                        </a:rPr>
                        <a:t>(</a:t>
                      </a:r>
                      <a:r>
                        <a:rPr lang="uk-UA" sz="2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2024</a:t>
                      </a:r>
                      <a:r>
                        <a:rPr lang="uk-UA" sz="2800" b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Georgia" pitchFamily="18" charset="0"/>
                        </a:rPr>
                        <a:t>, 2023)</a:t>
                      </a:r>
                      <a:endParaRPr lang="uk-UA" sz="2800" b="0" i="1" dirty="0">
                        <a:latin typeface="Georgia" pitchFamily="18" charset="0"/>
                      </a:endParaRPr>
                    </a:p>
                  </a:txBody>
                  <a:tcPr marL="69052" marR="69052" marT="34526" marB="345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08">
                <a:tc>
                  <a:txBody>
                    <a:bodyPr/>
                    <a:lstStyle/>
                    <a:p>
                      <a:r>
                        <a:rPr lang="uk-UA" sz="2800" b="1" dirty="0">
                          <a:latin typeface="Georgia" pitchFamily="18" charset="0"/>
                        </a:rPr>
                        <a:t>Українська мова</a:t>
                      </a:r>
                    </a:p>
                  </a:txBody>
                  <a:tcPr marL="69052" marR="69052" marT="34526" marB="34526" anchor="ctr"/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latin typeface="Georgia" pitchFamily="18" charset="0"/>
                        </a:rPr>
                        <a:t>658  (</a:t>
                      </a:r>
                      <a:r>
                        <a:rPr lang="uk-UA" sz="2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606</a:t>
                      </a:r>
                      <a:r>
                        <a:rPr lang="uk-UA" sz="2800" b="1" dirty="0">
                          <a:latin typeface="Georgia" pitchFamily="18" charset="0"/>
                        </a:rPr>
                        <a:t> </a:t>
                      </a:r>
                      <a:r>
                        <a:rPr lang="uk-UA" sz="28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Georgia" pitchFamily="18" charset="0"/>
                        </a:rPr>
                        <a:t>,1115)</a:t>
                      </a:r>
                    </a:p>
                  </a:txBody>
                  <a:tcPr marL="69052" marR="69052" marT="34526" marB="3452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08">
                <a:tc>
                  <a:txBody>
                    <a:bodyPr/>
                    <a:lstStyle/>
                    <a:p>
                      <a:r>
                        <a:rPr lang="uk-UA" sz="2800" b="1" dirty="0">
                          <a:latin typeface="Georgia" pitchFamily="18" charset="0"/>
                        </a:rPr>
                        <a:t>Математика</a:t>
                      </a:r>
                    </a:p>
                  </a:txBody>
                  <a:tcPr marL="69052" marR="69052" marT="34526" marB="34526" anchor="ctr"/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latin typeface="Georgia" pitchFamily="18" charset="0"/>
                        </a:rPr>
                        <a:t>1163  (</a:t>
                      </a:r>
                      <a:r>
                        <a:rPr lang="uk-UA" sz="2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1131</a:t>
                      </a:r>
                      <a:r>
                        <a:rPr lang="uk-UA" sz="2800" b="1" dirty="0">
                          <a:latin typeface="Georgia" pitchFamily="18" charset="0"/>
                        </a:rPr>
                        <a:t> , </a:t>
                      </a:r>
                      <a:r>
                        <a:rPr lang="uk-UA" sz="28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Georgia" pitchFamily="18" charset="0"/>
                        </a:rPr>
                        <a:t>1905)</a:t>
                      </a:r>
                    </a:p>
                  </a:txBody>
                  <a:tcPr marL="69052" marR="69052" marT="34526" marB="3452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08">
                <a:tc>
                  <a:txBody>
                    <a:bodyPr/>
                    <a:lstStyle/>
                    <a:p>
                      <a:r>
                        <a:rPr lang="uk-UA" sz="2800" b="1" dirty="0">
                          <a:latin typeface="Georgia" pitchFamily="18" charset="0"/>
                        </a:rPr>
                        <a:t>Англійська мова</a:t>
                      </a:r>
                    </a:p>
                  </a:txBody>
                  <a:tcPr marL="69052" marR="69052" marT="34526" marB="34526" anchor="ctr"/>
                </a:tc>
                <a:tc>
                  <a:txBody>
                    <a:bodyPr/>
                    <a:lstStyle/>
                    <a:p>
                      <a:r>
                        <a:rPr lang="uk-UA" sz="2800" b="1" dirty="0">
                          <a:latin typeface="Georgia" pitchFamily="18" charset="0"/>
                        </a:rPr>
                        <a:t>765  (</a:t>
                      </a:r>
                      <a:r>
                        <a:rPr lang="uk-UA" sz="2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1513</a:t>
                      </a:r>
                      <a:r>
                        <a:rPr lang="uk-UA" sz="2800" b="1" dirty="0">
                          <a:latin typeface="Georgia" pitchFamily="18" charset="0"/>
                        </a:rPr>
                        <a:t> </a:t>
                      </a:r>
                      <a:r>
                        <a:rPr lang="uk-UA" sz="28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Georgia" pitchFamily="18" charset="0"/>
                        </a:rPr>
                        <a:t>,814)</a:t>
                      </a:r>
                    </a:p>
                  </a:txBody>
                  <a:tcPr marL="69052" marR="69052" marT="34526" marB="3452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08">
                <a:tc>
                  <a:txBody>
                    <a:bodyPr/>
                    <a:lstStyle/>
                    <a:p>
                      <a:r>
                        <a:rPr lang="uk-UA" sz="2800" b="1" dirty="0">
                          <a:latin typeface="Georgia" pitchFamily="18" charset="0"/>
                        </a:rPr>
                        <a:t>Німецька мова</a:t>
                      </a:r>
                    </a:p>
                  </a:txBody>
                  <a:tcPr marL="69052" marR="69052" marT="34526" marB="34526" anchor="ctr"/>
                </a:tc>
                <a:tc>
                  <a:txBody>
                    <a:bodyPr/>
                    <a:lstStyle/>
                    <a:p>
                      <a:r>
                        <a:rPr lang="uk-UA" sz="2800" b="1" kern="1200" dirty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32 </a:t>
                      </a:r>
                      <a:r>
                        <a:rPr lang="uk-UA" sz="2800" b="0" kern="1200" dirty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(19 учасників за кордоном і 13 – в Україні) (</a:t>
                      </a:r>
                      <a:r>
                        <a:rPr lang="uk-UA" sz="2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24</a:t>
                      </a:r>
                      <a:r>
                        <a:rPr lang="uk-UA" sz="2800" b="1" dirty="0">
                          <a:latin typeface="Georgia" pitchFamily="18" charset="0"/>
                        </a:rPr>
                        <a:t> </a:t>
                      </a:r>
                      <a:r>
                        <a:rPr lang="uk-UA" sz="28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Georgia" pitchFamily="18" charset="0"/>
                        </a:rPr>
                        <a:t>,14)</a:t>
                      </a:r>
                    </a:p>
                  </a:txBody>
                  <a:tcPr marL="69052" marR="69052" marT="34526" marB="3452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</a:t>
            </a:r>
            <a:r>
              <a:rPr lang="ru-RU" altLang="uk-UA" sz="2000" b="1" dirty="0">
                <a:latin typeface="Bookman Old Style" pitchFamily="18" charset="0"/>
              </a:rPr>
              <a:t> </a:t>
            </a: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2025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75;p22"/>
          <p:cNvSpPr txBox="1">
            <a:spLocks noGrp="1"/>
          </p:cNvSpPr>
          <p:nvPr>
            <p:ph type="title"/>
          </p:nvPr>
        </p:nvSpPr>
        <p:spPr>
          <a:xfrm>
            <a:off x="1043608" y="387352"/>
            <a:ext cx="6666880" cy="831849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" charset="0"/>
              <a:buNone/>
            </a:pPr>
            <a:r>
              <a:rPr lang="ru-RU" altLang="uk-UA" sz="2400" b="1" dirty="0" err="1">
                <a:solidFill>
                  <a:srgbClr val="FFFFFF"/>
                </a:solidFill>
                <a:latin typeface="Bookman Old Style" pitchFamily="18" charset="0"/>
                <a:cs typeface="Arial" charset="0"/>
                <a:sym typeface="Barlow" charset="0"/>
              </a:rPr>
              <a:t>Факти</a:t>
            </a:r>
            <a:r>
              <a:rPr lang="ru-RU" altLang="uk-UA" sz="2400" b="1" dirty="0">
                <a:solidFill>
                  <a:srgbClr val="FFFFFF"/>
                </a:solidFill>
                <a:latin typeface="Bookman Old Style" pitchFamily="18" charset="0"/>
                <a:cs typeface="Arial" charset="0"/>
                <a:sym typeface="Barlow" charset="0"/>
              </a:rPr>
              <a:t>:</a:t>
            </a:r>
          </a:p>
        </p:txBody>
      </p:sp>
      <p:sp>
        <p:nvSpPr>
          <p:cNvPr id="15363" name="Google Shape;179;p2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8C80FBD1-6704-40EE-9878-1862CE34E05D}" type="slidenum">
              <a:rPr lang="ru-RU" altLang="uk-UA" sz="1300" smtClean="0">
                <a:solidFill>
                  <a:srgbClr val="FFFFFF"/>
                </a:solidFill>
                <a:latin typeface="Roboto" charset="0"/>
                <a:sym typeface="Roboto" charset="0"/>
              </a:rPr>
              <a:pPr/>
              <a:t>17</a:t>
            </a:fld>
            <a:endParaRPr lang="ru-RU" altLang="uk-UA" sz="1300">
              <a:solidFill>
                <a:srgbClr val="FFFFFF"/>
              </a:solidFill>
              <a:latin typeface="Roboto" charset="0"/>
              <a:sym typeface="Roboto" charset="0"/>
            </a:endParaRPr>
          </a:p>
        </p:txBody>
      </p:sp>
      <p:sp>
        <p:nvSpPr>
          <p:cNvPr id="15364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  2025</a:t>
            </a:r>
          </a:p>
        </p:txBody>
      </p:sp>
      <p:sp>
        <p:nvSpPr>
          <p:cNvPr id="15365" name="Прямоугольник 8"/>
          <p:cNvSpPr>
            <a:spLocks noChangeArrowheads="1"/>
          </p:cNvSpPr>
          <p:nvPr/>
        </p:nvSpPr>
        <p:spPr bwMode="auto">
          <a:xfrm>
            <a:off x="3429000" y="5524501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altLang="uk-UA"/>
              <a:t> </a:t>
            </a:r>
          </a:p>
        </p:txBody>
      </p:sp>
      <p:sp>
        <p:nvSpPr>
          <p:cNvPr id="8" name="Прямоугольник 13"/>
          <p:cNvSpPr txBox="1">
            <a:spLocks noChangeArrowheads="1"/>
          </p:cNvSpPr>
          <p:nvPr/>
        </p:nvSpPr>
        <p:spPr bwMode="auto">
          <a:xfrm>
            <a:off x="1118625" y="975783"/>
            <a:ext cx="673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lIns="91440" tIns="45720" rIns="91440" bIns="45720" rtlCol="0" anchor="ctr">
            <a:sp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algn="l"/>
            <a:r>
              <a:rPr lang="uk-UA" altLang="uk-UA" sz="2800" b="1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Основна сесія</a:t>
            </a:r>
          </a:p>
        </p:txBody>
      </p:sp>
      <p:pic>
        <p:nvPicPr>
          <p:cNvPr id="1026" name="Picture 2" descr="http://rada.com.ua/images/RegionsPotential/lviv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301684"/>
            <a:ext cx="4214842" cy="516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завантаження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000504"/>
            <a:ext cx="1812242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592437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75;p22"/>
          <p:cNvSpPr txBox="1">
            <a:spLocks noGrp="1"/>
          </p:cNvSpPr>
          <p:nvPr>
            <p:ph type="title"/>
          </p:nvPr>
        </p:nvSpPr>
        <p:spPr>
          <a:xfrm>
            <a:off x="5104420" y="387352"/>
            <a:ext cx="2606067" cy="831849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Barlow" charset="0"/>
              <a:buNone/>
            </a:pPr>
            <a:r>
              <a:rPr lang="ru-RU" altLang="uk-UA" sz="2400" b="1" dirty="0" err="1">
                <a:solidFill>
                  <a:srgbClr val="FFFFFF"/>
                </a:solidFill>
                <a:latin typeface="Bookman Old Style" pitchFamily="18" charset="0"/>
                <a:cs typeface="Arial" charset="0"/>
                <a:sym typeface="Barlow" charset="0"/>
              </a:rPr>
              <a:t>Факти</a:t>
            </a:r>
            <a:r>
              <a:rPr lang="ru-RU" altLang="uk-UA" sz="2400" b="1" dirty="0">
                <a:solidFill>
                  <a:srgbClr val="FFFFFF"/>
                </a:solidFill>
                <a:latin typeface="Bookman Old Style" pitchFamily="18" charset="0"/>
                <a:cs typeface="Arial" charset="0"/>
                <a:sym typeface="Barlow" charset="0"/>
              </a:rPr>
              <a:t>:</a:t>
            </a:r>
          </a:p>
        </p:txBody>
      </p:sp>
      <p:sp>
        <p:nvSpPr>
          <p:cNvPr id="16387" name="Google Shape;179;p2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1584ECD1-B1A8-4C35-A4F0-5FCA21AC2F2C}" type="slidenum">
              <a:rPr lang="ru-RU" altLang="uk-UA" sz="1300" smtClean="0">
                <a:solidFill>
                  <a:srgbClr val="FFFFFF"/>
                </a:solidFill>
                <a:latin typeface="Roboto" charset="0"/>
                <a:sym typeface="Roboto" charset="0"/>
              </a:rPr>
              <a:pPr/>
              <a:t>18</a:t>
            </a:fld>
            <a:endParaRPr lang="ru-RU" altLang="uk-UA" sz="1300">
              <a:solidFill>
                <a:srgbClr val="FFFFFF"/>
              </a:solidFill>
              <a:latin typeface="Roboto" charset="0"/>
              <a:sym typeface="Roboto" charset="0"/>
            </a:endParaRPr>
          </a:p>
        </p:txBody>
      </p:sp>
      <p:sp>
        <p:nvSpPr>
          <p:cNvPr id="16388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  2025</a:t>
            </a:r>
          </a:p>
        </p:txBody>
      </p:sp>
      <p:sp>
        <p:nvSpPr>
          <p:cNvPr id="16390" name="Прямоугольник 13"/>
          <p:cNvSpPr>
            <a:spLocks noChangeArrowheads="1"/>
          </p:cNvSpPr>
          <p:nvPr/>
        </p:nvSpPr>
        <p:spPr bwMode="auto">
          <a:xfrm>
            <a:off x="900114" y="1018118"/>
            <a:ext cx="5184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altLang="uk-UA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Тернопільська область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00166" y="1714488"/>
            <a:ext cx="698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Усього – </a:t>
            </a:r>
            <a:r>
              <a:rPr lang="uk-UA" sz="2800" b="1" dirty="0">
                <a:solidFill>
                  <a:srgbClr val="FF0000"/>
                </a:solidFill>
                <a:latin typeface="Georgia" pitchFamily="18" charset="0"/>
              </a:rPr>
              <a:t>62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sz="2800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(100, 86)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учасники: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2714620"/>
            <a:ext cx="5990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dirty="0">
                <a:latin typeface="Georgia" panose="02040502050405020303" pitchFamily="18" charset="0"/>
              </a:rPr>
              <a:t>Кількість учасників, які отримали </a:t>
            </a:r>
            <a:r>
              <a:rPr lang="uk-UA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200 балів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uk-UA" sz="2000" dirty="0">
                <a:latin typeface="Georgia" panose="02040502050405020303" pitchFamily="18" charset="0"/>
              </a:rPr>
              <a:t>з одного тесту (предмета) –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58 </a:t>
            </a:r>
            <a:r>
              <a:rPr lang="uk-UA" sz="2000" dirty="0">
                <a:latin typeface="Georgia" panose="02040502050405020303" pitchFamily="18" charset="0"/>
              </a:rPr>
              <a:t>  </a:t>
            </a:r>
            <a:r>
              <a:rPr lang="uk-UA" sz="2000" i="1" dirty="0">
                <a:latin typeface="Georgia" panose="02040502050405020303" pitchFamily="18" charset="0"/>
              </a:rPr>
              <a:t>(83, 74),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uk-UA" sz="2000" dirty="0">
                <a:latin typeface="Georgia" panose="02040502050405020303" pitchFamily="18" charset="0"/>
              </a:rPr>
              <a:t>з двох тестів –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3</a:t>
            </a:r>
            <a:r>
              <a:rPr lang="uk-UA" sz="2000" dirty="0">
                <a:latin typeface="Georgia" panose="02040502050405020303" pitchFamily="18" charset="0"/>
              </a:rPr>
              <a:t>  </a:t>
            </a:r>
            <a:r>
              <a:rPr lang="uk-UA" sz="2000" i="1" dirty="0">
                <a:latin typeface="Georgia" panose="02040502050405020303" pitchFamily="18" charset="0"/>
              </a:rPr>
              <a:t>(12, 6),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uk-UA" sz="2000" dirty="0">
                <a:latin typeface="Georgia" panose="02040502050405020303" pitchFamily="18" charset="0"/>
              </a:rPr>
              <a:t>з трьох тестів –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1  </a:t>
            </a:r>
            <a:r>
              <a:rPr lang="uk-UA" sz="2000" i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(5, </a:t>
            </a:r>
            <a:r>
              <a:rPr lang="uk-UA" sz="2000" i="1" dirty="0">
                <a:latin typeface="Georgia" panose="02040502050405020303" pitchFamily="18" charset="0"/>
              </a:rPr>
              <a:t>0).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00570"/>
            <a:ext cx="3805365" cy="195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714480" y="2071678"/>
            <a:ext cx="6674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56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- випускники закладів загальної середньої освіти,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- студенти закладів фахової </a:t>
            </a:r>
            <a:r>
              <a:rPr kumimoji="0" lang="uk-UA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передвищої</a:t>
            </a: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освіти.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407194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>
                <a:latin typeface="Georgia" pitchFamily="18" charset="0"/>
              </a:rPr>
              <a:t>У розрізі навчальних предметів найвищі результати отримали: </a:t>
            </a:r>
          </a:p>
          <a:p>
            <a:r>
              <a:rPr lang="uk-UA" sz="2000" dirty="0">
                <a:latin typeface="Georgia" pitchFamily="18" charset="0"/>
              </a:rPr>
              <a:t>з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української мови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18 </a:t>
            </a:r>
            <a:r>
              <a:rPr lang="uk-UA" sz="2000" dirty="0">
                <a:latin typeface="Georgia" pitchFamily="18" charset="0"/>
              </a:rPr>
              <a:t>осіб, </a:t>
            </a: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історії України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7</a:t>
            </a:r>
            <a:r>
              <a:rPr lang="uk-UA" sz="2000" dirty="0">
                <a:latin typeface="Georgia" pitchFamily="18" charset="0"/>
              </a:rPr>
              <a:t> осіб, </a:t>
            </a: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математики</a:t>
            </a:r>
            <a:r>
              <a:rPr lang="uk-UA" sz="2000" dirty="0">
                <a:latin typeface="Georgia" pitchFamily="18" charset="0"/>
              </a:rPr>
              <a:t>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23</a:t>
            </a:r>
            <a:r>
              <a:rPr lang="uk-UA" sz="2000" dirty="0">
                <a:latin typeface="Georgia" pitchFamily="18" charset="0"/>
              </a:rPr>
              <a:t> особи, </a:t>
            </a: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англійської мови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16</a:t>
            </a:r>
            <a:r>
              <a:rPr lang="uk-UA" sz="2000" dirty="0">
                <a:latin typeface="Georgia" pitchFamily="18" charset="0"/>
              </a:rPr>
              <a:t> осіб, </a:t>
            </a: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німецької мови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1</a:t>
            </a:r>
            <a:r>
              <a:rPr lang="uk-UA" sz="2000" dirty="0">
                <a:latin typeface="Georgia" pitchFamily="18" charset="0"/>
              </a:rPr>
              <a:t> особа, </a:t>
            </a:r>
          </a:p>
          <a:p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української літератури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2</a:t>
            </a:r>
            <a:r>
              <a:rPr lang="uk-UA" sz="2000" dirty="0">
                <a:latin typeface="Georgia" pitchFamily="18" charset="0"/>
              </a:rPr>
              <a:t> особи.</a:t>
            </a:r>
          </a:p>
        </p:txBody>
      </p:sp>
    </p:spTree>
    <p:extLst>
      <p:ext uri="{BB962C8B-B14F-4D97-AF65-F5344CB8AC3E}">
        <p14:creationId xmlns:p14="http://schemas.microsoft.com/office/powerpoint/2010/main" val="208281253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6205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Національний </a:t>
            </a:r>
            <a:r>
              <a:rPr lang="uk-UA" sz="3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мультипредметний</a:t>
            </a:r>
            <a:r>
              <a:rPr lang="uk-UA" sz="3000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uk-UA" sz="3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тест 2025</a:t>
            </a: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398709" y="1196752"/>
            <a:ext cx="4101157" cy="5548086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002060"/>
                </a:solidFill>
                <a:latin typeface="Monotype Corsiva" pitchFamily="66" charset="0"/>
              </a:rPr>
              <a:t>ШКЛЯР Софія, </a:t>
            </a:r>
          </a:p>
          <a:p>
            <a:pPr marL="0" indent="0" algn="ctr">
              <a:buNone/>
            </a:pPr>
            <a:r>
              <a:rPr lang="uk-UA" sz="2000" b="1" i="1" dirty="0">
                <a:solidFill>
                  <a:srgbClr val="002060"/>
                </a:solidFill>
                <a:latin typeface="+mj-lt"/>
              </a:rPr>
              <a:t>випускниця </a:t>
            </a:r>
            <a:r>
              <a:rPr lang="uk-UA" sz="2000" b="1" i="1" dirty="0" err="1">
                <a:solidFill>
                  <a:srgbClr val="002060"/>
                </a:solidFill>
                <a:latin typeface="+mj-lt"/>
              </a:rPr>
              <a:t>Чортківського</a:t>
            </a:r>
            <a:r>
              <a:rPr lang="uk-UA" sz="2000" b="1" i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uk-UA" sz="2000" b="1" i="1" dirty="0">
                <a:solidFill>
                  <a:srgbClr val="002060"/>
                </a:solidFill>
                <a:latin typeface="+mj-lt"/>
              </a:rPr>
              <a:t>ліцею № 1 імені Маркіяна Шашкевича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1" y="4542413"/>
            <a:ext cx="4558357" cy="2341856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539552" y="3066621"/>
            <a:ext cx="3863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у</a:t>
            </a:r>
            <a:r>
              <a:rPr lang="uk-U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країнська мова</a:t>
            </a:r>
          </a:p>
        </p:txBody>
      </p:sp>
      <p:pic>
        <p:nvPicPr>
          <p:cNvPr id="9" name="Рисунок 8" descr="софія.jpg"/>
          <p:cNvPicPr>
            <a:picLocks noChangeAspect="1"/>
          </p:cNvPicPr>
          <p:nvPr/>
        </p:nvPicPr>
        <p:blipFill>
          <a:blip r:embed="rId3"/>
          <a:srcRect l="21094" r="17187"/>
          <a:stretch>
            <a:fillRect/>
          </a:stretch>
        </p:blipFill>
        <p:spPr>
          <a:xfrm>
            <a:off x="4714876" y="1785926"/>
            <a:ext cx="4036785" cy="4509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350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факти, реалії, перспективи</a:t>
            </a:r>
          </a:p>
        </p:txBody>
      </p:sp>
      <p:sp>
        <p:nvSpPr>
          <p:cNvPr id="4" name="Google Shape;105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8172480" cy="1470025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Dosis" charset="0"/>
              <a:buNone/>
            </a:pPr>
            <a:r>
              <a:rPr lang="uk-UA" altLang="uk-UA" sz="8000" b="1" dirty="0">
                <a:solidFill>
                  <a:srgbClr val="FFFFFF"/>
                </a:solidFill>
                <a:latin typeface="Bookman Old Style" pitchFamily="18" charset="0"/>
                <a:cs typeface="Arial" charset="0"/>
                <a:sym typeface="Dosis" charset="0"/>
              </a:rPr>
              <a:t> </a:t>
            </a:r>
            <a:r>
              <a:rPr lang="uk-UA" altLang="uk-UA" sz="72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charset="0"/>
                <a:sym typeface="Dosis" charset="0"/>
              </a:rPr>
              <a:t>НМТ – 2025 (26):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74" y="-8271"/>
            <a:ext cx="2652713" cy="198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024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79;p2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D9EDC1F3-53BA-4D80-8926-24F820D39452}" type="slidenum">
              <a:rPr lang="ru-RU" altLang="uk-UA" sz="1300" smtClean="0">
                <a:solidFill>
                  <a:srgbClr val="FFFFFF"/>
                </a:solidFill>
                <a:latin typeface="Roboto" charset="0"/>
                <a:sym typeface="Roboto" charset="0"/>
              </a:rPr>
              <a:pPr/>
              <a:t>20</a:t>
            </a:fld>
            <a:endParaRPr lang="ru-RU" altLang="uk-UA" sz="1300">
              <a:solidFill>
                <a:srgbClr val="FFFFFF"/>
              </a:solidFill>
              <a:latin typeface="Roboto" charset="0"/>
              <a:sym typeface="Roboto" charset="0"/>
            </a:endParaRP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3429000" y="5524501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altLang="uk-UA"/>
              <a:t> </a:t>
            </a:r>
          </a:p>
        </p:txBody>
      </p:sp>
      <p:sp>
        <p:nvSpPr>
          <p:cNvPr id="11270" name="Заголовок 5"/>
          <p:cNvSpPr txBox="1">
            <a:spLocks noGrp="1"/>
          </p:cNvSpPr>
          <p:nvPr>
            <p:ph type="title"/>
          </p:nvPr>
        </p:nvSpPr>
        <p:spPr>
          <a:xfrm>
            <a:off x="4286248" y="438150"/>
            <a:ext cx="3571877" cy="107526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Перспективи </a:t>
            </a:r>
            <a:br>
              <a:rPr lang="uk-UA" altLang="uk-UA" sz="24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</a:br>
            <a:r>
              <a:rPr lang="uk-UA" altLang="uk-UA" sz="24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у 2024-2015 рр.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06909" y="1554282"/>
            <a:ext cx="2854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НМТ – 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2024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uk-UA" sz="20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97946" y="1554282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НМТ - 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2025</a:t>
            </a:r>
            <a:endParaRPr lang="uk-UA" altLang="uk-UA" sz="20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7922" y="194926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Навчальні предмети (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4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):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41537" y="1970107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Навчальні предмети (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5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):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46800" y="2212918"/>
            <a:ext cx="341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u="sng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обов</a:t>
            </a:r>
            <a:r>
              <a:rPr lang="en-US" altLang="uk-UA" sz="2000" b="1" u="sng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’</a:t>
            </a:r>
            <a:r>
              <a:rPr lang="uk-UA" altLang="uk-UA" sz="2000" b="1" u="sng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язкові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(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):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60677" y="2220391"/>
            <a:ext cx="341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u="sng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обов</a:t>
            </a:r>
            <a:r>
              <a:rPr lang="en-US" altLang="uk-UA" sz="2000" b="1" u="sng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’</a:t>
            </a:r>
            <a:r>
              <a:rPr lang="uk-UA" altLang="uk-UA" sz="2000" b="1" u="sng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язкові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(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):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2612636"/>
            <a:ext cx="3995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українська мова, 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математика,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400" b="1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історія України?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99912" y="3738271"/>
            <a:ext cx="316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u="sng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предмет на вибір 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1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):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55124" y="2648427"/>
            <a:ext cx="3546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u="sng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предмети на вибір 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):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0977" y="4128989"/>
            <a:ext cx="3762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altLang="uk-UA" sz="1600" b="1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іноземна мова </a:t>
            </a:r>
            <a:r>
              <a:rPr lang="uk-UA" altLang="uk-UA" sz="16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(англійська, німецька, французька, іспанська)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1600" b="1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біологія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1600" b="1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хімія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1600" b="1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Фізика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16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Українська література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16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географія</a:t>
            </a:r>
          </a:p>
          <a:p>
            <a:pPr marL="457200" indent="-457200">
              <a:buFont typeface="Wingdings" pitchFamily="2" charset="2"/>
              <a:buChar char="ü"/>
            </a:pPr>
            <a:endParaRPr lang="uk-UA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54411" y="3390324"/>
            <a:ext cx="36997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err="1">
                <a:latin typeface="Georgia" pitchFamily="18" charset="0"/>
              </a:rPr>
              <a:t>Тестування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b="1" dirty="0" err="1">
                <a:latin typeface="Georgia" pitchFamily="18" charset="0"/>
              </a:rPr>
              <a:t>триватиме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Georgia" pitchFamily="18" charset="0"/>
              </a:rPr>
              <a:t>чотири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000" b="1" dirty="0" err="1">
                <a:latin typeface="Georgia" pitchFamily="18" charset="0"/>
              </a:rPr>
              <a:t>години</a:t>
            </a:r>
            <a:r>
              <a:rPr lang="ru-RU" sz="2000" b="1" dirty="0">
                <a:latin typeface="Georgia" pitchFamily="18" charset="0"/>
              </a:rPr>
              <a:t> з </a:t>
            </a:r>
            <a:r>
              <a:rPr lang="ru-RU" sz="2000" b="1" dirty="0" err="1">
                <a:latin typeface="Georgia" pitchFamily="18" charset="0"/>
              </a:rPr>
              <a:t>перервою</a:t>
            </a:r>
            <a:r>
              <a:rPr lang="ru-RU" sz="2000" b="1" dirty="0">
                <a:latin typeface="Georgia" pitchFamily="18" charset="0"/>
              </a:rPr>
              <a:t>. </a:t>
            </a:r>
            <a:endParaRPr lang="uk-UA" sz="2000" b="1" dirty="0"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4532391"/>
            <a:ext cx="3943939" cy="221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213082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79;p2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D9EDC1F3-53BA-4D80-8926-24F820D39452}" type="slidenum">
              <a:rPr lang="ru-RU" altLang="uk-UA" sz="1300" smtClean="0">
                <a:solidFill>
                  <a:srgbClr val="FFFFFF"/>
                </a:solidFill>
                <a:latin typeface="Roboto" charset="0"/>
                <a:sym typeface="Roboto" charset="0"/>
              </a:rPr>
              <a:pPr/>
              <a:t>21</a:t>
            </a:fld>
            <a:endParaRPr lang="ru-RU" altLang="uk-UA" sz="1300">
              <a:solidFill>
                <a:srgbClr val="FFFFFF"/>
              </a:solidFill>
              <a:latin typeface="Roboto" charset="0"/>
              <a:sym typeface="Roboto" charset="0"/>
            </a:endParaRP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3429000" y="5524501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altLang="uk-UA"/>
              <a:t> </a:t>
            </a:r>
          </a:p>
        </p:txBody>
      </p:sp>
      <p:sp>
        <p:nvSpPr>
          <p:cNvPr id="11270" name="Заголовок 5"/>
          <p:cNvSpPr txBox="1">
            <a:spLocks noGrp="1"/>
          </p:cNvSpPr>
          <p:nvPr>
            <p:ph type="title"/>
          </p:nvPr>
        </p:nvSpPr>
        <p:spPr>
          <a:xfrm>
            <a:off x="5445125" y="438150"/>
            <a:ext cx="2413000" cy="107526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Перспективи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06909" y="1554282"/>
            <a:ext cx="2854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НМТ – 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2025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uk-UA" sz="20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97946" y="1554282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НМТ - 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2026</a:t>
            </a:r>
            <a:endParaRPr lang="uk-UA" altLang="uk-UA" sz="20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7922" y="194926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Навчальні предмети (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4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):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46800" y="2212918"/>
            <a:ext cx="3414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u="sng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обов</a:t>
            </a:r>
            <a:r>
              <a:rPr lang="en-US" altLang="uk-UA" sz="2000" b="1" u="sng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’</a:t>
            </a:r>
            <a:r>
              <a:rPr lang="uk-UA" altLang="uk-UA" sz="2000" b="1" u="sng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язкові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(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):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2612636"/>
            <a:ext cx="3995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українська мова, 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математика,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400" b="1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історія України?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99912" y="3738271"/>
            <a:ext cx="316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u="sng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предмет на вибір 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1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):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40977" y="4128989"/>
            <a:ext cx="3762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altLang="uk-UA" sz="1600" b="1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іноземна мова </a:t>
            </a:r>
            <a:r>
              <a:rPr lang="uk-UA" altLang="uk-UA" sz="1600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(англійська, німецька, французька, іспанська)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1600" b="1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біологія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1600" b="1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хімія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1600" b="1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Фізика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Українська література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географія</a:t>
            </a:r>
          </a:p>
          <a:p>
            <a:pPr marL="457200" indent="-457200">
              <a:buFont typeface="Wingdings" pitchFamily="2" charset="2"/>
              <a:buChar char="ü"/>
            </a:pPr>
            <a:endParaRPr lang="uk-UA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54411" y="3390324"/>
            <a:ext cx="3699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7200" b="1" dirty="0">
                <a:latin typeface="Georgia" pitchFamily="18" charset="0"/>
              </a:rPr>
              <a:t>– //  – </a:t>
            </a:r>
            <a:endParaRPr lang="uk-UA" sz="72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13082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Думки вголос…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36912"/>
            <a:ext cx="8229600" cy="3517851"/>
          </a:xfrm>
        </p:spPr>
        <p:txBody>
          <a:bodyPr/>
          <a:lstStyle/>
          <a:p>
            <a:r>
              <a:rPr lang="uk-UA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Будь-хто, старанно навчаючись багато часу і готуючись, буквально приречений на успіх </a:t>
            </a:r>
            <a:r>
              <a:rPr lang="uk-UA" b="1" i="1" dirty="0">
                <a:solidFill>
                  <a:srgbClr val="C00000"/>
                </a:solidFill>
                <a:latin typeface="Bookman Old Style" pitchFamily="18" charset="0"/>
              </a:rPr>
              <a:t>на НМТ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18" y="0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681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Autofit/>
          </a:bodyPr>
          <a:lstStyle/>
          <a:p>
            <a:pPr algn="r"/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Обдаровані діти – майбутній цвіт нації!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5" y="14988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9943" y="5842337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Віддай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людині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крихітку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себе,</a:t>
            </a:r>
          </a:p>
          <a:p>
            <a:pPr algn="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 за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це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душа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наповнюється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світлом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»</a:t>
            </a:r>
          </a:p>
          <a:p>
            <a:pPr algn="r"/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Л.Костенко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3080" y="414338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Georgia" pitchFamily="18" charset="0"/>
              </a:rPr>
              <a:t>Наказ управління освіти, молоді та спорту Чортківської міської ради                  від 25 червня 2025 року  № </a:t>
            </a:r>
            <a:r>
              <a:rPr lang="uk-UA" u="sng" dirty="0">
                <a:latin typeface="Georgia" pitchFamily="18" charset="0"/>
              </a:rPr>
              <a:t>98</a:t>
            </a:r>
            <a:r>
              <a:rPr lang="uk-UA" dirty="0">
                <a:latin typeface="Georgia" pitchFamily="18" charset="0"/>
              </a:rPr>
              <a:t>-од «</a:t>
            </a:r>
            <a:r>
              <a:rPr lang="uk-UA" b="1" i="1" dirty="0">
                <a:latin typeface="Georgia" pitchFamily="18" charset="0"/>
              </a:rPr>
              <a:t>Про підсумки проведення І, ІІ етапів Всеукраїнських учнівських олімпіад із навчальних предметів у 2024/2025н. р.»</a:t>
            </a:r>
            <a:endParaRPr lang="uk-UA" dirty="0">
              <a:latin typeface="Georgia" pitchFamily="18" charset="0"/>
            </a:endParaRPr>
          </a:p>
        </p:txBody>
      </p:sp>
      <p:sp>
        <p:nvSpPr>
          <p:cNvPr id="9" name="Солнце 8">
            <a:hlinkClick r:id="rId3" action="ppaction://hlinkfile"/>
          </p:cNvPr>
          <p:cNvSpPr/>
          <p:nvPr/>
        </p:nvSpPr>
        <p:spPr>
          <a:xfrm>
            <a:off x="285720" y="2786058"/>
            <a:ext cx="432047" cy="5760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7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429132"/>
            <a:ext cx="536259" cy="58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7224" y="2428868"/>
            <a:ext cx="8064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Наказ </a:t>
            </a:r>
            <a:r>
              <a:rPr lang="uk-UA" dirty="0">
                <a:latin typeface="Georgia" pitchFamily="18" charset="0"/>
              </a:rPr>
              <a:t>департаменту освіти і науки Тернопільської облдержадміністрації</a:t>
            </a:r>
          </a:p>
          <a:p>
            <a:r>
              <a:rPr lang="uk-UA" b="1" i="1" dirty="0">
                <a:latin typeface="Georgia" pitchFamily="18" charset="0"/>
              </a:rPr>
              <a:t>№  43/2.1-06 від 26.02.2025 </a:t>
            </a:r>
            <a:r>
              <a:rPr lang="ru-RU" b="1" i="1" dirty="0">
                <a:latin typeface="Georgia" pitchFamily="18" charset="0"/>
              </a:rPr>
              <a:t>«Про </a:t>
            </a:r>
            <a:r>
              <a:rPr lang="ru-RU" b="1" i="1" dirty="0" err="1">
                <a:latin typeface="Georgia" pitchFamily="18" charset="0"/>
              </a:rPr>
              <a:t>підсумки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err="1">
                <a:latin typeface="Georgia" pitchFamily="18" charset="0"/>
              </a:rPr>
              <a:t>проведення</a:t>
            </a:r>
            <a:r>
              <a:rPr lang="ru-RU" b="1" i="1" dirty="0">
                <a:latin typeface="Georgia" pitchFamily="18" charset="0"/>
              </a:rPr>
              <a:t> ІІІ  </a:t>
            </a:r>
            <a:r>
              <a:rPr lang="ru-RU" b="1" i="1" dirty="0" err="1">
                <a:latin typeface="Georgia" pitchFamily="18" charset="0"/>
              </a:rPr>
              <a:t>етапу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err="1">
                <a:latin typeface="Georgia" pitchFamily="18" charset="0"/>
              </a:rPr>
              <a:t>Всеукраїнських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err="1">
                <a:latin typeface="Georgia" pitchFamily="18" charset="0"/>
              </a:rPr>
              <a:t>учнівських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err="1">
                <a:latin typeface="Georgia" pitchFamily="18" charset="0"/>
              </a:rPr>
              <a:t>олімпіад</a:t>
            </a:r>
            <a:r>
              <a:rPr lang="ru-RU" b="1" i="1" dirty="0">
                <a:latin typeface="Georgia" pitchFamily="18" charset="0"/>
              </a:rPr>
              <a:t> з </a:t>
            </a:r>
            <a:r>
              <a:rPr lang="ru-RU" b="1" i="1" dirty="0" err="1">
                <a:latin typeface="Georgia" pitchFamily="18" charset="0"/>
              </a:rPr>
              <a:t>навчальних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err="1">
                <a:latin typeface="Georgia" pitchFamily="18" charset="0"/>
              </a:rPr>
              <a:t>предметів</a:t>
            </a:r>
            <a:r>
              <a:rPr lang="ru-RU" b="1" i="1" dirty="0">
                <a:latin typeface="Georgia" pitchFamily="18" charset="0"/>
              </a:rPr>
              <a:t> у 2024/2025 н.р.»</a:t>
            </a:r>
          </a:p>
        </p:txBody>
      </p:sp>
    </p:spTree>
    <p:extLst>
      <p:ext uri="{BB962C8B-B14F-4D97-AF65-F5344CB8AC3E}">
        <p14:creationId xmlns:p14="http://schemas.microsoft.com/office/powerpoint/2010/main" val="831651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9001156" cy="3597293"/>
          </a:xfrm>
        </p:spPr>
        <p:txBody>
          <a:bodyPr>
            <a:normAutofit/>
          </a:bodyPr>
          <a:lstStyle/>
          <a:p>
            <a:pPr marL="755650" marR="864869" indent="116839" algn="ctr">
              <a:lnSpc>
                <a:spcPct val="134100"/>
              </a:lnSpc>
              <a:spcBef>
                <a:spcPts val="100"/>
              </a:spcBef>
              <a:buNone/>
              <a:tabLst>
                <a:tab pos="3896360" algn="l"/>
              </a:tabLst>
            </a:pPr>
            <a:r>
              <a:rPr lang="ru-RU" sz="2600" b="1" spc="-15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ПРО </a:t>
            </a:r>
            <a:r>
              <a:rPr lang="ru-RU" sz="2600" b="1" spc="-2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ПІДСУМКИ ПРОВЕДЕННЯ </a:t>
            </a:r>
            <a:r>
              <a:rPr lang="ru-RU" sz="2600" b="1" spc="-15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600" b="1" spc="-2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ВСЕУКРАЇНСЬКИХ УЧНІВСЬКИХ ОЛІМПІАД </a:t>
            </a:r>
            <a:r>
              <a:rPr lang="ru-RU" sz="2600" b="1" spc="-925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ІІ</a:t>
            </a:r>
            <a:r>
              <a:rPr lang="ru-RU" sz="2600" b="1" spc="-4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З </a:t>
            </a:r>
            <a:r>
              <a:rPr lang="ru-RU" sz="2600" b="1" spc="-2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НАВЧАЛЬНИХ</a:t>
            </a:r>
            <a:r>
              <a:rPr lang="ru-RU" sz="2600" b="1" spc="-35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600" b="1" spc="-2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ПРЕДМЕТІВ </a:t>
            </a:r>
          </a:p>
          <a:p>
            <a:pPr marL="755650" marR="864869" indent="116839" algn="ctr">
              <a:lnSpc>
                <a:spcPct val="134100"/>
              </a:lnSpc>
              <a:spcBef>
                <a:spcPts val="100"/>
              </a:spcBef>
              <a:buNone/>
              <a:tabLst>
                <a:tab pos="3896360" algn="l"/>
              </a:tabLst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У</a:t>
            </a:r>
            <a:r>
              <a:rPr lang="ru-RU" sz="2600" b="1" spc="-3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lang="ru-RU" sz="2600" b="1" spc="-2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2024/2025 </a:t>
            </a:r>
            <a:r>
              <a:rPr lang="ru-RU" sz="2600" b="1" spc="-15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Н.Р.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, </a:t>
            </a:r>
          </a:p>
          <a:p>
            <a:pPr marL="755650" marR="864869" indent="116839" algn="ctr">
              <a:lnSpc>
                <a:spcPct val="134100"/>
              </a:lnSpc>
              <a:spcBef>
                <a:spcPts val="100"/>
              </a:spcBef>
              <a:buNone/>
              <a:tabLst>
                <a:tab pos="3896360" algn="l"/>
              </a:tabLst>
            </a:pPr>
            <a:r>
              <a:rPr lang="ru-RU" sz="2600" b="1" spc="-925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lang="ru-RU" sz="2600" b="1" spc="-2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УЧАСТІ</a:t>
            </a:r>
            <a:r>
              <a:rPr lang="ru-RU" sz="2600" b="1" spc="-95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lang="ru-RU" sz="2600" b="1" spc="-2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УЧНІВСЬКОЇ МОЛОДІ </a:t>
            </a:r>
            <a:r>
              <a:rPr lang="ru-RU" sz="2600" b="1" spc="-15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 </a:t>
            </a:r>
          </a:p>
          <a:p>
            <a:pPr marL="755650" marR="864869" indent="116839" algn="ctr">
              <a:lnSpc>
                <a:spcPct val="134100"/>
              </a:lnSpc>
              <a:spcBef>
                <a:spcPts val="100"/>
              </a:spcBef>
              <a:buNone/>
              <a:tabLst>
                <a:tab pos="3896360" algn="l"/>
              </a:tabLst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В</a:t>
            </a:r>
            <a:r>
              <a:rPr lang="ru-RU" sz="2600" b="1" spc="-65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lang="ru-RU" sz="2600" b="1" spc="-2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ПРЕДМЕТНИХ</a:t>
            </a:r>
            <a:r>
              <a:rPr lang="ru-RU" sz="2600" b="1" spc="-65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 </a:t>
            </a:r>
            <a:r>
              <a:rPr lang="ru-RU" sz="2600" b="1" spc="-2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ahoma"/>
              </a:rPr>
              <a:t>КОНКУРСАХ</a:t>
            </a:r>
            <a:endParaRPr lang="ru-RU" sz="26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ahom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74" y="-8271"/>
            <a:ext cx="2652713" cy="198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88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6585" marR="5080" indent="-604520">
              <a:lnSpc>
                <a:spcPct val="115199"/>
              </a:lnSpc>
              <a:spcBef>
                <a:spcPts val="100"/>
              </a:spcBef>
            </a:pPr>
            <a:r>
              <a:rPr sz="2400" b="1" spc="-2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КІЛЬКІС</a:t>
            </a: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ТЬ </a:t>
            </a:r>
            <a:r>
              <a:rPr sz="2400" b="1" spc="-2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УЧАСНИКІВ</a:t>
            </a:r>
            <a:r>
              <a:rPr sz="2400" b="1" spc="-35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sz="2400" b="1" spc="-10">
                <a:solidFill>
                  <a:srgbClr val="C00000"/>
                </a:solidFill>
                <a:latin typeface="Bookman Old Style" pitchFamily="18" charset="0"/>
              </a:rPr>
              <a:t>ІІ</a:t>
            </a:r>
            <a:r>
              <a:rPr sz="2400" b="1" spc="-35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sz="2400" b="1" spc="-20">
                <a:solidFill>
                  <a:srgbClr val="C00000"/>
                </a:solidFill>
                <a:latin typeface="Bookman Old Style" pitchFamily="18" charset="0"/>
              </a:rPr>
              <a:t>ЕТАП</a:t>
            </a:r>
            <a:r>
              <a:rPr lang="uk-UA" sz="2400" b="1" spc="-20" dirty="0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sz="2400" b="1" spc="-925">
                <a:solidFill>
                  <a:srgbClr val="C00000"/>
                </a:solidFill>
                <a:latin typeface="Bookman Old Style" pitchFamily="18" charset="0"/>
              </a:rPr>
              <a:t> </a:t>
            </a:r>
            <a:br>
              <a:rPr lang="uk-UA" sz="2400" b="1" spc="-925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sz="2400" b="1" spc="-2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ВСЕУКРАЇНСЬКИХ</a:t>
            </a:r>
            <a:r>
              <a:rPr sz="2400" b="1" spc="-45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sz="2400" b="1" spc="-2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УЧНІВСЬКИХ</a:t>
            </a:r>
            <a:r>
              <a:rPr sz="2400" b="1" spc="-4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sz="2400" b="1" spc="-2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ОЛІМПІАД</a:t>
            </a: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000" b="1" i="1" spc="-20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(2024/2025 </a:t>
            </a:r>
            <a:r>
              <a:rPr lang="uk-UA" sz="2000" b="1" i="1" spc="-20" dirty="0" err="1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н.р</a:t>
            </a:r>
            <a:r>
              <a:rPr lang="uk-UA" sz="2000" b="1" i="1" spc="-20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.)</a:t>
            </a:r>
            <a:endParaRPr sz="2000" b="1" i="1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85828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571604" y="5857892"/>
            <a:ext cx="6715172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326 </a:t>
            </a:r>
            <a:r>
              <a:rPr lang="uk-UA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(395)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учасників – 18 </a:t>
            </a:r>
            <a:r>
              <a:rPr lang="uk-UA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(21)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% учнів 6 – 11 класів </a:t>
            </a:r>
          </a:p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ЗЗСО </a:t>
            </a:r>
            <a:r>
              <a:rPr lang="uk-UA" b="1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Чортківської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громади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1428736"/>
            <a:ext cx="228601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637 </a:t>
            </a:r>
            <a:r>
              <a:rPr lang="uk-UA" sz="2800" i="1" dirty="0">
                <a:solidFill>
                  <a:schemeClr val="accent3">
                    <a:lumMod val="50000"/>
                  </a:schemeClr>
                </a:solidFill>
              </a:rPr>
              <a:t>(743)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87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6585" marR="5080" indent="-604520">
              <a:lnSpc>
                <a:spcPct val="115199"/>
              </a:lnSpc>
              <a:spcBef>
                <a:spcPts val="100"/>
              </a:spcBef>
            </a:pPr>
            <a:r>
              <a:rPr sz="2400" b="1" spc="-2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КІЛЬКІС</a:t>
            </a: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ТЬ ПРИЗЕРІВ </a:t>
            </a:r>
            <a:r>
              <a:rPr sz="2400" b="1" spc="-10">
                <a:solidFill>
                  <a:srgbClr val="C00000"/>
                </a:solidFill>
                <a:latin typeface="Bookman Old Style" pitchFamily="18" charset="0"/>
              </a:rPr>
              <a:t>ІІ</a:t>
            </a:r>
            <a:r>
              <a:rPr sz="2400" b="1" spc="-35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sz="2400" b="1" spc="-20">
                <a:solidFill>
                  <a:srgbClr val="C00000"/>
                </a:solidFill>
                <a:latin typeface="Bookman Old Style" pitchFamily="18" charset="0"/>
              </a:rPr>
              <a:t>ЕТАП</a:t>
            </a:r>
            <a:r>
              <a:rPr lang="uk-UA" sz="2400" b="1" spc="-20" dirty="0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sz="2400" b="1" spc="-925">
                <a:solidFill>
                  <a:srgbClr val="C00000"/>
                </a:solidFill>
                <a:latin typeface="Bookman Old Style" pitchFamily="18" charset="0"/>
              </a:rPr>
              <a:t> </a:t>
            </a:r>
            <a:br>
              <a:rPr lang="uk-UA" sz="2400" b="1" spc="-925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sz="2400" b="1" spc="-2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ВСЕУКРАЇНСЬКИХ</a:t>
            </a:r>
            <a:r>
              <a:rPr sz="2400" b="1" spc="-45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sz="2400" b="1" spc="-2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УЧНІВСЬКИХ</a:t>
            </a:r>
            <a:r>
              <a:rPr sz="2400" b="1" spc="-4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sz="2400" b="1" spc="-2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ОЛІМПІАД</a:t>
            </a:r>
            <a:r>
              <a:rPr lang="uk-UA" sz="2400" b="1" i="1" spc="-20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(2024/2025 </a:t>
            </a:r>
            <a:r>
              <a:rPr lang="uk-UA" sz="2400" b="1" i="1" spc="-20" dirty="0" err="1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н.р</a:t>
            </a:r>
            <a:r>
              <a:rPr lang="uk-UA" sz="2400" b="1" i="1" spc="-20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.)</a:t>
            </a:r>
            <a:endParaRPr sz="2400" b="1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64399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87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6585" marR="5080" indent="-604520">
              <a:lnSpc>
                <a:spcPct val="115199"/>
              </a:lnSpc>
              <a:spcBef>
                <a:spcPts val="100"/>
              </a:spcBef>
            </a:pPr>
            <a:r>
              <a:rPr sz="2400" b="1" spc="-2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КІЛЬКІС</a:t>
            </a: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ТЬ ПРИЗЕРІВ </a:t>
            </a:r>
            <a:r>
              <a:rPr sz="2400" b="1" spc="-10">
                <a:solidFill>
                  <a:srgbClr val="C00000"/>
                </a:solidFill>
                <a:latin typeface="Bookman Old Style" pitchFamily="18" charset="0"/>
              </a:rPr>
              <a:t>ІІ</a:t>
            </a:r>
            <a:r>
              <a:rPr sz="2400" b="1" spc="-35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sz="2400" b="1" spc="-20">
                <a:solidFill>
                  <a:srgbClr val="C00000"/>
                </a:solidFill>
                <a:latin typeface="Bookman Old Style" pitchFamily="18" charset="0"/>
              </a:rPr>
              <a:t>ЕТАП</a:t>
            </a:r>
            <a:r>
              <a:rPr lang="uk-UA" sz="2400" b="1" spc="-20" dirty="0">
                <a:solidFill>
                  <a:srgbClr val="C00000"/>
                </a:solidFill>
                <a:latin typeface="Bookman Old Style" pitchFamily="18" charset="0"/>
              </a:rPr>
              <a:t>У</a:t>
            </a:r>
            <a:r>
              <a:rPr sz="2400" b="1" spc="-925">
                <a:solidFill>
                  <a:srgbClr val="C00000"/>
                </a:solidFill>
                <a:latin typeface="Bookman Old Style" pitchFamily="18" charset="0"/>
              </a:rPr>
              <a:t> </a:t>
            </a:r>
            <a:br>
              <a:rPr lang="uk-UA" sz="2400" b="1" spc="-925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sz="2400" b="1" spc="-2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ВСЕУКРАЇНСЬКИХ</a:t>
            </a:r>
            <a:r>
              <a:rPr sz="2400" b="1" spc="-45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sz="2400" b="1" spc="-2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УЧНІВСЬКИХ</a:t>
            </a:r>
            <a:r>
              <a:rPr sz="2400" b="1" spc="-4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sz="2400" b="1" spc="-2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ОЛІМПІАД</a:t>
            </a:r>
            <a:r>
              <a:rPr lang="uk-UA" sz="2400" b="1" i="1" spc="-20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(2024/2025 </a:t>
            </a:r>
            <a:r>
              <a:rPr lang="uk-UA" sz="2400" b="1" i="1" spc="-20" dirty="0" err="1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н.р</a:t>
            </a:r>
            <a:r>
              <a:rPr lang="uk-UA" sz="2400" b="1" i="1" spc="-20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.)</a:t>
            </a:r>
            <a:endParaRPr sz="2400" b="1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КІЛЬКІСНИЙ</a:t>
            </a:r>
            <a:r>
              <a:rPr lang="uk-UA" sz="2400" b="1" spc="-4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СКЛАД</a:t>
            </a:r>
            <a:r>
              <a:rPr lang="uk-UA" sz="2400" b="1" spc="-4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spc="-35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та % </a:t>
            </a: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УЧАСНИКІВ </a:t>
            </a:r>
            <a:r>
              <a:rPr lang="uk-UA" sz="2400" b="1" spc="-10" dirty="0">
                <a:solidFill>
                  <a:srgbClr val="C00000"/>
                </a:solidFill>
                <a:latin typeface="Bookman Old Style" pitchFamily="18" charset="0"/>
              </a:rPr>
              <a:t>ІІ</a:t>
            </a:r>
            <a:r>
              <a:rPr lang="uk-UA" sz="2400" b="1" spc="-35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uk-UA" sz="2400" b="1" spc="-20" dirty="0">
                <a:solidFill>
                  <a:srgbClr val="C00000"/>
                </a:solidFill>
                <a:latin typeface="Bookman Old Style" pitchFamily="18" charset="0"/>
              </a:rPr>
              <a:t>ЕТАПУ</a:t>
            </a:r>
            <a:r>
              <a:rPr lang="uk-UA" sz="2400" b="1" spc="-925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ВСЕУКРАЇНСЬКИХ</a:t>
            </a:r>
            <a:r>
              <a:rPr lang="uk-UA" sz="2400" b="1" spc="-45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УЧНІВСЬКИХ</a:t>
            </a:r>
            <a:r>
              <a:rPr lang="uk-UA" sz="2400" b="1" spc="-4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ОЛІМПІАД</a:t>
            </a:r>
            <a:r>
              <a:rPr lang="uk-UA" sz="2400" b="1" i="1" spc="-20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(2024/2025 </a:t>
            </a:r>
            <a:r>
              <a:rPr lang="uk-UA" sz="2400" b="1" i="1" spc="-20" dirty="0" err="1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н.р</a:t>
            </a:r>
            <a:r>
              <a:rPr lang="uk-UA" sz="2400" b="1" i="1" spc="-20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.)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2296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КІЛЬКІСТЬ ПРИЗЕРІВ </a:t>
            </a:r>
            <a:r>
              <a:rPr lang="uk-UA" sz="2400" b="1" spc="-10" dirty="0">
                <a:solidFill>
                  <a:srgbClr val="C00000"/>
                </a:solidFill>
                <a:latin typeface="Bookman Old Style" pitchFamily="18" charset="0"/>
              </a:rPr>
              <a:t>ІІ</a:t>
            </a:r>
            <a:r>
              <a:rPr lang="uk-UA" sz="2400" b="1" spc="-35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uk-UA" sz="2400" b="1" spc="-20" dirty="0">
                <a:solidFill>
                  <a:srgbClr val="C00000"/>
                </a:solidFill>
                <a:latin typeface="Bookman Old Style" pitchFamily="18" charset="0"/>
              </a:rPr>
              <a:t>ЕТАПУ</a:t>
            </a:r>
            <a:r>
              <a:rPr lang="uk-UA" sz="2400" b="1" spc="-925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br>
              <a:rPr lang="uk-UA" sz="2400" b="1" spc="-925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ВСЕУКРАЇНСЬКИХ</a:t>
            </a:r>
            <a:r>
              <a:rPr lang="uk-UA" sz="2400" b="1" spc="-45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УЧНІВСЬКИХ</a:t>
            </a:r>
            <a:r>
              <a:rPr lang="uk-UA" sz="2400" b="1" spc="-4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ОЛІМПІАД</a:t>
            </a:r>
            <a:r>
              <a:rPr lang="uk-UA" sz="2400" b="1" i="1" spc="-20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(2024/2025 </a:t>
            </a:r>
            <a:r>
              <a:rPr lang="uk-UA" sz="2400" b="1" i="1" spc="-20" dirty="0" err="1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н.р</a:t>
            </a:r>
            <a:r>
              <a:rPr lang="uk-UA" sz="2400" b="1" i="1" spc="-20" dirty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.)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142984"/>
          <a:ext cx="8643997" cy="507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594"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Назва ЗЗСО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І місце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Georgia" pitchFamily="18" charset="0"/>
                        </a:rPr>
                        <a:t>ІІ місце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Georgia" pitchFamily="18" charset="0"/>
                        </a:rPr>
                        <a:t>ІІІ місце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Всього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85"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Ліцей №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65 </a:t>
                      </a:r>
                      <a:r>
                        <a:rPr lang="uk-UA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(69)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Georgia" pitchFamily="18" charset="0"/>
                        </a:rPr>
                        <a:t>Ліцей №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43 </a:t>
                      </a:r>
                      <a:r>
                        <a:rPr lang="uk-UA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(45)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Georgia" pitchFamily="18" charset="0"/>
                        </a:rPr>
                        <a:t>Ліцей №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32 </a:t>
                      </a:r>
                      <a:r>
                        <a:rPr lang="uk-UA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(33)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85"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Гімназія №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23 </a:t>
                      </a:r>
                      <a:r>
                        <a:rPr lang="uk-UA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(25)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Georgia" pitchFamily="18" charset="0"/>
                        </a:rPr>
                        <a:t>Гімназія №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6 </a:t>
                      </a:r>
                      <a:r>
                        <a:rPr lang="uk-UA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(9)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Georgia" pitchFamily="18" charset="0"/>
                        </a:rPr>
                        <a:t>Гімназія №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25 </a:t>
                      </a:r>
                      <a:r>
                        <a:rPr lang="uk-UA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(37)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271">
                <a:tc>
                  <a:txBody>
                    <a:bodyPr/>
                    <a:lstStyle/>
                    <a:p>
                      <a:r>
                        <a:rPr lang="uk-UA" b="1" dirty="0" err="1">
                          <a:latin typeface="Georgia" pitchFamily="18" charset="0"/>
                        </a:rPr>
                        <a:t>Горішньовигнанська</a:t>
                      </a:r>
                      <a:r>
                        <a:rPr lang="uk-UA" b="1" dirty="0">
                          <a:latin typeface="Georgia" pitchFamily="18" charset="0"/>
                        </a:rPr>
                        <a:t> гімназія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 </a:t>
                      </a:r>
                      <a:r>
                        <a:rPr lang="uk-UA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760">
                <a:tc>
                  <a:txBody>
                    <a:bodyPr/>
                    <a:lstStyle/>
                    <a:p>
                      <a:r>
                        <a:rPr lang="uk-UA" b="1" dirty="0" err="1">
                          <a:latin typeface="Georgia" pitchFamily="18" charset="0"/>
                        </a:rPr>
                        <a:t>Росохацька</a:t>
                      </a:r>
                      <a:r>
                        <a:rPr lang="uk-UA" b="1" dirty="0">
                          <a:latin typeface="Georgia" pitchFamily="18" charset="0"/>
                        </a:rPr>
                        <a:t> гімназія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3 </a:t>
                      </a:r>
                      <a:r>
                        <a:rPr lang="uk-UA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585">
                <a:tc>
                  <a:txBody>
                    <a:bodyPr/>
                    <a:lstStyle/>
                    <a:p>
                      <a:r>
                        <a:rPr lang="uk-UA" b="1" dirty="0" err="1">
                          <a:latin typeface="Georgia" pitchFamily="18" charset="0"/>
                        </a:rPr>
                        <a:t>Білівський</a:t>
                      </a:r>
                      <a:r>
                        <a:rPr lang="uk-UA" b="1" dirty="0">
                          <a:latin typeface="Georgia" pitchFamily="18" charset="0"/>
                        </a:rPr>
                        <a:t> 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6 </a:t>
                      </a:r>
                      <a:r>
                        <a:rPr lang="uk-UA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585">
                <a:tc>
                  <a:txBody>
                    <a:bodyPr/>
                    <a:lstStyle/>
                    <a:p>
                      <a:r>
                        <a:rPr lang="uk-UA" b="1" dirty="0" err="1">
                          <a:latin typeface="Georgia" pitchFamily="18" charset="0"/>
                        </a:rPr>
                        <a:t>Бичківська</a:t>
                      </a:r>
                      <a:r>
                        <a:rPr lang="uk-UA" b="1" dirty="0">
                          <a:latin typeface="Georgia" pitchFamily="18" charset="0"/>
                        </a:rPr>
                        <a:t> філія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 </a:t>
                      </a:r>
                      <a:r>
                        <a:rPr lang="uk-UA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3038">
                <a:tc>
                  <a:txBody>
                    <a:bodyPr/>
                    <a:lstStyle/>
                    <a:p>
                      <a:r>
                        <a:rPr lang="uk-UA" b="1" dirty="0" err="1">
                          <a:latin typeface="Georgia" pitchFamily="18" charset="0"/>
                        </a:rPr>
                        <a:t>Скородинська</a:t>
                      </a:r>
                      <a:r>
                        <a:rPr lang="uk-UA" b="1" dirty="0">
                          <a:latin typeface="Georgia" pitchFamily="18" charset="0"/>
                        </a:rPr>
                        <a:t> філія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latin typeface="Georgia" pitchFamily="18" charset="0"/>
                        </a:rPr>
                        <a:t>5 </a:t>
                      </a:r>
                      <a:r>
                        <a:rPr lang="uk-UA" b="0" i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Georgia" pitchFamily="18" charset="0"/>
                        </a:rPr>
                        <a:t>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00166" y="6286520"/>
            <a:ext cx="3348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Georgia" pitchFamily="18" charset="0"/>
              </a:rPr>
              <a:t>210 учнів (64 %)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79;p2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75BA29D2-28FE-48BD-B5CA-8CD2137359A5}" type="slidenum">
              <a:rPr lang="ru-RU" altLang="uk-UA" sz="1300" smtClean="0">
                <a:solidFill>
                  <a:srgbClr val="FFFFFF"/>
                </a:solidFill>
                <a:latin typeface="Roboto" charset="0"/>
                <a:sym typeface="Roboto" charset="0"/>
              </a:rPr>
              <a:pPr/>
              <a:t>3</a:t>
            </a:fld>
            <a:endParaRPr lang="ru-RU" altLang="uk-UA" sz="1300">
              <a:solidFill>
                <a:srgbClr val="FFFFFF"/>
              </a:solidFill>
              <a:latin typeface="Roboto" charset="0"/>
              <a:sym typeface="Roboto" charset="0"/>
            </a:endParaRPr>
          </a:p>
        </p:txBody>
      </p:sp>
      <p:sp>
        <p:nvSpPr>
          <p:cNvPr id="13315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</a:t>
            </a:r>
            <a:r>
              <a:rPr lang="ru-RU" altLang="uk-UA" sz="2000" b="1" dirty="0">
                <a:latin typeface="Bookman Old Style" pitchFamily="18" charset="0"/>
              </a:rPr>
              <a:t> </a:t>
            </a: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2025</a:t>
            </a:r>
          </a:p>
        </p:txBody>
      </p:sp>
      <p:sp>
        <p:nvSpPr>
          <p:cNvPr id="13316" name="Прямоугольник 8"/>
          <p:cNvSpPr>
            <a:spLocks noChangeArrowheads="1"/>
          </p:cNvSpPr>
          <p:nvPr/>
        </p:nvSpPr>
        <p:spPr bwMode="auto">
          <a:xfrm>
            <a:off x="3429000" y="5524501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altLang="uk-UA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7860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14–25 липня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(додаткова сесія)</a:t>
            </a:r>
            <a:endParaRPr lang="uk-UA" sz="20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2428869"/>
            <a:ext cx="3995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 українська мова, 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математика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800" b="1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історія України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uk-UA" altLang="uk-UA" sz="28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uk-UA" altLang="uk-UA" sz="28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319" name="Заголовок 5"/>
          <p:cNvSpPr txBox="1">
            <a:spLocks noGrp="1"/>
          </p:cNvSpPr>
          <p:nvPr>
            <p:ph type="title"/>
          </p:nvPr>
        </p:nvSpPr>
        <p:spPr>
          <a:xfrm>
            <a:off x="5508625" y="524933"/>
            <a:ext cx="2413000" cy="107526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Дещо про…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2677" y="17437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uk-UA" sz="24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Терміни проведення:</a:t>
            </a:r>
            <a:endParaRPr lang="uk-UA" sz="24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6430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uk-UA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Навчальні предмети (</a:t>
            </a: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4</a:t>
            </a:r>
            <a:r>
              <a:rPr lang="uk-UA" altLang="uk-UA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):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7175" y="2165290"/>
            <a:ext cx="5404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14 травня – 25 червня 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(основна сесія)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643314"/>
            <a:ext cx="4356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Інформація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про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результати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основної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сесії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було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розміщено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персональних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сторінках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учасників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тестування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до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04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липня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2025 року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,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додаткової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сесії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– до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30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липня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2025 року</a:t>
            </a:r>
            <a:endParaRPr lang="uk-UA" sz="20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1" y="3929066"/>
            <a:ext cx="464343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altLang="uk-UA" sz="2400" b="1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іноземна мова </a:t>
            </a:r>
            <a:r>
              <a:rPr lang="uk-UA" altLang="uk-UA" b="1" i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(англійська, німецька, французька, іспанська)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2400" b="1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біологія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2400" b="1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хімія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2400" b="1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фізика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2400" b="1" u="sng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географія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altLang="uk-UA" sz="2400" b="1" u="sng" dirty="0">
                <a:solidFill>
                  <a:srgbClr val="C0504D">
                    <a:lumMod val="75000"/>
                  </a:srgbClr>
                </a:solidFill>
                <a:latin typeface="Georgia" panose="02040502050405020303" pitchFamily="18" charset="0"/>
              </a:rPr>
              <a:t>українська література</a:t>
            </a:r>
          </a:p>
          <a:p>
            <a:pPr marL="457200" indent="-457200">
              <a:buFont typeface="Wingdings" pitchFamily="2" charset="2"/>
              <a:buChar char="ü"/>
            </a:pPr>
            <a:endParaRPr lang="uk-UA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43636" y="2071678"/>
            <a:ext cx="2628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u="sng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обов</a:t>
            </a:r>
            <a:r>
              <a:rPr lang="en-US" altLang="uk-UA" sz="2000" b="1" u="sng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’</a:t>
            </a:r>
            <a:r>
              <a:rPr lang="uk-UA" altLang="uk-UA" sz="2000" b="1" u="sng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язкові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(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3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):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29256" y="3714752"/>
            <a:ext cx="316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u="sng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предмет на вибір 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1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): </a:t>
            </a:r>
          </a:p>
        </p:txBody>
      </p:sp>
    </p:spTree>
    <p:extLst>
      <p:ext uri="{BB962C8B-B14F-4D97-AF65-F5344CB8AC3E}">
        <p14:creationId xmlns:p14="http://schemas.microsoft.com/office/powerpoint/2010/main" val="4047606614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КІЛЬКІСТЬ ПРИЗЕРІВ </a:t>
            </a:r>
            <a:r>
              <a:rPr lang="uk-UA" sz="2400" b="1" spc="-35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spc="-10" dirty="0">
                <a:solidFill>
                  <a:srgbClr val="C00000"/>
                </a:solidFill>
                <a:latin typeface="Bookman Old Style" pitchFamily="18" charset="0"/>
              </a:rPr>
              <a:t>ІІ</a:t>
            </a:r>
            <a:r>
              <a:rPr lang="uk-UA" sz="2400" b="1" spc="-35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uk-UA" sz="2400" b="1" spc="-20" dirty="0">
                <a:solidFill>
                  <a:srgbClr val="C00000"/>
                </a:solidFill>
                <a:latin typeface="Bookman Old Style" pitchFamily="18" charset="0"/>
              </a:rPr>
              <a:t>ЕТАПУ</a:t>
            </a:r>
            <a:r>
              <a:rPr lang="uk-UA" sz="2400" b="1" spc="-925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br>
              <a:rPr lang="uk-UA" sz="2400" b="1" spc="-925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ВСЕУКРАЇНСЬКИХ</a:t>
            </a:r>
            <a:r>
              <a:rPr lang="uk-UA" sz="2400" b="1" spc="-45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УЧНІВСЬКИХ</a:t>
            </a:r>
            <a:r>
              <a:rPr lang="uk-UA" sz="2400" b="1" spc="-4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spc="-2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ОЛІМПІАД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00694" y="6143644"/>
            <a:ext cx="3348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Georgia" pitchFamily="18" charset="0"/>
              </a:rPr>
              <a:t>210 учнів (64 %)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Кращі серед кращих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9"/>
            <a:ext cx="8229600" cy="20002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Канюк Тетяна </a:t>
            </a:r>
            <a:r>
              <a:rPr lang="uk-UA" sz="2400" dirty="0">
                <a:latin typeface="Georgia" pitchFamily="18" charset="0"/>
              </a:rPr>
              <a:t>– учениця 10 класу Чортківського ліцею № 1 імені Маркіяна Шашкевича (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9 дипломів</a:t>
            </a:r>
            <a:r>
              <a:rPr lang="uk-UA" sz="2400" dirty="0">
                <a:latin typeface="Georgia" pitchFamily="18" charset="0"/>
              </a:rPr>
              <a:t>: 8 – І ступеня, 1 – ІІ ступеня) </a:t>
            </a:r>
          </a:p>
          <a:p>
            <a:pPr>
              <a:buFont typeface="Wingdings" pitchFamily="2" charset="2"/>
              <a:buChar char="q"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Юзик Андрій </a:t>
            </a:r>
            <a:r>
              <a:rPr lang="uk-UA" sz="2400" dirty="0">
                <a:latin typeface="Georgia" pitchFamily="18" charset="0"/>
              </a:rPr>
              <a:t>– учень 8 класу Чортківського ліцею № 1 імені Маркіяна Шашкевича (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8 дипломів</a:t>
            </a:r>
            <a:r>
              <a:rPr lang="uk-UA" sz="2400" dirty="0">
                <a:latin typeface="Georgia" pitchFamily="18" charset="0"/>
              </a:rPr>
              <a:t>: 5 – І ступеня, 2 – ІІ ступеня, 1 – ІІІ ступеня)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3000373"/>
            <a:ext cx="8286808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214686"/>
            <a:ext cx="87868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Липова Мар’яна, </a:t>
            </a:r>
            <a:r>
              <a:rPr lang="uk-UA" dirty="0">
                <a:latin typeface="Georgia" pitchFamily="18" charset="0"/>
              </a:rPr>
              <a:t>учениця 9 класу Чортківської гімназії № 2, здобула 7 дипломів, 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Трач Віталій </a:t>
            </a:r>
            <a:r>
              <a:rPr lang="uk-UA" dirty="0">
                <a:latin typeface="Georgia" pitchFamily="18" charset="0"/>
              </a:rPr>
              <a:t>– учень 8 класу Чортківської гімназії № 6 (7 дипломів),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Усик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Максим </a:t>
            </a:r>
            <a:r>
              <a:rPr lang="uk-UA" dirty="0">
                <a:latin typeface="Georgia" pitchFamily="18" charset="0"/>
              </a:rPr>
              <a:t>– учень 9 класу Чортківського ліцею № 1 імені Маркіяна Шашкевича (6 дипломів),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Заверуха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Вероніка </a:t>
            </a:r>
            <a:r>
              <a:rPr lang="uk-UA" b="1" dirty="0">
                <a:latin typeface="Georgia" pitchFamily="18" charset="0"/>
              </a:rPr>
              <a:t>– </a:t>
            </a:r>
            <a:r>
              <a:rPr lang="uk-UA" dirty="0">
                <a:latin typeface="Georgia" pitchFamily="18" charset="0"/>
              </a:rPr>
              <a:t>учениця 11 класу Чортківського ліцею № 1 імені Маркіяна Шашкевича (4 дипломи),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Спольська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Ірина </a:t>
            </a:r>
            <a:r>
              <a:rPr lang="uk-UA" b="1" dirty="0">
                <a:latin typeface="Georgia" pitchFamily="18" charset="0"/>
              </a:rPr>
              <a:t>– </a:t>
            </a:r>
            <a:r>
              <a:rPr lang="uk-UA" dirty="0">
                <a:latin typeface="Georgia" pitchFamily="18" charset="0"/>
              </a:rPr>
              <a:t>учениця 11 класу Чортківського ліцею № 1 імені Маркіяна Шашкевича  (4 дипломи), 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Мороз Сніжана </a:t>
            </a:r>
            <a:r>
              <a:rPr lang="uk-UA" dirty="0">
                <a:latin typeface="Georgia" pitchFamily="18" charset="0"/>
              </a:rPr>
              <a:t>– учениця  11 класу Чортківського ліцею № 5 (4 дипломи), 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Погосян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Тігран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dirty="0">
                <a:latin typeface="Georgia" pitchFamily="18" charset="0"/>
              </a:rPr>
              <a:t>– учень 7 класу Чортківської гімназії № 2 (4 дипломи)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238" y="8057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Банк обдарованих дітей 2024/2025 навчальний рік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571481"/>
          <a:ext cx="8643998" cy="6130727"/>
        </p:xfrm>
        <a:graphic>
          <a:graphicData uri="http://schemas.openxmlformats.org/drawingml/2006/table">
            <a:tbl>
              <a:tblPr/>
              <a:tblGrid>
                <a:gridCol w="35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7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7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 err="1">
                          <a:latin typeface="Times New Roman"/>
                          <a:ea typeface="Calibri"/>
                          <a:cs typeface="Times New Roman"/>
                        </a:rPr>
                        <a:t>ПІП</a:t>
                      </a:r>
                      <a:r>
                        <a:rPr lang="uk-UA" sz="1400" b="1" i="1" dirty="0">
                          <a:latin typeface="Times New Roman"/>
                          <a:ea typeface="Calibri"/>
                          <a:cs typeface="Times New Roman"/>
                        </a:rPr>
                        <a:t> дитини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latin typeface="Times New Roman"/>
                          <a:ea typeface="Calibri"/>
                          <a:cs typeface="Times New Roman"/>
                        </a:rPr>
                        <a:t>Клас/Назва навчального закладу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latin typeface="Times New Roman"/>
                          <a:ea typeface="Calibri"/>
                          <a:cs typeface="Times New Roman"/>
                        </a:rPr>
                        <a:t>Диплом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latin typeface="Times New Roman"/>
                          <a:ea typeface="Calibri"/>
                          <a:cs typeface="Times New Roman"/>
                        </a:rPr>
                        <a:t>Учитель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305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Calibri"/>
                          <a:cs typeface="Times New Roman"/>
                        </a:rPr>
                        <a:t>КАНЮК Тетяна Вікторівна</a:t>
                      </a:r>
                      <a:endParaRPr lang="uk-U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учениця 10 класу Чортківського ліцею № 1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імені Маркіяна Шашкевича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r>
                        <a:rPr lang="uk-UA" sz="14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r>
                        <a:rPr lang="uk-UA" sz="14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ступеня у</a:t>
                      </a:r>
                      <a:r>
                        <a:rPr lang="uk-UA" sz="14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І</a:t>
                      </a:r>
                      <a:r>
                        <a:rPr lang="en-US" sz="14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4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(Всеукраїнському) етапі з географії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Присунько Любов Олексіївна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30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r>
                        <a:rPr lang="uk-UA" sz="14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r>
                        <a:rPr lang="uk-UA" sz="14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ступеня у</a:t>
                      </a:r>
                      <a:r>
                        <a:rPr lang="uk-UA" sz="14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І</a:t>
                      </a:r>
                      <a:r>
                        <a:rPr lang="en-US" sz="1400" b="1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400" i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(Всеукраїнському) етапі з історії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Кушнір Юлія Юріївна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30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 географії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Присунько Любов Олексіївна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30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 І 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 історії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Кушнір Юлія Юріївна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30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ДИПЛОМ І 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 німецької мови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Файницька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Тетяна Олександрівна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30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математики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Скоробогач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Ігор Ярославович 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34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біології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Богданець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Наталія Лаврівна 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364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української мови та літератури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Весновська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Надія Богданівна,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Оголь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Галина Ярославівна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34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фізики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Білик Наталія Михайлівна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828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 ступеня ХХ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 Міжнародного конкурсу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української мови імені П.Яцика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Оголь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Галина Ярославівна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790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238" y="8057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Банк обдарованих дітей 2024/2025 навчальний рік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428604"/>
          <a:ext cx="8715436" cy="5888736"/>
        </p:xfrm>
        <a:graphic>
          <a:graphicData uri="http://schemas.openxmlformats.org/drawingml/2006/table">
            <a:tbl>
              <a:tblPr/>
              <a:tblGrid>
                <a:gridCol w="443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2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349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ЮЗИК Андрій Михайлович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учень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класу Чортківського ліцею    № 1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імені Маркіяна Шашкевича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 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 географії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Присунько Любов Олексіївна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9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фізики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Білик Наталія Михайлівна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хімії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Рибак Оксана Мар’янівна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24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УСИК Максим Віталійович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учень 9 класу Чортківського ліцею               № 1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імені Маркіяна Шашкевича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r>
                        <a:rPr lang="uk-UA" sz="14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r>
                        <a:rPr lang="uk-UA" sz="1400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ступеня у</a:t>
                      </a:r>
                      <a:r>
                        <a:rPr lang="uk-UA" sz="14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І</a:t>
                      </a:r>
                      <a:r>
                        <a:rPr lang="en-US" sz="14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400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(Всеукраїнському) етапі з історії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Петровська Світлана Петрівна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9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 І 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 історії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Петровська Світлана Петрівна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ДИПЛОМ ІІ 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 географії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Присунько Любов Олексіївна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ЗАВЕРУХА Вероніка Володимирівна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учениця 11 класу  Чортківського ліцею № 1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 імені Маркіяна Шашкевича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ДИПЛОМ ІІ 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 історії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Петровська Світлана Петрівна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9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ДИПЛОМ ІІІ 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 географії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Присунько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Любов Олексіївна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4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СПОЛЬСЬКА Ірина Андріївна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учениця 11 класу  Чортківського ліцею № 1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 імені Маркіяна Шашкевича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біології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Богданець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Наталія Лаврівна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49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r>
                        <a:rPr lang="uk-UA" sz="1400" b="1">
                          <a:latin typeface="Times New Roman"/>
                          <a:ea typeface="Calibri"/>
                          <a:cs typeface="Times New Roman"/>
                        </a:rPr>
                        <a:t>ІІІ 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правознавства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Петровська Світлана Петрівна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БАДЛЮК Марія Володимирівна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учениця 10 класу  Чортківського ліцею № 1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 імені Маркіяна Шашкевича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r>
                        <a:rPr lang="uk-UA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 </a:t>
                      </a:r>
                      <a:r>
                        <a:rPr lang="uk-UA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 правознавства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Кушнір Юлія Юріївна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790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238" y="8057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Банк обдарованих дітей 2024/2025 навчальний рік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785794"/>
          <a:ext cx="8643998" cy="5152644"/>
        </p:xfrm>
        <a:graphic>
          <a:graphicData uri="http://schemas.openxmlformats.org/drawingml/2006/table">
            <a:tbl>
              <a:tblPr/>
              <a:tblGrid>
                <a:gridCol w="443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9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3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РИБЧАК Владислав Ігорович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учень 9 класу Чортківського ліцею  № 1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 імені Маркіяна Шашкевича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фізики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Білик Наталія Михайлівна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ПОДУШКА Діана Андріївна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учениця 10 класу Чортківського ліцею № 1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імені Маркіяна Шашкевича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англійської мови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Великоборець Наталія Ігорівна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КРИМСЬКИЙ Іван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Андрійович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учень 11 класу Чортківського ліцею № 1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імені Маркіяна Шашкевича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історії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Петровська Світлана Петрівна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ПИНЯК Павло Вікторович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учень 7 класу Чортківського ліцею  № 1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імені Маркіяна Шашкевича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ДИПЛОМ ІІ 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 математики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Дригуш Ярослава Володимирівна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ГОЛІНАТА Вікторія Богданівна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учениця 10 класу  Чортківського ліцею № 1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 імені Маркіяна Шашкевича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ДИПЛОМ ІІ 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 інформаційних технологій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Чайковська Ірина Яківна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БІЛЕЦЬКА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 Марія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 Сергіївна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учениця 9 класу  Чортківського ліцею № 1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 імені Маркіяна Шашкевича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ДИПЛОМ ІІ 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 німецької мови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Кримська Ірина Іванівна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ФЕДОРЕЙКО Ангеліна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 Віталіївна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учениця 11 класу  Чортківського ліцею № 1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 імені Маркіяна Шашкевича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німецької мови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Кримська Ірина Іванівна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790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29032"/>
          <a:ext cx="8858312" cy="6728968"/>
        </p:xfrm>
        <a:graphic>
          <a:graphicData uri="http://schemas.openxmlformats.org/drawingml/2006/table">
            <a:tbl>
              <a:tblPr/>
              <a:tblGrid>
                <a:gridCol w="42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КОКІВ Іван Михайлович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учень 8 класу  Чортківського ліцею № 1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імені Маркіяна Шашкевича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 ступеня ХХ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 Міжнародного конкурсу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української мови імені П.Яцика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Весновська Надія Богданівна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ЛИПОВА Мар’яна Вікторівна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учениця 9 класу  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Чортківської гімназії № 2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хімії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Слонь Ганна Йосипівна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0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біології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Недокус Ольга Теодозіївна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2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ДИПЛОМ ІІІ ступеня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з  української мови та літератури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Кушнірик Марія Іванівна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ЛАЗАРЧУК Софія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 Володимирівна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учениця 8 класу   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Чортківського ліцею № 5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ДИПЛОМ ІІ 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 біології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Стефанишин Тамара Зенонівна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ПІЛІПАС Владислав Владиславович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учень 11 класу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Чортківського ліцею № 5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ДИПЛОМ ІІІ 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 астрономії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Ничка Оксана Богданівна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ГУК Юлія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 Володимирівна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учениця 11 класу 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Чортківського ліцею № 7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r>
                        <a:rPr lang="uk-UA" sz="1400" b="1" dirty="0">
                          <a:latin typeface="Times New Roman"/>
                          <a:ea typeface="Calibri"/>
                          <a:cs typeface="Times New Roman"/>
                        </a:rPr>
                        <a:t>ІІ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 правознавства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Провальна Зоряна Ігорівна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ДЕРЕВОРІЗ Христина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 Степанівна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учениця 9 класу  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Чортківського ліцею № 7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ДИПЛОМ ІІІ 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 англійської мови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Будняк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Ольга Василівна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КОЛОС Андрій Іванович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учень 10 класу 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Чортківського ліцею № 7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ДИПЛОМ ІІІ ступеня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67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з інформатики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Колос Уляна Богданівна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0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БІДУЛЬКО Валентина Віталіївна</a:t>
                      </a:r>
                      <a:endParaRPr lang="uk-UA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учениця 5 класу  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Чортківської гімназії № 6</a:t>
                      </a:r>
                      <a:endParaRPr lang="uk-U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indent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ДИПЛОМ ІІІ ступеня Х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Міжнародного літературного конкурсу учнівської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та студентської молоді імені Тараса Шевченка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Бенько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Любов Михайлівна</a:t>
                      </a:r>
                      <a:endParaRPr lang="uk-U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790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238" y="8057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Банк обдарованих дітей 2024/2025 навчальний рік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285860"/>
          <a:ext cx="8001056" cy="4071966"/>
        </p:xfrm>
        <a:graphic>
          <a:graphicData uri="http://schemas.openxmlformats.org/drawingml/2006/table">
            <a:tbl>
              <a:tblPr/>
              <a:tblGrid>
                <a:gridCol w="3841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1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Дипломи ІІІ (обласного етапу)</a:t>
                      </a:r>
                      <a:r>
                        <a:rPr lang="uk-U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І ст. – 4</a:t>
                      </a:r>
                      <a:endParaRPr lang="uk-UA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ІІ ст. – 12</a:t>
                      </a:r>
                      <a:endParaRPr lang="uk-UA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ІІІ ст. – 16</a:t>
                      </a:r>
                      <a:endParaRPr lang="uk-UA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Разом 32 + 3 </a:t>
                      </a:r>
                      <a:r>
                        <a:rPr lang="uk-UA" sz="28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(конкурси)=</a:t>
                      </a:r>
                      <a:r>
                        <a:rPr lang="uk-UA" sz="2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35</a:t>
                      </a:r>
                      <a:endParaRPr lang="uk-UA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Дипломи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ІІ ст. Всеукраїнський етап - 1</a:t>
                      </a:r>
                      <a:endParaRPr lang="uk-UA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ІІІ ст. Всеукраїнський етап - 2</a:t>
                      </a:r>
                      <a:endParaRPr lang="uk-UA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Разом – 3</a:t>
                      </a:r>
                      <a:endParaRPr lang="uk-UA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5786454"/>
          <a:ext cx="5977253" cy="841248"/>
        </p:xfrm>
        <a:graphic>
          <a:graphicData uri="http://schemas.openxmlformats.org/drawingml/2006/table">
            <a:tbl>
              <a:tblPr/>
              <a:tblGrid>
                <a:gridCol w="181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Дипломи ІІІ (обласного етапу)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 ст. – 8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 </a:t>
                      </a:r>
                      <a:r>
                        <a:rPr lang="uk-UA" sz="12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ст.-</a:t>
                      </a:r>
                      <a:r>
                        <a:rPr lang="uk-UA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8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ІІІ ст. – 22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Разом 38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Дипломи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 ст. Всеукраїнський етап - 3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 ст. Всеукраїнський етап - 5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 dirty="0">
                          <a:latin typeface="Times New Roman"/>
                          <a:ea typeface="Calibri"/>
                          <a:cs typeface="Times New Roman"/>
                        </a:rPr>
                        <a:t>Разом – 8</a:t>
                      </a:r>
                      <a:endParaRPr lang="uk-U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31" marR="41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790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000108"/>
            <a:ext cx="392905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Georgia" pitchFamily="18" charset="0"/>
                <a:ea typeface="Times New Roman" pitchFamily="18" charset="0"/>
                <a:cs typeface="Segoe UI Historic" pitchFamily="34" charset="0"/>
              </a:rPr>
              <a:t>Десятикласниця Чортківського ліцею № 1 імені Маркіяна Шашкевича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Segoe UI Historic" pitchFamily="34" charset="0"/>
              </a:rPr>
              <a:t>Тетяна Канюк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Georgia" pitchFamily="18" charset="0"/>
                <a:ea typeface="Times New Roman" pitchFamily="18" charset="0"/>
                <a:cs typeface="Segoe UI Historic" pitchFamily="34" charset="0"/>
              </a:rPr>
              <a:t>гідно</a:t>
            </a:r>
            <a:r>
              <a:rPr kumimoji="0" lang="uk-UA" sz="2400" b="0" i="0" u="none" strike="noStrike" cap="none" normalizeH="0" dirty="0">
                <a:ln>
                  <a:noFill/>
                </a:ln>
                <a:solidFill>
                  <a:srgbClr val="080809"/>
                </a:solidFill>
                <a:effectLst/>
                <a:latin typeface="Georgia" pitchFamily="18" charset="0"/>
                <a:ea typeface="Times New Roman" pitchFamily="18" charset="0"/>
                <a:cs typeface="Segoe UI Historic" pitchFamily="34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Georgia" pitchFamily="18" charset="0"/>
                <a:ea typeface="Times New Roman" pitchFamily="18" charset="0"/>
                <a:cs typeface="Segoe UI Historic" pitchFamily="34" charset="0"/>
              </a:rPr>
              <a:t>представила Україну на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Segoe UI Historic" pitchFamily="34" charset="0"/>
              </a:rPr>
              <a:t>міжнародній олімпіаді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Georgia" pitchFamily="18" charset="0"/>
                <a:ea typeface="Times New Roman" pitchFamily="18" charset="0"/>
                <a:cs typeface="Segoe UI Historic" pitchFamily="34" charset="0"/>
              </a:rPr>
              <a:t>з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Segoe UI Historic" pitchFamily="34" charset="0"/>
              </a:rPr>
              <a:t>географії,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Georgia" pitchFamily="18" charset="0"/>
                <a:ea typeface="Times New Roman" pitchFamily="18" charset="0"/>
                <a:cs typeface="Segoe UI Historic" pitchFamily="34" charset="0"/>
              </a:rPr>
              <a:t>котра проходила</a:t>
            </a:r>
            <a:r>
              <a:rPr kumimoji="0" lang="uk-UA" sz="2400" b="0" i="0" u="none" strike="noStrike" cap="none" normalizeH="0" dirty="0">
                <a:ln>
                  <a:noFill/>
                </a:ln>
                <a:solidFill>
                  <a:srgbClr val="080809"/>
                </a:solidFill>
                <a:effectLst/>
                <a:latin typeface="Georgia" pitchFamily="18" charset="0"/>
                <a:ea typeface="Times New Roman" pitchFamily="18" charset="0"/>
                <a:cs typeface="Segoe UI Historic" pitchFamily="34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Georgia" pitchFamily="18" charset="0"/>
                <a:ea typeface="Times New Roman" pitchFamily="18" charset="0"/>
                <a:cs typeface="Segoe UI Historic" pitchFamily="34" charset="0"/>
              </a:rPr>
              <a:t>в місті Бангкок, у Таїланді. 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9" name="Рисунок 8" descr="та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57166"/>
            <a:ext cx="47720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81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bmp"/>
          <p:cNvPicPr>
            <a:picLocks noGrp="1" noChangeAspect="1"/>
          </p:cNvPicPr>
          <p:nvPr>
            <p:ph idx="1"/>
          </p:nvPr>
        </p:nvPicPr>
        <p:blipFill>
          <a:blip r:embed="rId2"/>
          <a:srcRect l="21298" t="22098" r="19245" b="11609"/>
          <a:stretch>
            <a:fillRect/>
          </a:stretch>
        </p:blipFill>
        <p:spPr>
          <a:xfrm>
            <a:off x="255072" y="928670"/>
            <a:ext cx="8888928" cy="5572164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368280"/>
          </a:xfrm>
        </p:spPr>
        <p:txBody>
          <a:bodyPr>
            <a:noAutofit/>
          </a:bodyPr>
          <a:lstStyle/>
          <a:p>
            <a:pPr algn="r"/>
            <a:r>
              <a:rPr lang="uk-UA" sz="32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Перспективи…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pPr algn="r"/>
            <a:r>
              <a:rPr lang="uk-UA" sz="32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Для роздумів…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uk-UA" sz="8000" b="1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“Про</a:t>
            </a:r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що б ви не мріяли — робіть. Бо в зухвалості є геній, сила і </a:t>
            </a:r>
            <a:r>
              <a:rPr lang="uk-UA" sz="8000" b="1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магія”</a:t>
            </a:r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— </a:t>
            </a:r>
            <a:r>
              <a:rPr lang="uk-UA" sz="8000" b="1" i="1" dirty="0">
                <a:solidFill>
                  <a:srgbClr val="0070C0"/>
                </a:solidFill>
                <a:latin typeface="Georgia" pitchFamily="18" charset="0"/>
              </a:rPr>
              <a:t>Гете</a:t>
            </a:r>
            <a:endParaRPr lang="uk-UA" sz="8000" i="1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 </a:t>
            </a:r>
            <a:endParaRPr lang="uk-UA" sz="8000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sz="8000" b="1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“Варто</a:t>
            </a:r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тільки повірити, що ви можете — і ви вже на півдорозі до </a:t>
            </a:r>
            <a:r>
              <a:rPr lang="uk-UA" sz="8000" b="1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цілі”</a:t>
            </a:r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— </a:t>
            </a:r>
            <a:r>
              <a:rPr lang="uk-UA" sz="8000" b="1" i="1" dirty="0">
                <a:solidFill>
                  <a:srgbClr val="0070C0"/>
                </a:solidFill>
                <a:latin typeface="Georgia" pitchFamily="18" charset="0"/>
              </a:rPr>
              <a:t>Теодор Рузвельт</a:t>
            </a:r>
            <a:endParaRPr lang="uk-UA" sz="8000" i="1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 </a:t>
            </a:r>
            <a:endParaRPr lang="uk-UA" sz="8000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uk-UA" sz="8000" b="1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“Єдиний</a:t>
            </a:r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спосіб піднятися на вершину драбини — долати сходинку за сходинкою, по одній за раз. І в процесі цього підняття ви раптово виявите у себе всі необхідні якості, навички та вміння, потрібні для досягнення успіху, яких ви, начебто, ніколи не </a:t>
            </a:r>
            <a:r>
              <a:rPr lang="uk-UA" sz="8000" b="1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мали”</a:t>
            </a:r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— </a:t>
            </a:r>
            <a:r>
              <a:rPr lang="uk-UA" sz="8000" b="1" i="1" dirty="0">
                <a:solidFill>
                  <a:srgbClr val="0070C0"/>
                </a:solidFill>
                <a:latin typeface="Georgia" pitchFamily="18" charset="0"/>
              </a:rPr>
              <a:t>Маргарет Тетчер</a:t>
            </a:r>
            <a:endParaRPr lang="uk-UA" sz="8000" i="1" dirty="0">
              <a:solidFill>
                <a:srgbClr val="0070C0"/>
              </a:solidFill>
              <a:latin typeface="Georgia" pitchFamily="18" charset="0"/>
            </a:endParaRPr>
          </a:p>
          <a:p>
            <a:endParaRPr lang="uk-UA" sz="8000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uk-UA" sz="8000" b="1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“Ви</a:t>
            </a:r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не повинні бути великими, щоб почати, але ви повинні почати, щоб бути </a:t>
            </a:r>
            <a:r>
              <a:rPr lang="uk-UA" sz="8000" b="1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великими”</a:t>
            </a:r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 — </a:t>
            </a:r>
            <a:r>
              <a:rPr lang="uk-UA" sz="8000" b="1" i="1" dirty="0" err="1">
                <a:solidFill>
                  <a:srgbClr val="0070C0"/>
                </a:solidFill>
                <a:latin typeface="Georgia" pitchFamily="18" charset="0"/>
              </a:rPr>
              <a:t>Зіг</a:t>
            </a:r>
            <a:r>
              <a:rPr lang="uk-UA" sz="8000" b="1" i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uk-UA" sz="8000" b="1" i="1" dirty="0" err="1">
                <a:solidFill>
                  <a:srgbClr val="0070C0"/>
                </a:solidFill>
                <a:latin typeface="Georgia" pitchFamily="18" charset="0"/>
              </a:rPr>
              <a:t>Зіглар</a:t>
            </a:r>
            <a:endParaRPr lang="uk-UA" sz="8000" i="1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 </a:t>
            </a:r>
            <a:endParaRPr lang="uk-UA" sz="8000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 </a:t>
            </a:r>
            <a:endParaRPr lang="uk-UA" sz="8000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uk-UA" sz="8000" b="1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“Щоб</a:t>
            </a:r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дійти до мети, людині потрібно тільки одне — </a:t>
            </a:r>
            <a:r>
              <a:rPr lang="uk-UA" sz="8000" b="1" i="1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йти”</a:t>
            </a:r>
            <a:r>
              <a:rPr lang="uk-UA" sz="8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 — </a:t>
            </a:r>
            <a:r>
              <a:rPr lang="uk-UA" sz="8000" b="1" i="1" dirty="0">
                <a:solidFill>
                  <a:srgbClr val="0070C0"/>
                </a:solidFill>
                <a:latin typeface="Georgia" pitchFamily="18" charset="0"/>
              </a:rPr>
              <a:t>Оноре де Бальзак</a:t>
            </a:r>
            <a:endParaRPr lang="uk-UA" sz="8000" i="1" dirty="0">
              <a:solidFill>
                <a:srgbClr val="0070C0"/>
              </a:solidFill>
              <a:latin typeface="Georgia" pitchFamily="18" charset="0"/>
            </a:endParaRPr>
          </a:p>
          <a:p>
            <a:endParaRPr lang="uk-UA" sz="6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rafik-NMT_2025-724x10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0"/>
            <a:ext cx="7572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24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Сертифікація </a:t>
            </a:r>
            <a:b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педагогічних працівників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4" descr="В Україні триває сертифікація вчителів початкових класів - Про 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92480" cy="500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143372" y="2786058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703586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625" y="1357313"/>
          <a:ext cx="8229600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28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uk-U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/>
                        <a:t>Квота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/>
                        <a:t>І етап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/>
                        <a:t>ІІ етап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/>
                        <a:t>ІІІ етап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Початкові класи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Українська мова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Математика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Історія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Georgia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l"/>
            <a:r>
              <a:rPr lang="uk-UA" sz="30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Сертифікація педагогічних працівників                у 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2025 році</a:t>
            </a:r>
            <a:endParaRPr lang="uk-UA" sz="30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4786322"/>
            <a:ext cx="8229600" cy="185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4357694"/>
            <a:ext cx="8229600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Іноземна мова</a:t>
            </a:r>
            <a:endParaRPr kumimoji="0" lang="uk-UA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429520" y="4214818"/>
            <a:ext cx="1357322" cy="101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20%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1472" y="5643578"/>
            <a:ext cx="828680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uk-UA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факти, реалії, перспективи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1970" y="755393"/>
            <a:ext cx="1467513" cy="634082"/>
          </a:xfrm>
        </p:spPr>
        <p:txBody>
          <a:bodyPr>
            <a:normAutofit fontScale="90000"/>
          </a:bodyPr>
          <a:lstStyle/>
          <a:p>
            <a:pPr algn="l"/>
            <a:r>
              <a:rPr lang="uk-UA" altLang="uk-UA" sz="4000" b="1" dirty="0">
                <a:solidFill>
                  <a:srgbClr val="FF0000"/>
                </a:solidFill>
                <a:latin typeface="Bookman Old Style" pitchFamily="18" charset="0"/>
                <a:cs typeface="Arial" charset="0"/>
                <a:sym typeface="Dosis" charset="0"/>
              </a:rPr>
              <a:t>2025</a:t>
            </a:r>
            <a:r>
              <a:rPr lang="uk-UA" altLang="uk-UA" sz="4000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  <a:cs typeface="Arial" charset="0"/>
                <a:sym typeface="Dosis" charset="0"/>
              </a:rPr>
              <a:t> </a:t>
            </a:r>
            <a:endParaRPr lang="uk-UA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265" y="328614"/>
            <a:ext cx="4172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charset="0"/>
                <a:sym typeface="Dosis" charset="0"/>
              </a:rPr>
              <a:t>Нормативні документи</a:t>
            </a:r>
            <a:endParaRPr lang="uk-UA" sz="2400" dirty="0"/>
          </a:p>
        </p:txBody>
      </p:sp>
      <p:sp>
        <p:nvSpPr>
          <p:cNvPr id="4" name="AutoShape 2" descr="І тур всеукраїнського конкурсу «Учитель року – 2023» | Інститут  післядипломної освіти | м. Киї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70" y="36925"/>
            <a:ext cx="33718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3500438"/>
            <a:ext cx="81524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У 2025 </a:t>
            </a:r>
            <a:r>
              <a:rPr lang="ru-RU" sz="2400" dirty="0" err="1">
                <a:latin typeface="Georgia" pitchFamily="18" charset="0"/>
              </a:rPr>
              <a:t>році</a:t>
            </a:r>
            <a:r>
              <a:rPr lang="ru-RU" sz="2400" dirty="0">
                <a:latin typeface="Georgia" pitchFamily="18" charset="0"/>
              </a:rPr>
              <a:t> конкурс проходив у </a:t>
            </a:r>
            <a:r>
              <a:rPr lang="ru-RU" sz="2400" dirty="0" err="1">
                <a:latin typeface="Georgia" pitchFamily="18" charset="0"/>
              </a:rPr>
              <a:t>номінаціях</a:t>
            </a:r>
            <a:r>
              <a:rPr lang="ru-RU" sz="2400" dirty="0">
                <a:latin typeface="Georgia" pitchFamily="18" charset="0"/>
              </a:rPr>
              <a:t>: </a:t>
            </a:r>
          </a:p>
          <a:p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«</a:t>
            </a:r>
            <a:r>
              <a:rPr lang="ru-RU" sz="2400" dirty="0" err="1">
                <a:solidFill>
                  <a:srgbClr val="FF0000"/>
                </a:solidFill>
                <a:latin typeface="Georgia" pitchFamily="18" charset="0"/>
              </a:rPr>
              <a:t>Історія</a:t>
            </a: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», </a:t>
            </a:r>
          </a:p>
          <a:p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«</a:t>
            </a:r>
            <a:r>
              <a:rPr lang="ru-RU" sz="2400" dirty="0" err="1">
                <a:solidFill>
                  <a:srgbClr val="FF0000"/>
                </a:solidFill>
                <a:latin typeface="Georgia" pitchFamily="18" charset="0"/>
              </a:rPr>
              <a:t>Трудове</a:t>
            </a: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Georgia" pitchFamily="18" charset="0"/>
              </a:rPr>
              <a:t>навчання</a:t>
            </a: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», </a:t>
            </a:r>
          </a:p>
          <a:p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«</a:t>
            </a:r>
            <a:r>
              <a:rPr lang="ru-RU" sz="2400" dirty="0" err="1">
                <a:solidFill>
                  <a:srgbClr val="FF0000"/>
                </a:solidFill>
                <a:latin typeface="Georgia" pitchFamily="18" charset="0"/>
              </a:rPr>
              <a:t>Зарубіжна</a:t>
            </a: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Georgia" pitchFamily="18" charset="0"/>
              </a:rPr>
              <a:t>література</a:t>
            </a: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»,</a:t>
            </a:r>
            <a:r>
              <a:rPr lang="ru-RU" sz="2400" dirty="0">
                <a:latin typeface="Georgia" pitchFamily="18" charset="0"/>
              </a:rPr>
              <a:t>  </a:t>
            </a:r>
          </a:p>
          <a:p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«</a:t>
            </a:r>
            <a:r>
              <a:rPr lang="ru-RU" sz="2400" dirty="0" err="1">
                <a:solidFill>
                  <a:srgbClr val="FF0000"/>
                </a:solidFill>
                <a:latin typeface="Georgia" pitchFamily="18" charset="0"/>
              </a:rPr>
              <a:t>Хімія</a:t>
            </a:r>
            <a:r>
              <a:rPr lang="ru-RU" sz="2400" dirty="0">
                <a:solidFill>
                  <a:srgbClr val="FF0000"/>
                </a:solidFill>
                <a:latin typeface="Georgia" pitchFamily="18" charset="0"/>
              </a:rPr>
              <a:t>».</a:t>
            </a:r>
            <a:endParaRPr lang="uk-UA" sz="24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266" y="1389475"/>
            <a:ext cx="86812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dirty="0">
                <a:latin typeface="Georgia" pitchFamily="18" charset="0"/>
                <a:hlinkClick r:id="rId3"/>
              </a:rPr>
              <a:t>Указ</a:t>
            </a:r>
            <a:r>
              <a:rPr lang="uk-UA" dirty="0">
                <a:latin typeface="Georgia" pitchFamily="18" charset="0"/>
              </a:rPr>
              <a:t> Президента України від 29 червня 1995 року № 489 «Про всеукраїнський конкурс «Учитель року».</a:t>
            </a:r>
          </a:p>
          <a:p>
            <a:pPr fontAlgn="base"/>
            <a:r>
              <a:rPr lang="uk-UA" dirty="0">
                <a:latin typeface="Georgia" pitchFamily="18" charset="0"/>
                <a:hlinkClick r:id="rId4"/>
              </a:rPr>
              <a:t>Положення</a:t>
            </a:r>
            <a:r>
              <a:rPr lang="uk-UA" dirty="0">
                <a:latin typeface="Georgia" pitchFamily="18" charset="0"/>
              </a:rPr>
              <a:t> про всеукраїнський конкурс «Учитель року», затверджене постановою Кабінету Міністрів України від 11 серпня 1995 р. № 638 (із змінами).</a:t>
            </a:r>
          </a:p>
          <a:p>
            <a:pPr fontAlgn="base"/>
            <a:r>
              <a:rPr lang="uk-UA" dirty="0">
                <a:latin typeface="Georgia" pitchFamily="18" charset="0"/>
                <a:hlinkClick r:id="rId5"/>
              </a:rPr>
              <a:t>Наказ</a:t>
            </a:r>
            <a:r>
              <a:rPr lang="uk-UA" dirty="0">
                <a:latin typeface="Georgia" pitchFamily="18" charset="0"/>
              </a:rPr>
              <a:t> Міністерства освіти і науки України від 19.06.2024 № 881 «Про проведення всеукраїнського конкурсу «Учитель року – 2025».</a:t>
            </a:r>
          </a:p>
        </p:txBody>
      </p:sp>
      <p:sp>
        <p:nvSpPr>
          <p:cNvPr id="9" name="AutoShape 6" descr="Сьогодні світ відзначає день народження смайл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071942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681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1970" y="755393"/>
            <a:ext cx="1467513" cy="634082"/>
          </a:xfrm>
        </p:spPr>
        <p:txBody>
          <a:bodyPr>
            <a:normAutofit fontScale="90000"/>
          </a:bodyPr>
          <a:lstStyle/>
          <a:p>
            <a:pPr algn="l"/>
            <a:r>
              <a:rPr lang="uk-UA" altLang="uk-UA" sz="4000" b="1" dirty="0">
                <a:solidFill>
                  <a:srgbClr val="FF0000"/>
                </a:solidFill>
                <a:latin typeface="Bookman Old Style" pitchFamily="18" charset="0"/>
                <a:cs typeface="Arial" charset="0"/>
                <a:sym typeface="Dosis" charset="0"/>
              </a:rPr>
              <a:t>2026</a:t>
            </a:r>
            <a:r>
              <a:rPr lang="uk-UA" altLang="uk-UA" sz="4000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  <a:cs typeface="Arial" charset="0"/>
                <a:sym typeface="Dosis" charset="0"/>
              </a:rPr>
              <a:t> </a:t>
            </a:r>
            <a:endParaRPr lang="uk-UA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265" y="328614"/>
            <a:ext cx="4172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charset="0"/>
                <a:sym typeface="Dosis" charset="0"/>
              </a:rPr>
              <a:t>Нормативні документи</a:t>
            </a:r>
            <a:endParaRPr lang="uk-UA" sz="2400" dirty="0"/>
          </a:p>
        </p:txBody>
      </p:sp>
      <p:sp>
        <p:nvSpPr>
          <p:cNvPr id="4" name="AutoShape 2" descr="І тур всеукраїнського конкурсу «Учитель року – 2023» | Інститут  післядипломної освіти | м. Киї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70" y="36925"/>
            <a:ext cx="33718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472" y="1714488"/>
            <a:ext cx="7580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У 2026 </a:t>
            </a:r>
            <a:r>
              <a:rPr lang="ru-RU" sz="2400" dirty="0" err="1">
                <a:latin typeface="Georgia" pitchFamily="18" charset="0"/>
              </a:rPr>
              <a:t>році</a:t>
            </a:r>
            <a:r>
              <a:rPr lang="ru-RU" sz="2400" dirty="0">
                <a:latin typeface="Georgia" pitchFamily="18" charset="0"/>
              </a:rPr>
              <a:t> конкурс </a:t>
            </a:r>
            <a:r>
              <a:rPr lang="ru-RU" sz="2400" dirty="0" err="1">
                <a:latin typeface="Georgia" pitchFamily="18" charset="0"/>
              </a:rPr>
              <a:t>відбудеться</a:t>
            </a:r>
            <a:r>
              <a:rPr lang="ru-RU" sz="2400" dirty="0">
                <a:latin typeface="Georgia" pitchFamily="18" charset="0"/>
              </a:rPr>
              <a:t> в </a:t>
            </a:r>
            <a:r>
              <a:rPr lang="ru-RU" sz="2400" dirty="0" err="1">
                <a:latin typeface="Georgia" pitchFamily="18" charset="0"/>
              </a:rPr>
              <a:t>номінаціях</a:t>
            </a:r>
            <a:r>
              <a:rPr lang="ru-RU" sz="2400" dirty="0">
                <a:latin typeface="Georgia" pitchFamily="18" charset="0"/>
              </a:rPr>
              <a:t>: 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“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Англійська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мова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”;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“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Громадянська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освіта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”;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“Математика”;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“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Початкова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освіта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”.</a:t>
            </a:r>
          </a:p>
        </p:txBody>
      </p:sp>
      <p:sp>
        <p:nvSpPr>
          <p:cNvPr id="9" name="AutoShape 6" descr="Сьогодні світ відзначає день народження смайл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071942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7158" y="4500570"/>
            <a:ext cx="59293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Реєстрація</a:t>
            </a:r>
            <a:r>
              <a:rPr lang="uk-UA" sz="2000" dirty="0">
                <a:latin typeface="Georgia" pitchFamily="18" charset="0"/>
              </a:rPr>
              <a:t> учасників конкурсу відбуватиметься </a:t>
            </a:r>
            <a:r>
              <a:rPr lang="uk-UA" sz="2000" b="1" dirty="0">
                <a:solidFill>
                  <a:srgbClr val="FF0000"/>
                </a:solidFill>
                <a:latin typeface="Georgia" pitchFamily="18" charset="0"/>
              </a:rPr>
              <a:t>з 22 вересня до     13 жовтня 2025 року </a:t>
            </a:r>
            <a:r>
              <a:rPr lang="uk-UA" sz="2000" dirty="0">
                <a:latin typeface="Georgia" pitchFamily="18" charset="0"/>
              </a:rPr>
              <a:t>на офіційній </a:t>
            </a:r>
            <a:r>
              <a:rPr lang="uk-UA" sz="2000" dirty="0">
                <a:latin typeface="Georgia" pitchFamily="18" charset="0"/>
                <a:hlinkClick r:id="rId4"/>
              </a:rPr>
              <a:t>сторінці</a:t>
            </a:r>
            <a:r>
              <a:rPr lang="uk-UA" sz="2000" dirty="0">
                <a:latin typeface="Georgia" pitchFamily="18" charset="0"/>
              </a:rPr>
              <a:t> конкурсу в розділі «Реєстрація учасників 2026».</a:t>
            </a:r>
          </a:p>
        </p:txBody>
      </p:sp>
    </p:spTree>
    <p:extLst>
      <p:ext uri="{BB962C8B-B14F-4D97-AF65-F5344CB8AC3E}">
        <p14:creationId xmlns:p14="http://schemas.microsoft.com/office/powerpoint/2010/main" val="2972681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4499992" y="2683086"/>
            <a:ext cx="4320480" cy="310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✘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914400" marR="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-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1371600" marR="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Mali"/>
              <a:buChar char="-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1828800" marR="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●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2286000" marR="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○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2743200" marR="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■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3200400" marR="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●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3657600" marR="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Char char="○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4114800" marR="0" lvl="8" indent="-4064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Mali"/>
              <a:buChar char="■"/>
              <a:defRPr sz="2800" b="0" i="0" u="none" strike="noStrike" cap="none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>
              <a:buFont typeface="Mali"/>
              <a:buNone/>
            </a:pPr>
            <a:r>
              <a:rPr lang="ru-RU" sz="4000" b="1" i="1" dirty="0">
                <a:solidFill>
                  <a:srgbClr val="002060"/>
                </a:solidFill>
              </a:rPr>
              <a:t>«Педагоги не </a:t>
            </a:r>
            <a:r>
              <a:rPr lang="ru-RU" sz="4000" b="1" i="1" dirty="0" err="1">
                <a:solidFill>
                  <a:srgbClr val="002060"/>
                </a:solidFill>
              </a:rPr>
              <a:t>можуть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</a:rPr>
              <a:t>успішно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</a:rPr>
              <a:t>когось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</a:rPr>
              <a:t>навчати</a:t>
            </a:r>
            <a:r>
              <a:rPr lang="ru-RU" sz="4000" b="1" i="1" dirty="0">
                <a:solidFill>
                  <a:srgbClr val="002060"/>
                </a:solidFill>
              </a:rPr>
              <a:t>, </a:t>
            </a:r>
            <a:r>
              <a:rPr lang="ru-RU" sz="4000" b="1" i="1" dirty="0" err="1">
                <a:solidFill>
                  <a:srgbClr val="002060"/>
                </a:solidFill>
              </a:rPr>
              <a:t>якщо</a:t>
            </a:r>
            <a:r>
              <a:rPr lang="ru-RU" sz="4000" b="1" i="1" dirty="0">
                <a:solidFill>
                  <a:srgbClr val="002060"/>
                </a:solidFill>
              </a:rPr>
              <a:t> в </a:t>
            </a:r>
            <a:r>
              <a:rPr lang="ru-RU" sz="4000" b="1" i="1" dirty="0" err="1">
                <a:solidFill>
                  <a:srgbClr val="002060"/>
                </a:solidFill>
              </a:rPr>
              <a:t>цей</a:t>
            </a:r>
            <a:r>
              <a:rPr lang="ru-RU" sz="4000" b="1" i="1" dirty="0">
                <a:solidFill>
                  <a:srgbClr val="002060"/>
                </a:solidFill>
              </a:rPr>
              <a:t> час </a:t>
            </a:r>
            <a:r>
              <a:rPr lang="ru-RU" sz="4000" b="1" i="1" dirty="0" err="1">
                <a:solidFill>
                  <a:srgbClr val="002060"/>
                </a:solidFill>
              </a:rPr>
              <a:t>ретельно</a:t>
            </a:r>
            <a:r>
              <a:rPr lang="ru-RU" sz="4000" b="1" i="1" dirty="0">
                <a:solidFill>
                  <a:srgbClr val="002060"/>
                </a:solidFill>
              </a:rPr>
              <a:t> не </a:t>
            </a:r>
            <a:r>
              <a:rPr lang="ru-RU" sz="4000" b="1" i="1" dirty="0" err="1">
                <a:solidFill>
                  <a:srgbClr val="002060"/>
                </a:solidFill>
              </a:rPr>
              <a:t>вчаться</a:t>
            </a:r>
            <a:r>
              <a:rPr lang="ru-RU" sz="4000" b="1" i="1" dirty="0">
                <a:solidFill>
                  <a:srgbClr val="002060"/>
                </a:solidFill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</a:rPr>
              <a:t>самі</a:t>
            </a:r>
            <a:r>
              <a:rPr lang="ru-RU" sz="4000" b="1" i="1" dirty="0">
                <a:solidFill>
                  <a:srgbClr val="002060"/>
                </a:solidFill>
              </a:rPr>
              <a:t>».</a:t>
            </a:r>
            <a:r>
              <a:rPr lang="ru-RU" sz="4000" i="1" dirty="0">
                <a:solidFill>
                  <a:srgbClr val="002060"/>
                </a:solidFill>
              </a:rPr>
              <a:t> </a:t>
            </a:r>
          </a:p>
          <a:p>
            <a:pPr algn="r">
              <a:buFont typeface="Mali"/>
              <a:buNone/>
            </a:pPr>
            <a:r>
              <a:rPr lang="ru-RU" i="1" dirty="0" err="1"/>
              <a:t>Алі</a:t>
            </a:r>
            <a:r>
              <a:rPr lang="ru-RU" i="1" dirty="0"/>
              <a:t> </a:t>
            </a:r>
            <a:r>
              <a:rPr lang="ru-RU" i="1" dirty="0" err="1"/>
              <a:t>Апшероні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385">
            <a:off x="539552" y="2492896"/>
            <a:ext cx="3688400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Думки вголос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85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000"/>
              </a:spcAft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І насамкінець…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1472" y="1357298"/>
            <a:ext cx="7715304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48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uk-UA" sz="48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Завжди</a:t>
            </a:r>
            <a:r>
              <a:rPr kumimoji="0" lang="uk-UA" sz="4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 обирайте найважчу дорогу </a:t>
            </a:r>
            <a:r>
              <a:rPr kumimoji="0" lang="uk-UA" sz="4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uk-UA" sz="4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 на ній ви не зустрінете </a:t>
            </a:r>
            <a:r>
              <a:rPr kumimoji="0" lang="uk-UA" sz="48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конкурентів</a:t>
            </a:r>
            <a:r>
              <a:rPr kumimoji="0" lang="uk-UA" sz="48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uk-UA" sz="4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uk-UA" sz="4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uk-UA" sz="4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Segoe Script" pitchFamily="66" charset="0"/>
                <a:ea typeface="Times New Roman" pitchFamily="18" charset="0"/>
                <a:cs typeface="Arial" pitchFamily="34" charset="0"/>
              </a:rPr>
              <a:t> Шарль де Голль</a:t>
            </a:r>
            <a:endParaRPr kumimoji="0" lang="uk-UA" sz="48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2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79;p2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75BA29D2-28FE-48BD-B5CA-8CD2137359A5}" type="slidenum">
              <a:rPr lang="ru-RU" altLang="uk-UA" sz="1300" smtClean="0">
                <a:solidFill>
                  <a:srgbClr val="FFFFFF"/>
                </a:solidFill>
                <a:latin typeface="Roboto" charset="0"/>
                <a:sym typeface="Roboto" charset="0"/>
              </a:rPr>
              <a:pPr/>
              <a:t>5</a:t>
            </a:fld>
            <a:endParaRPr lang="ru-RU" altLang="uk-UA" sz="1300">
              <a:solidFill>
                <a:srgbClr val="FFFFFF"/>
              </a:solidFill>
              <a:latin typeface="Roboto" charset="0"/>
              <a:sym typeface="Roboto" charset="0"/>
            </a:endParaRPr>
          </a:p>
        </p:txBody>
      </p:sp>
      <p:sp>
        <p:nvSpPr>
          <p:cNvPr id="13315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</a:t>
            </a:r>
            <a:r>
              <a:rPr lang="ru-RU" altLang="uk-UA" sz="2000" b="1" dirty="0">
                <a:latin typeface="Bookman Old Style" pitchFamily="18" charset="0"/>
              </a:rPr>
              <a:t> </a:t>
            </a: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2025</a:t>
            </a:r>
          </a:p>
        </p:txBody>
      </p:sp>
      <p:sp>
        <p:nvSpPr>
          <p:cNvPr id="13316" name="Прямоугольник 8"/>
          <p:cNvSpPr>
            <a:spLocks noChangeArrowheads="1"/>
          </p:cNvSpPr>
          <p:nvPr/>
        </p:nvSpPr>
        <p:spPr bwMode="auto">
          <a:xfrm>
            <a:off x="3429000" y="5524501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altLang="uk-UA"/>
              <a:t> </a:t>
            </a:r>
          </a:p>
        </p:txBody>
      </p:sp>
      <p:sp>
        <p:nvSpPr>
          <p:cNvPr id="13319" name="Заголовок 5"/>
          <p:cNvSpPr txBox="1">
            <a:spLocks noGrp="1"/>
          </p:cNvSpPr>
          <p:nvPr>
            <p:ph type="title"/>
          </p:nvPr>
        </p:nvSpPr>
        <p:spPr>
          <a:xfrm>
            <a:off x="5508625" y="524933"/>
            <a:ext cx="2413000" cy="107526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Дещо про…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57950" y="5143512"/>
            <a:ext cx="1857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240 </a:t>
            </a:r>
            <a:r>
              <a:rPr lang="uk-UA" altLang="uk-UA" sz="28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хв</a:t>
            </a:r>
            <a:endParaRPr lang="uk-UA" altLang="uk-UA" sz="2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>
              <a:defRPr/>
            </a:pP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перерва</a:t>
            </a:r>
            <a:r>
              <a:rPr lang="uk-UA" altLang="uk-UA" sz="2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>
              <a:defRPr/>
            </a:pPr>
            <a:r>
              <a:rPr lang="uk-UA" altLang="uk-UA" sz="2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– 20 </a:t>
            </a:r>
            <a:r>
              <a:rPr lang="uk-UA" altLang="uk-UA" sz="28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хв</a:t>
            </a:r>
            <a:endParaRPr lang="uk-UA" altLang="uk-UA" sz="28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8662" y="1785926"/>
            <a:ext cx="4815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Додаткова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інформація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2428868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buFont typeface="Wingdings" pitchFamily="2" charset="2"/>
              <a:buChar char="Ø"/>
            </a:pPr>
            <a:r>
              <a:rPr lang="uk-UA" dirty="0">
                <a:latin typeface="Georgia" pitchFamily="18" charset="0"/>
              </a:rPr>
              <a:t>Вступники мали змогу зареєструватися на НМТ через спеціальний сервіс на сайті Українського центру оцінювання якості освіти, створивши персональний кабінет. </a:t>
            </a:r>
          </a:p>
          <a:p>
            <a:pPr fontAlgn="ctr">
              <a:buFont typeface="Wingdings" pitchFamily="2" charset="2"/>
              <a:buChar char="Ø"/>
            </a:pPr>
            <a:endParaRPr lang="uk-UA" dirty="0">
              <a:latin typeface="Georgia" pitchFamily="18" charset="0"/>
            </a:endParaRPr>
          </a:p>
          <a:p>
            <a:pPr fontAlgn="ctr">
              <a:buFont typeface="Wingdings" pitchFamily="2" charset="2"/>
              <a:buChar char="Ø"/>
            </a:pPr>
            <a:r>
              <a:rPr lang="uk-UA" dirty="0">
                <a:latin typeface="Georgia" pitchFamily="18" charset="0"/>
              </a:rPr>
              <a:t>Основна сесія охоплювала більшість учасників, тоді як додаткова сесія була призначена для осіб, які не мали змоги скласти тестування в основний період з поважних причин. </a:t>
            </a:r>
          </a:p>
          <a:p>
            <a:pPr fontAlgn="ctr">
              <a:buFont typeface="Wingdings" pitchFamily="2" charset="2"/>
              <a:buChar char="Ø"/>
            </a:pPr>
            <a:endParaRPr lang="uk-UA" dirty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>
                <a:latin typeface="Georgia" pitchFamily="18" charset="0"/>
              </a:rPr>
              <a:t>Тестування проводилось в один день, складалося з двох етапів по дві години кожний. </a:t>
            </a:r>
          </a:p>
        </p:txBody>
      </p:sp>
    </p:spTree>
    <p:extLst>
      <p:ext uri="{BB962C8B-B14F-4D97-AF65-F5344CB8AC3E}">
        <p14:creationId xmlns:p14="http://schemas.microsoft.com/office/powerpoint/2010/main" val="404760661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 txBox="1">
            <a:spLocks noChangeArrowheads="1"/>
          </p:cNvSpPr>
          <p:nvPr/>
        </p:nvSpPr>
        <p:spPr bwMode="auto">
          <a:xfrm>
            <a:off x="2959542" y="555245"/>
            <a:ext cx="4999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rtlCol="0" anchor="ctr">
            <a:sp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algn="r"/>
            <a:r>
              <a:rPr lang="uk-UA" altLang="uk-UA" sz="2800" b="1" dirty="0">
                <a:solidFill>
                  <a:schemeClr val="bg1"/>
                </a:solidFill>
                <a:latin typeface="Bookman Old Style" pitchFamily="18" charset="0"/>
              </a:rPr>
              <a:t>Трохи статистики</a:t>
            </a:r>
            <a:r>
              <a:rPr lang="uk-UA" altLang="uk-UA" sz="2800" b="1" dirty="0">
                <a:solidFill>
                  <a:schemeClr val="bg2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1714488"/>
            <a:ext cx="75724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>
                <a:latin typeface="Georgia" pitchFamily="18" charset="0"/>
              </a:rPr>
              <a:t> </a:t>
            </a:r>
            <a:r>
              <a:rPr lang="ru-RU" sz="2800" dirty="0" err="1">
                <a:latin typeface="Georgia" pitchFamily="18" charset="0"/>
              </a:rPr>
              <a:t>Загалом</a:t>
            </a:r>
            <a:r>
              <a:rPr lang="ru-RU" sz="2800" dirty="0">
                <a:latin typeface="Georgia" pitchFamily="18" charset="0"/>
              </a:rPr>
              <a:t> у НМТ взяли участь </a:t>
            </a:r>
            <a:r>
              <a:rPr lang="ru-RU" sz="2800" dirty="0" err="1">
                <a:latin typeface="Georgia" pitchFamily="18" charset="0"/>
              </a:rPr>
              <a:t>й</a:t>
            </a:r>
            <a:r>
              <a:rPr lang="ru-RU" sz="2800" dirty="0">
                <a:latin typeface="Georgia" pitchFamily="18" charset="0"/>
              </a:rPr>
              <a:t> </a:t>
            </a:r>
            <a:r>
              <a:rPr lang="ru-RU" sz="2800" dirty="0" err="1">
                <a:latin typeface="Georgia" pitchFamily="18" charset="0"/>
              </a:rPr>
              <a:t>отримали</a:t>
            </a:r>
            <a:r>
              <a:rPr lang="ru-RU" sz="2800" dirty="0">
                <a:latin typeface="Georgia" pitchFamily="18" charset="0"/>
              </a:rPr>
              <a:t> </a:t>
            </a:r>
            <a:r>
              <a:rPr lang="ru-RU" sz="2800" dirty="0" err="1">
                <a:latin typeface="Georgia" pitchFamily="18" charset="0"/>
              </a:rPr>
              <a:t>результати</a:t>
            </a:r>
            <a:r>
              <a:rPr lang="ru-RU" sz="2800" dirty="0">
                <a:latin typeface="Georgia" pitchFamily="18" charset="0"/>
              </a:rPr>
              <a:t> </a:t>
            </a:r>
            <a:r>
              <a:rPr lang="ru-RU" sz="2800" b="1" dirty="0" err="1">
                <a:latin typeface="Georgia" pitchFamily="18" charset="0"/>
              </a:rPr>
              <a:t>понад</a:t>
            </a:r>
            <a:r>
              <a:rPr lang="ru-RU" sz="2800" b="1" dirty="0">
                <a:latin typeface="Georgia" pitchFamily="18" charset="0"/>
              </a:rPr>
              <a:t> 312 </a:t>
            </a:r>
            <a:r>
              <a:rPr lang="ru-RU" sz="2800" b="1" dirty="0" err="1">
                <a:latin typeface="Georgia" pitchFamily="18" charset="0"/>
              </a:rPr>
              <a:t>тисяч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із</a:t>
            </a:r>
            <a:r>
              <a:rPr lang="ru-RU" sz="2800" b="1" dirty="0">
                <a:latin typeface="Georgia" pitchFamily="18" charset="0"/>
              </a:rPr>
              <a:t> 320 </a:t>
            </a:r>
            <a:r>
              <a:rPr lang="ru-RU" sz="2800" b="1" dirty="0" err="1">
                <a:latin typeface="Georgia" pitchFamily="18" charset="0"/>
              </a:rPr>
              <a:t>тисяч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зареєстрованих</a:t>
            </a:r>
            <a:r>
              <a:rPr lang="ru-RU" sz="2800" b="1" dirty="0">
                <a:latin typeface="Georgia" pitchFamily="18" charset="0"/>
              </a:rPr>
              <a:t>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(283 </a:t>
            </a:r>
            <a:r>
              <a:rPr lang="ru-RU" sz="2800" i="1" dirty="0" err="1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тисячі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(2024))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 err="1">
                <a:latin typeface="Georgia" pitchFamily="18" charset="0"/>
              </a:rPr>
              <a:t>учасників</a:t>
            </a:r>
            <a:r>
              <a:rPr lang="ru-RU" sz="2800" dirty="0">
                <a:latin typeface="Georgia" pitchFamily="18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uk-UA" sz="2800" b="1" dirty="0">
                <a:latin typeface="Georgia" pitchFamily="18" charset="0"/>
              </a:rPr>
              <a:t>234 841 цьогорічних</a:t>
            </a:r>
            <a:r>
              <a:rPr lang="uk-UA" sz="2800" dirty="0">
                <a:latin typeface="Georgia" pitchFamily="18" charset="0"/>
              </a:rPr>
              <a:t> і  </a:t>
            </a:r>
          </a:p>
          <a:p>
            <a:r>
              <a:rPr lang="uk-UA" sz="2800" b="1" dirty="0">
                <a:latin typeface="Georgia" pitchFamily="18" charset="0"/>
              </a:rPr>
              <a:t>    77 649 минулорічних </a:t>
            </a:r>
            <a:r>
              <a:rPr lang="uk-UA" sz="2800" dirty="0">
                <a:latin typeface="Georgia" pitchFamily="18" charset="0"/>
              </a:rPr>
              <a:t>випускників і випускниць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0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</a:t>
            </a:r>
            <a:r>
              <a:rPr lang="ru-RU" altLang="uk-UA" sz="2000" b="1" dirty="0">
                <a:latin typeface="Bookman Old Style" pitchFamily="18" charset="0"/>
              </a:rPr>
              <a:t> </a:t>
            </a: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2025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429132"/>
            <a:ext cx="8429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latin typeface="Georgia" pitchFamily="18" charset="0"/>
              </a:rPr>
              <a:t>В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основній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сесії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dirty="0">
                <a:latin typeface="Georgia" pitchFamily="18" charset="0"/>
              </a:rPr>
              <a:t>НМТ взяли участь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292 419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(265 275) </a:t>
            </a:r>
            <a:r>
              <a:rPr lang="ru-RU" sz="2800" dirty="0" err="1">
                <a:latin typeface="Georgia" pitchFamily="18" charset="0"/>
              </a:rPr>
              <a:t>вступників</a:t>
            </a:r>
            <a:r>
              <a:rPr lang="ru-RU" sz="2800" dirty="0">
                <a:latin typeface="Georgia" pitchFamily="18" charset="0"/>
              </a:rPr>
              <a:t> (</a:t>
            </a:r>
            <a:r>
              <a:rPr lang="ru-RU" sz="2800" dirty="0" err="1">
                <a:latin typeface="Georgia" pitchFamily="18" charset="0"/>
              </a:rPr>
              <a:t>із</a:t>
            </a:r>
            <a:r>
              <a:rPr lang="ru-RU" sz="2800" dirty="0">
                <a:latin typeface="Georgia" pitchFamily="18" charset="0"/>
              </a:rPr>
              <a:t> них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20 071 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(16 654) </a:t>
            </a:r>
            <a:r>
              <a:rPr lang="ru-RU" sz="2800" dirty="0">
                <a:latin typeface="Georgia" pitchFamily="18" charset="0"/>
              </a:rPr>
              <a:t>– за кордоном).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Georgia" pitchFamily="18" charset="0"/>
              </a:rPr>
              <a:t> Явка </a:t>
            </a:r>
            <a:r>
              <a:rPr lang="ru-RU" sz="2800" dirty="0" err="1">
                <a:latin typeface="Georgia" pitchFamily="18" charset="0"/>
              </a:rPr>
              <a:t>учасників</a:t>
            </a:r>
            <a:r>
              <a:rPr lang="ru-RU" sz="2800" dirty="0">
                <a:latin typeface="Georgia" pitchFamily="18" charset="0"/>
              </a:rPr>
              <a:t> становила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92,8 % </a:t>
            </a:r>
            <a:r>
              <a:rPr lang="ru-RU" sz="2800" dirty="0">
                <a:latin typeface="Georgia" pitchFamily="18" charset="0"/>
              </a:rPr>
              <a:t>– в </a:t>
            </a:r>
            <a:r>
              <a:rPr lang="ru-RU" sz="2800" dirty="0" err="1">
                <a:latin typeface="Georgia" pitchFamily="18" charset="0"/>
              </a:rPr>
              <a:t>Україні</a:t>
            </a:r>
            <a:r>
              <a:rPr lang="ru-RU" sz="2800" dirty="0">
                <a:latin typeface="Georgia" pitchFamily="18" charset="0"/>
              </a:rPr>
              <a:t>,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83,76 % </a:t>
            </a:r>
            <a:r>
              <a:rPr lang="ru-RU" sz="2800" dirty="0">
                <a:latin typeface="Georgia" pitchFamily="18" charset="0"/>
              </a:rPr>
              <a:t>– за кордоном. </a:t>
            </a:r>
            <a:endParaRPr lang="uk-UA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1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3"/>
          <p:cNvSpPr txBox="1">
            <a:spLocks noChangeArrowheads="1"/>
          </p:cNvSpPr>
          <p:nvPr/>
        </p:nvSpPr>
        <p:spPr bwMode="auto">
          <a:xfrm>
            <a:off x="2959542" y="555245"/>
            <a:ext cx="4999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rtlCol="0" anchor="ctr">
            <a:sp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pPr algn="r"/>
            <a:r>
              <a:rPr lang="uk-UA" altLang="uk-UA" sz="2800" b="1" dirty="0">
                <a:solidFill>
                  <a:schemeClr val="bg1"/>
                </a:solidFill>
                <a:latin typeface="Bookman Old Style" pitchFamily="18" charset="0"/>
              </a:rPr>
              <a:t>Трохи статистики</a:t>
            </a:r>
            <a:r>
              <a:rPr lang="uk-UA" altLang="uk-UA" sz="2800" b="1" dirty="0">
                <a:solidFill>
                  <a:schemeClr val="bg2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0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</a:t>
            </a:r>
            <a:r>
              <a:rPr lang="ru-RU" altLang="uk-UA" sz="2000" b="1" dirty="0">
                <a:latin typeface="Bookman Old Style" pitchFamily="18" charset="0"/>
              </a:rPr>
              <a:t> </a:t>
            </a: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2025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1643050"/>
            <a:ext cx="76438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ПРЕДМЕТ</a:t>
            </a:r>
            <a:r>
              <a:rPr kumimoji="0" lang="uk-UA" sz="2400" b="1" i="0" u="none" strike="noStrike" cap="none" normalizeH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ЗА ВИБОРОМ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Більшість віддала перевагу іноземним мовам: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англійську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вибрали 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114 664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учасники і учасниці,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німецьку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MS Gothic" pitchFamily="49" charset="-128"/>
              </a:rPr>
              <a:t>ー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3 558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французьку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MS Gothic" pitchFamily="49" charset="-128"/>
              </a:rPr>
              <a:t>ー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315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іспанськ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 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MS Gothic" pitchFamily="49" charset="-128"/>
              </a:rPr>
              <a:t>ー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174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Географія</a:t>
            </a:r>
            <a:r>
              <a:rPr lang="uk-UA" sz="2400" dirty="0">
                <a:solidFill>
                  <a:srgbClr val="0D0D0D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72 870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осіб.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400" dirty="0">
                <a:solidFill>
                  <a:srgbClr val="0D0D0D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0D0D0D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Біологія</a:t>
            </a:r>
            <a:r>
              <a:rPr lang="uk-UA" sz="2400" dirty="0">
                <a:solidFill>
                  <a:srgbClr val="0D0D0D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–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62 599.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Українська література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uk-UA" sz="2400" b="0" i="0" u="none" strike="noStrike" cap="none" normalizeH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46 537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1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Найменше: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Фізика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8 886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Хімія</a:t>
            </a:r>
            <a:r>
              <a:rPr kumimoji="0" lang="uk-UA" sz="2400" b="0" i="0" u="none" strike="noStrike" cap="none" normalizeH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MS Gothic" pitchFamily="49" charset="-128"/>
              </a:rPr>
              <a:t>ー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2 887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 осіб.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1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79;p2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D9EDC1F3-53BA-4D80-8926-24F820D39452}" type="slidenum">
              <a:rPr lang="ru-RU" altLang="uk-UA" sz="1300" smtClean="0">
                <a:solidFill>
                  <a:srgbClr val="FFFFFF"/>
                </a:solidFill>
                <a:latin typeface="Roboto" charset="0"/>
                <a:sym typeface="Roboto" charset="0"/>
              </a:rPr>
              <a:pPr/>
              <a:t>8</a:t>
            </a:fld>
            <a:endParaRPr lang="ru-RU" altLang="uk-UA" sz="1300">
              <a:solidFill>
                <a:srgbClr val="FFFFFF"/>
              </a:solidFill>
              <a:latin typeface="Roboto" charset="0"/>
              <a:sym typeface="Roboto" charset="0"/>
            </a:endParaRPr>
          </a:p>
        </p:txBody>
      </p:sp>
      <p:sp>
        <p:nvSpPr>
          <p:cNvPr id="11267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</a:t>
            </a:r>
            <a:r>
              <a:rPr lang="ru-RU" altLang="uk-UA" sz="2000" b="1" dirty="0">
                <a:latin typeface="Bookman Old Style" pitchFamily="18" charset="0"/>
              </a:rPr>
              <a:t> </a:t>
            </a: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2025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3429000" y="5524501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altLang="uk-UA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714620"/>
            <a:ext cx="351948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14 травня – 24 червня 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(основна сесія)</a:t>
            </a:r>
          </a:p>
        </p:txBody>
      </p:sp>
      <p:sp>
        <p:nvSpPr>
          <p:cNvPr id="11270" name="Заголовок 5"/>
          <p:cNvSpPr txBox="1">
            <a:spLocks noGrp="1"/>
          </p:cNvSpPr>
          <p:nvPr>
            <p:ph type="title"/>
          </p:nvPr>
        </p:nvSpPr>
        <p:spPr>
          <a:xfrm>
            <a:off x="5445125" y="438151"/>
            <a:ext cx="2413000" cy="84157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Дещо про…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207167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Терміни проведення:</a:t>
            </a:r>
            <a:endParaRPr lang="uk-UA" sz="20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2066" y="2071678"/>
            <a:ext cx="378621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10</a:t>
            </a:r>
            <a:r>
              <a:rPr lang="uk-UA" altLang="uk-UA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округів тестування</a:t>
            </a:r>
            <a:r>
              <a:rPr lang="uk-UA" alt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>
              <a:defRPr/>
            </a:pPr>
            <a:r>
              <a:rPr lang="uk-UA" altLang="uk-UA" sz="2400" dirty="0">
                <a:latin typeface="Georgia" pitchFamily="18" charset="0"/>
              </a:rPr>
              <a:t>(10 у 2023, 2014)</a:t>
            </a:r>
            <a:r>
              <a:rPr lang="uk-UA" altLang="uk-UA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>
              <a:defRPr/>
            </a:pPr>
            <a:r>
              <a:rPr lang="uk-UA" altLang="uk-UA" sz="24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(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м. Кременець,  м. Бережани, </a:t>
            </a:r>
          </a:p>
          <a:p>
            <a:pPr>
              <a:defRPr/>
            </a:pP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м. Збараж,  м. Теребовля,</a:t>
            </a:r>
          </a:p>
          <a:p>
            <a:pPr>
              <a:defRPr/>
            </a:pP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м. Тернопіль, м. Борщів,</a:t>
            </a:r>
          </a:p>
          <a:p>
            <a:pPr>
              <a:defRPr/>
            </a:pP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м. </a:t>
            </a:r>
            <a:r>
              <a:rPr lang="uk-UA" sz="2000" i="1" dirty="0" err="1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Бучач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, </a:t>
            </a:r>
            <a:r>
              <a:rPr lang="uk-UA" sz="2000" i="1" dirty="0" err="1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смт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. </a:t>
            </a:r>
            <a:r>
              <a:rPr lang="uk-UA" sz="2000" i="1" dirty="0" err="1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Гусятин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,</a:t>
            </a:r>
          </a:p>
          <a:p>
            <a:pPr>
              <a:defRPr/>
            </a:pP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м. </a:t>
            </a:r>
            <a:r>
              <a:rPr lang="uk-UA" sz="2000" i="1" dirty="0" err="1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Заліщики</a:t>
            </a:r>
            <a:r>
              <a:rPr lang="uk-UA" sz="2000" i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, м. Чортків)  </a:t>
            </a:r>
            <a:r>
              <a:rPr lang="uk-UA" altLang="uk-UA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– </a:t>
            </a:r>
          </a:p>
          <a:p>
            <a:pPr>
              <a:defRPr/>
            </a:pP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27 </a:t>
            </a:r>
            <a:r>
              <a:rPr lang="uk-UA" altLang="uk-UA" sz="2400" dirty="0">
                <a:latin typeface="Georgia" pitchFamily="18" charset="0"/>
              </a:rPr>
              <a:t>(20) </a:t>
            </a:r>
            <a:r>
              <a:rPr lang="uk-UA" altLang="uk-UA" sz="24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пункти проведення НМТ (11 – у Тернополі)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55395" y="927957"/>
            <a:ext cx="5184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alt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Тернопільська область</a:t>
            </a:r>
          </a:p>
        </p:txBody>
      </p:sp>
      <p:pic>
        <p:nvPicPr>
          <p:cNvPr id="12" name="Рисунок 11" descr="завантаженн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214818"/>
            <a:ext cx="3370840" cy="22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6670607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79;p2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fld id="{D9EDC1F3-53BA-4D80-8926-24F820D39452}" type="slidenum">
              <a:rPr lang="ru-RU" altLang="uk-UA" sz="1300" smtClean="0">
                <a:solidFill>
                  <a:srgbClr val="FFFFFF"/>
                </a:solidFill>
                <a:latin typeface="Roboto" charset="0"/>
                <a:sym typeface="Roboto" charset="0"/>
              </a:rPr>
              <a:pPr/>
              <a:t>9</a:t>
            </a:fld>
            <a:endParaRPr lang="ru-RU" altLang="uk-UA" sz="1300">
              <a:solidFill>
                <a:srgbClr val="FFFFFF"/>
              </a:solidFill>
              <a:latin typeface="Roboto" charset="0"/>
              <a:sym typeface="Roboto" charset="0"/>
            </a:endParaRPr>
          </a:p>
        </p:txBody>
      </p:sp>
      <p:sp>
        <p:nvSpPr>
          <p:cNvPr id="11267" name="Google Shape;180;p22"/>
          <p:cNvSpPr>
            <a:spLocks noChangeArrowheads="1"/>
          </p:cNvSpPr>
          <p:nvPr/>
        </p:nvSpPr>
        <p:spPr bwMode="auto">
          <a:xfrm>
            <a:off x="7858125" y="762000"/>
            <a:ext cx="928688" cy="427567"/>
          </a:xfrm>
          <a:custGeom>
            <a:avLst/>
            <a:gdLst>
              <a:gd name="T0" fmla="*/ 0 w 16072"/>
              <a:gd name="T1" fmla="*/ 0 h 16071"/>
              <a:gd name="T2" fmla="*/ 16072 w 16072"/>
              <a:gd name="T3" fmla="*/ 16071 h 16071"/>
            </a:gdLst>
            <a:ahLst/>
            <a:cxnLst/>
            <a:rect l="T0" t="T1" r="T2" b="T3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НМТ</a:t>
            </a:r>
            <a:r>
              <a:rPr lang="ru-RU" altLang="uk-UA" sz="2000" b="1" dirty="0">
                <a:latin typeface="Bookman Old Style" pitchFamily="18" charset="0"/>
              </a:rPr>
              <a:t> </a:t>
            </a:r>
            <a:r>
              <a:rPr lang="ru-RU" altLang="uk-UA" sz="2000" b="1" dirty="0">
                <a:solidFill>
                  <a:schemeClr val="tx1"/>
                </a:solidFill>
                <a:latin typeface="Bookman Old Style" pitchFamily="18" charset="0"/>
              </a:rPr>
              <a:t>2025</a:t>
            </a:r>
          </a:p>
        </p:txBody>
      </p:sp>
      <p:sp>
        <p:nvSpPr>
          <p:cNvPr id="11268" name="Прямоугольник 8"/>
          <p:cNvSpPr>
            <a:spLocks noChangeArrowheads="1"/>
          </p:cNvSpPr>
          <p:nvPr/>
        </p:nvSpPr>
        <p:spPr bwMode="auto">
          <a:xfrm>
            <a:off x="3429000" y="5524501"/>
            <a:ext cx="237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altLang="uk-UA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214554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altLang="uk-UA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18 травня – 22  червня 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(основна сесія)</a:t>
            </a:r>
          </a:p>
        </p:txBody>
      </p:sp>
      <p:sp>
        <p:nvSpPr>
          <p:cNvPr id="11270" name="Заголовок 5"/>
          <p:cNvSpPr txBox="1">
            <a:spLocks noGrp="1"/>
          </p:cNvSpPr>
          <p:nvPr>
            <p:ph type="title"/>
          </p:nvPr>
        </p:nvSpPr>
        <p:spPr>
          <a:xfrm>
            <a:off x="5445125" y="438151"/>
            <a:ext cx="2413000" cy="84157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Дещо про…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80566" y="177165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Терміни проведення:</a:t>
            </a:r>
            <a:endParaRPr lang="uk-UA" sz="20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55395" y="927957"/>
            <a:ext cx="5184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altLang="uk-UA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Чортківська</a:t>
            </a:r>
            <a:r>
              <a:rPr lang="uk-UA" altLang="uk-U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МТГ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"/>
          <a:stretch/>
        </p:blipFill>
        <p:spPr>
          <a:xfrm>
            <a:off x="4954830" y="1643050"/>
            <a:ext cx="4189170" cy="262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857884" y="5643578"/>
            <a:ext cx="1759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uk-UA" altLang="uk-UA" sz="28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ТЕЦ</a:t>
            </a:r>
            <a:endParaRPr lang="uk-UA" altLang="uk-UA" sz="28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Рисунок 11" descr="o_1dkkqa9sf1tjopi91abljo0u3v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214686"/>
            <a:ext cx="444503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572132" y="4500570"/>
            <a:ext cx="338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altLang="uk-UA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Чортківський ліцей № 7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6000768"/>
            <a:ext cx="338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altLang="uk-UA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Чортківський ліцей № 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2362539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2910</Words>
  <Application>Microsoft Office PowerPoint</Application>
  <PresentationFormat>Екран (4:3)</PresentationFormat>
  <Paragraphs>589</Paragraphs>
  <Slides>45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45</vt:i4>
      </vt:variant>
    </vt:vector>
  </HeadingPairs>
  <TitlesOfParts>
    <vt:vector size="59" baseType="lpstr">
      <vt:lpstr>Arial</vt:lpstr>
      <vt:lpstr>Barlow</vt:lpstr>
      <vt:lpstr>Book Antiqua</vt:lpstr>
      <vt:lpstr>Bookman Old Style</vt:lpstr>
      <vt:lpstr>Calibri</vt:lpstr>
      <vt:lpstr>Dosis</vt:lpstr>
      <vt:lpstr>Georgia</vt:lpstr>
      <vt:lpstr>Mali</vt:lpstr>
      <vt:lpstr>Monotype Corsiva</vt:lpstr>
      <vt:lpstr>Roboto</vt:lpstr>
      <vt:lpstr>Segoe Script</vt:lpstr>
      <vt:lpstr>Times New Roman</vt:lpstr>
      <vt:lpstr>Wingdings</vt:lpstr>
      <vt:lpstr>Тема Office</vt:lpstr>
      <vt:lpstr>2024/2025              2025/2026  навчальні роки:  </vt:lpstr>
      <vt:lpstr> НМТ – 2025 (26): </vt:lpstr>
      <vt:lpstr>Дещо про…</vt:lpstr>
      <vt:lpstr>Презентація PowerPoint</vt:lpstr>
      <vt:lpstr>Дещо про…</vt:lpstr>
      <vt:lpstr>Презентація PowerPoint</vt:lpstr>
      <vt:lpstr>Презентація PowerPoint</vt:lpstr>
      <vt:lpstr>Дещо про…</vt:lpstr>
      <vt:lpstr>Дещо про…</vt:lpstr>
      <vt:lpstr>Факти </vt:lpstr>
      <vt:lpstr>РЕАЛІЇ</vt:lpstr>
      <vt:lpstr>Склав/не склав</vt:lpstr>
      <vt:lpstr>Склав/не склав</vt:lpstr>
      <vt:lpstr>Прохідний бал</vt:lpstr>
      <vt:lpstr>Результати</vt:lpstr>
      <vt:lpstr>Результати</vt:lpstr>
      <vt:lpstr>Факти:</vt:lpstr>
      <vt:lpstr>Факти:</vt:lpstr>
      <vt:lpstr>Національний мультипредметний тест 2025</vt:lpstr>
      <vt:lpstr>Перспективи  у 2024-2015 рр. </vt:lpstr>
      <vt:lpstr>Перспективи </vt:lpstr>
      <vt:lpstr>Думки вголос…</vt:lpstr>
      <vt:lpstr>Обдаровані діти – майбутній цвіт нації!</vt:lpstr>
      <vt:lpstr>Презентація PowerPoint</vt:lpstr>
      <vt:lpstr>КІЛЬКІСТЬ УЧАСНИКІВ ІІ ЕТАПУ  ВСЕУКРАЇНСЬКИХ УЧНІВСЬКИХ ОЛІМПІАД (2024/2025 н.р.)</vt:lpstr>
      <vt:lpstr>КІЛЬКІСТЬ ПРИЗЕРІВ ІІ ЕТАПУ  ВСЕУКРАЇНСЬКИХ УЧНІВСЬКИХ ОЛІМПІАД (2024/2025 н.р.)</vt:lpstr>
      <vt:lpstr>КІЛЬКІСТЬ ПРИЗЕРІВ ІІ ЕТАПУ  ВСЕУКРАЇНСЬКИХ УЧНІВСЬКИХ ОЛІМПІАД (2024/2025 н.р.)</vt:lpstr>
      <vt:lpstr>КІЛЬКІСНИЙ СКЛАД та % УЧАСНИКІВ ІІ ЕТАПУ ВСЕУКРАЇНСЬКИХ УЧНІВСЬКИХ ОЛІМПІАД (2024/2025 н.р.)</vt:lpstr>
      <vt:lpstr>КІЛЬКІСТЬ ПРИЗЕРІВ ІІ ЕТАПУ  ВСЕУКРАЇНСЬКИХ УЧНІВСЬКИХ ОЛІМПІАД (2024/2025 н.р.)</vt:lpstr>
      <vt:lpstr>КІЛЬКІСТЬ ПРИЗЕРІВ  ІІ ЕТАПУ  ВСЕУКРАЇНСЬКИХ УЧНІВСЬКИХ ОЛІМПІАД</vt:lpstr>
      <vt:lpstr>Кращі серед кращих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Перспективи…</vt:lpstr>
      <vt:lpstr>Для роздумів…</vt:lpstr>
      <vt:lpstr>Сертифікація  педагогічних працівників</vt:lpstr>
      <vt:lpstr>Сертифікація педагогічних працівників                у 2025 році</vt:lpstr>
      <vt:lpstr>2025 </vt:lpstr>
      <vt:lpstr>2026 </vt:lpstr>
      <vt:lpstr>Думки вголос</vt:lpstr>
      <vt:lpstr>І насамкінець…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НМТ – 2022</dc:title>
  <dc:creator>ЗНО</dc:creator>
  <cp:lastModifiedBy>Людмила Поліщук</cp:lastModifiedBy>
  <cp:revision>263</cp:revision>
  <dcterms:created xsi:type="dcterms:W3CDTF">2023-08-24T09:56:38Z</dcterms:created>
  <dcterms:modified xsi:type="dcterms:W3CDTF">2026-01-07T08:44:01Z</dcterms:modified>
</cp:coreProperties>
</file>