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8" r:id="rId5"/>
    <p:sldMasterId id="2147483677" r:id="rId6"/>
  </p:sldMasterIdLst>
  <p:notesMasterIdLst>
    <p:notesMasterId r:id="rId27"/>
  </p:notesMasterIdLst>
  <p:handoutMasterIdLst>
    <p:handoutMasterId r:id="rId28"/>
  </p:handoutMasterIdLst>
  <p:sldIdLst>
    <p:sldId id="312" r:id="rId7"/>
    <p:sldId id="314" r:id="rId8"/>
    <p:sldId id="315" r:id="rId9"/>
    <p:sldId id="316" r:id="rId10"/>
    <p:sldId id="317" r:id="rId11"/>
    <p:sldId id="318" r:id="rId12"/>
    <p:sldId id="304" r:id="rId13"/>
    <p:sldId id="307" r:id="rId14"/>
    <p:sldId id="332" r:id="rId15"/>
    <p:sldId id="320" r:id="rId16"/>
    <p:sldId id="330" r:id="rId17"/>
    <p:sldId id="328" r:id="rId18"/>
    <p:sldId id="321" r:id="rId19"/>
    <p:sldId id="322" r:id="rId20"/>
    <p:sldId id="325" r:id="rId21"/>
    <p:sldId id="326" r:id="rId22"/>
    <p:sldId id="324" r:id="rId23"/>
    <p:sldId id="333" r:id="rId24"/>
    <p:sldId id="334" r:id="rId25"/>
    <p:sldId id="32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4" userDrawn="1">
          <p15:clr>
            <a:srgbClr val="A4A3A4"/>
          </p15:clr>
        </p15:guide>
        <p15:guide id="2" pos="576" userDrawn="1">
          <p15:clr>
            <a:srgbClr val="A4A3A4"/>
          </p15:clr>
        </p15:guide>
        <p15:guide id="8" orient="horz" pos="3744" userDrawn="1">
          <p15:clr>
            <a:srgbClr val="A4A3A4"/>
          </p15:clr>
        </p15:guide>
        <p15:guide id="9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CC00"/>
    <a:srgbClr val="FFFF66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82" autoAdjust="0"/>
    <p:restoredTop sz="93725" autoAdjust="0"/>
  </p:normalViewPr>
  <p:slideViewPr>
    <p:cSldViewPr snapToGrid="0" showGuides="1">
      <p:cViewPr varScale="1">
        <p:scale>
          <a:sx n="96" d="100"/>
          <a:sy n="96" d="100"/>
        </p:scale>
        <p:origin x="480" y="58"/>
      </p:cViewPr>
      <p:guideLst>
        <p:guide orient="horz" pos="1344"/>
        <p:guide pos="576"/>
        <p:guide orient="horz" pos="3744"/>
        <p:guide pos="3840"/>
      </p:guideLst>
    </p:cSldViewPr>
  </p:slideViewPr>
  <p:outlineViewPr>
    <p:cViewPr>
      <p:scale>
        <a:sx n="33" d="100"/>
        <a:sy n="33" d="100"/>
      </p:scale>
      <p:origin x="0" y="-59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99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5DC31D-6BBA-1E40-9A7E-1FE0A421F3A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09E10C-1649-9148-9887-C4B5DF38CE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465657-3F36-724B-A332-D448C4527D30}" type="datetimeFigureOut">
              <a:rPr lang="uk-UA"/>
              <a:pPr/>
              <a:t>13.11.2025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09E7DC-2FE3-FA48-929A-C3D3179E1E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F40692-4B9B-A444-A85B-911AF05DE3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0D8CC-6079-CB40-AF25-90B118481BE2}" type="slidenum">
              <a:rPr/>
              <a:pPr/>
              <a:t>‹№›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9BD91-3212-4DC1-AFF0-6D1D00E23B4F}" type="datetimeFigureOut">
              <a:rPr lang="uk-UA" smtClean="0"/>
              <a:pPr/>
              <a:t>13.11.2025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Зразок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П'ятий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57A38-BECD-4634-B201-6D1BB5735322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86903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57A38-BECD-4634-B201-6D1BB5735322}" type="slidenum">
              <a:rPr lang="uk-UA" smtClean="0"/>
              <a:pPr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5495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B57A38-BECD-4634-B201-6D1BB5735322}" type="slidenum">
              <a:rPr lang="uk-UA" smtClean="0"/>
              <a:pPr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62872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860281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766064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913264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934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361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40822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517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030905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1787840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409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00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2857116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35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072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19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800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204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502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356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289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377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EE24C-B229-452F-B387-BA3429761C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FCEFA7B-7934-4EAA-8C20-7D9B03B9E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1981933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93050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1F778D16-894A-4379-8B5B-DC24234515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29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06A418-68CC-4D3D-9032-696498842F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E93C440-01C8-4E08-A98E-D76F10D08B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1913064"/>
            <a:ext cx="6858001" cy="427939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56047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AA20A23-A33B-4A1B-9162-707282E535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5602"/>
          <a:stretch>
            <a:fillRect/>
          </a:stretch>
        </p:blipFill>
        <p:spPr>
          <a:xfrm>
            <a:off x="1066800" y="523183"/>
            <a:ext cx="10058400" cy="6334817"/>
          </a:xfrm>
          <a:custGeom>
            <a:avLst/>
            <a:gdLst>
              <a:gd name="connsiteX0" fmla="*/ 0 w 10058400"/>
              <a:gd name="connsiteY0" fmla="*/ 0 h 6334817"/>
              <a:gd name="connsiteX1" fmla="*/ 10058400 w 10058400"/>
              <a:gd name="connsiteY1" fmla="*/ 0 h 6334817"/>
              <a:gd name="connsiteX2" fmla="*/ 10058400 w 10058400"/>
              <a:gd name="connsiteY2" fmla="*/ 6334817 h 6334817"/>
              <a:gd name="connsiteX3" fmla="*/ 0 w 10058400"/>
              <a:gd name="connsiteY3" fmla="*/ 6334817 h 6334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58400" h="6334817">
                <a:moveTo>
                  <a:pt x="0" y="0"/>
                </a:moveTo>
                <a:lnTo>
                  <a:pt x="10058400" y="0"/>
                </a:lnTo>
                <a:lnTo>
                  <a:pt x="10058400" y="6334817"/>
                </a:lnTo>
                <a:lnTo>
                  <a:pt x="0" y="6334817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136F446-5EA3-48C4-AA8D-AB9850B03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6B70600-CFB5-4805-BC68-5AE22166B56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951305"/>
            <a:ext cx="7772400" cy="3456432"/>
          </a:xfrm>
        </p:spPr>
        <p:txBody>
          <a:bodyPr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9C8060D-32CA-4A3C-9EAF-A2D3801AB8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022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728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263045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phic 15">
            <a:extLst>
              <a:ext uri="{FF2B5EF4-FFF2-40B4-BE49-F238E27FC236}">
                <a16:creationId xmlns:a16="http://schemas.microsoft.com/office/drawing/2014/main" id="{C6103AFC-AC4C-4756-AEEE-B0D669AC8C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4880"/>
          <a:stretch>
            <a:fillRect/>
          </a:stretch>
        </p:blipFill>
        <p:spPr>
          <a:xfrm>
            <a:off x="878302" y="469222"/>
            <a:ext cx="10424160" cy="6388778"/>
          </a:xfrm>
          <a:custGeom>
            <a:avLst/>
            <a:gdLst>
              <a:gd name="connsiteX0" fmla="*/ 0 w 10424160"/>
              <a:gd name="connsiteY0" fmla="*/ 0 h 6388778"/>
              <a:gd name="connsiteX1" fmla="*/ 10424160 w 10424160"/>
              <a:gd name="connsiteY1" fmla="*/ 0 h 6388778"/>
              <a:gd name="connsiteX2" fmla="*/ 10424160 w 10424160"/>
              <a:gd name="connsiteY2" fmla="*/ 6388778 h 6388778"/>
              <a:gd name="connsiteX3" fmla="*/ 0 w 10424160"/>
              <a:gd name="connsiteY3" fmla="*/ 6388778 h 6388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4160" h="6388778">
                <a:moveTo>
                  <a:pt x="0" y="0"/>
                </a:moveTo>
                <a:lnTo>
                  <a:pt x="10424160" y="0"/>
                </a:lnTo>
                <a:lnTo>
                  <a:pt x="10424160" y="6388778"/>
                </a:lnTo>
                <a:lnTo>
                  <a:pt x="0" y="6388778"/>
                </a:lnTo>
                <a:close/>
              </a:path>
            </a:pathLst>
          </a:cu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4604EF9-570E-48F5-BA06-DEB9EB7F7D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7599" y="1460692"/>
            <a:ext cx="6857999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0B30880-FB83-4FD8-B7A4-675D68A479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438570"/>
            <a:ext cx="6858000" cy="395020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81839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96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7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60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8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9775E2-26ED-4CEF-94F6-7C85D113D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46653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32AB5-76E2-49F4-96EE-B419AF1F0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2294859"/>
            <a:ext cx="10058400" cy="37209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09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9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6" userDrawn="1">
          <p15:clr>
            <a:srgbClr val="F26B43"/>
          </p15:clr>
        </p15:guide>
        <p15:guide id="2" pos="576" userDrawn="1">
          <p15:clr>
            <a:srgbClr val="F26B43"/>
          </p15:clr>
        </p15:guide>
        <p15:guide id="3" pos="7104" userDrawn="1">
          <p15:clr>
            <a:srgbClr val="F26B43"/>
          </p15:clr>
        </p15:guide>
        <p15:guide id="4" orient="horz" pos="3744" userDrawn="1">
          <p15:clr>
            <a:srgbClr val="F26B43"/>
          </p15:clr>
        </p15:guide>
        <p15:guide id="5" pos="2760" userDrawn="1">
          <p15:clr>
            <a:srgbClr val="F26B43"/>
          </p15:clr>
        </p15:guide>
        <p15:guide id="6" pos="4944" userDrawn="1">
          <p15:clr>
            <a:srgbClr val="F26B43"/>
          </p15:clr>
        </p15:guide>
        <p15:guide id="7" orient="horz" pos="4032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230F8-C80A-42BE-894F-D56E5E93FB3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13.11.2025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F3B3A-35C7-4CD1-8969-90C9B3E67D2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‹№›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97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000221" y="1985431"/>
            <a:ext cx="94932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cap="all" spc="100" dirty="0">
                <a:solidFill>
                  <a:schemeClr val="accent5">
                    <a:lumMod val="50000"/>
                  </a:schemeClr>
                </a:solidFill>
                <a:latin typeface="Bookman Old Style"/>
                <a:cs typeface="Arial"/>
              </a:rPr>
              <a:t>Звіт про діяльність управління освіти, молоді та спорту Чортківської міської ради </a:t>
            </a:r>
            <a:br>
              <a:rPr lang="uk-UA" sz="3200" b="1" cap="all" spc="100" dirty="0">
                <a:solidFill>
                  <a:schemeClr val="accent5">
                    <a:lumMod val="50000"/>
                  </a:schemeClr>
                </a:solidFill>
                <a:latin typeface="Bookman Old Style"/>
                <a:cs typeface="Arial"/>
              </a:rPr>
            </a:br>
            <a:br>
              <a:rPr lang="ru-RU" sz="3600" b="1" cap="all" spc="100" dirty="0">
                <a:solidFill>
                  <a:srgbClr val="002060"/>
                </a:solidFill>
                <a:latin typeface="Bookman Old Style"/>
                <a:cs typeface="Arial"/>
              </a:rPr>
            </a:br>
            <a:br>
              <a:rPr lang="en-US" b="1" dirty="0">
                <a:solidFill>
                  <a:srgbClr val="002060"/>
                </a:solidFill>
              </a:rPr>
            </a:br>
            <a:endParaRPr lang="uk-UA" dirty="0"/>
          </a:p>
        </p:txBody>
      </p:sp>
      <p:sp>
        <p:nvSpPr>
          <p:cNvPr id="3" name="Прямокутник 2"/>
          <p:cNvSpPr/>
          <p:nvPr/>
        </p:nvSpPr>
        <p:spPr>
          <a:xfrm>
            <a:off x="2142066" y="4817533"/>
            <a:ext cx="1540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cap="all" spc="100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Arial"/>
              </a:rPr>
              <a:t>2025</a:t>
            </a:r>
            <a:endParaRPr lang="uk-UA" sz="3600" dirty="0">
              <a:solidFill>
                <a:schemeClr val="accent5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6096000" y="5044826"/>
            <a:ext cx="56641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spcBef>
                <a:spcPts val="1000"/>
              </a:spcBef>
              <a:buClr>
                <a:srgbClr val="90C226"/>
              </a:buClr>
              <a:buSzPct val="80000"/>
              <a:defRPr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                    </a:t>
            </a:r>
            <a:r>
              <a:rPr lang="uk-UA" sz="2400" b="1" dirty="0">
                <a:solidFill>
                  <a:schemeClr val="accent5">
                    <a:lumMod val="50000"/>
                  </a:schemeClr>
                </a:solidFill>
                <a:latin typeface="Bookman Old Style" panose="02050604050505020204" pitchFamily="18" charset="0"/>
                <a:cs typeface="Arial" pitchFamily="34" charset="0"/>
              </a:rPr>
              <a:t>Людмила ПОЛІЩУК </a:t>
            </a:r>
          </a:p>
        </p:txBody>
      </p:sp>
    </p:spTree>
    <p:extLst>
      <p:ext uri="{BB962C8B-B14F-4D97-AF65-F5344CB8AC3E}">
        <p14:creationId xmlns:p14="http://schemas.microsoft.com/office/powerpoint/2010/main" val="906933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1353802" y="982520"/>
            <a:ext cx="10128249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cap="all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Організація Харчування  в ЗДО </a:t>
            </a:r>
            <a:r>
              <a:rPr lang="uk-UA" sz="2000" b="1" cap="all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(план) </a:t>
            </a:r>
            <a:r>
              <a:rPr lang="en-US" sz="2500" b="1" cap="all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</a:t>
            </a:r>
            <a:r>
              <a:rPr lang="uk-UA" sz="2500" b="1" cap="all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</a:t>
            </a:r>
            <a:r>
              <a:rPr lang="uk-UA" sz="2500" b="1" cap="all" spc="100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4060 </a:t>
            </a:r>
            <a:r>
              <a:rPr lang="uk-UA" b="1" cap="all" spc="100" dirty="0" err="1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тис.грн</a:t>
            </a:r>
            <a:r>
              <a:rPr lang="uk-UA" b="1" cap="all" spc="1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.</a:t>
            </a:r>
            <a:endParaRPr lang="uk-UA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306513" y="1497696"/>
            <a:ext cx="7230533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Вартість харчування однієї дитини:</a:t>
            </a:r>
          </a:p>
          <a:p>
            <a:pPr lvl="0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віком до 3-ох років </a:t>
            </a: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38,00 грн.</a:t>
            </a:r>
          </a:p>
          <a:p>
            <a:pPr lvl="0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віком від 3 до 6 (7) років – 50,00 грн.</a:t>
            </a:r>
          </a:p>
          <a:p>
            <a:pPr lvl="0"/>
            <a:endParaRPr lang="uk-UA" sz="2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uk-UA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Розмір батьківської плати:</a:t>
            </a:r>
          </a:p>
          <a:p>
            <a:pPr lvl="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віком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до 3-ох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23,00 грн.</a:t>
            </a:r>
          </a:p>
          <a:p>
            <a:pPr lvl="0"/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віком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до 6 (7) </a:t>
            </a:r>
            <a:r>
              <a:rPr lang="ru-RU" sz="22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років</a:t>
            </a:r>
            <a:r>
              <a:rPr lang="ru-RU" sz="2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30,00 грн.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933" y="1828462"/>
            <a:ext cx="2988734" cy="199248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667" y="3999440"/>
            <a:ext cx="3251200" cy="216746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5C35E8B-6B02-C0B5-6C3C-B9FF10D8471A}"/>
              </a:ext>
            </a:extLst>
          </p:cNvPr>
          <p:cNvSpPr txBox="1"/>
          <p:nvPr/>
        </p:nvSpPr>
        <p:spPr>
          <a:xfrm>
            <a:off x="190032" y="4153301"/>
            <a:ext cx="7463494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звільненні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100%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сплати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відвідування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садочка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)-216</a:t>
            </a: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Діти-сироти – 0;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позбавлені батьківського спілкування – 3;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з малозабезпечених сімей - 14;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учасників АТО, бойових дій, військовослужбовців ЗСУ – 140;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Діти, яких загинули, пропали безвісти – 11; 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з ООП, діти з інвалідністю – 8;</a:t>
            </a: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Діти внутрішньо переміщених осіб – 40.</a:t>
            </a:r>
          </a:p>
          <a:p>
            <a:pPr>
              <a:buNone/>
            </a:pPr>
            <a:endParaRPr lang="uk-UA" sz="1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buNone/>
            </a:pPr>
            <a:r>
              <a:rPr lang="uk-UA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звільненні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50%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сплати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відвідування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6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садочка</a:t>
            </a:r>
            <a:r>
              <a:rPr lang="ru-RU" sz="1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- 49</a:t>
            </a:r>
            <a:endParaRPr lang="uk-UA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1335819" y="1007255"/>
            <a:ext cx="11077346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500" b="1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Організація Харчування  в ЗЗСО </a:t>
            </a:r>
            <a:r>
              <a:rPr lang="uk-UA" sz="2000" b="1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</a:t>
            </a:r>
            <a:r>
              <a:rPr lang="uk-UA" sz="2500" b="1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500" b="1" cap="all" spc="100" dirty="0">
                <a:solidFill>
                  <a:srgbClr val="D73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uk-UA" sz="2500" b="1" cap="all" spc="100" dirty="0">
                <a:solidFill>
                  <a:srgbClr val="D73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11972,9  </a:t>
            </a:r>
            <a:r>
              <a:rPr lang="uk-UA" b="1" cap="all" spc="100" dirty="0" err="1">
                <a:solidFill>
                  <a:srgbClr val="D73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тис.грн</a:t>
            </a:r>
            <a:r>
              <a:rPr lang="uk-UA" b="1" cap="all" spc="100" dirty="0">
                <a:solidFill>
                  <a:srgbClr val="D73A2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uk-UA" b="1" cap="all" spc="100" dirty="0">
              <a:solidFill>
                <a:srgbClr val="D73A2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k-UA" sz="1400" b="1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</a:t>
            </a:r>
            <a:r>
              <a:rPr lang="uk-UA" sz="1400" b="1" u="sng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Вартість харчування 1 дитини:</a:t>
            </a:r>
          </a:p>
          <a:p>
            <a:r>
              <a:rPr lang="uk-UA" sz="1400" b="1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48,0 грн. – організовано власне харчування</a:t>
            </a:r>
          </a:p>
          <a:p>
            <a:r>
              <a:rPr lang="uk-UA" sz="1400" b="1" cap="all" spc="1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54,0 грн. </a:t>
            </a:r>
            <a:r>
              <a:rPr lang="uk-UA" sz="1400" b="1" cap="all" spc="100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аутсорцинг</a:t>
            </a:r>
            <a:endParaRPr lang="uk-UA" sz="1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33" y="2745383"/>
            <a:ext cx="2549565" cy="3395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я 2">
            <a:extLst>
              <a:ext uri="{FF2B5EF4-FFF2-40B4-BE49-F238E27FC236}">
                <a16:creationId xmlns:a16="http://schemas.microsoft.com/office/drawing/2014/main" id="{5431EBE2-52B1-BAB2-574C-FBEEA8BA11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8785223"/>
              </p:ext>
            </p:extLst>
          </p:nvPr>
        </p:nvGraphicFramePr>
        <p:xfrm>
          <a:off x="3074898" y="2800525"/>
          <a:ext cx="8953169" cy="3361495"/>
        </p:xfrm>
        <a:graphic>
          <a:graphicData uri="http://schemas.openxmlformats.org/drawingml/2006/table">
            <a:tbl>
              <a:tblPr firstRow="1" firstCol="1" bandRow="1"/>
              <a:tblGrid>
                <a:gridCol w="3651906">
                  <a:extLst>
                    <a:ext uri="{9D8B030D-6E8A-4147-A177-3AD203B41FA5}">
                      <a16:colId xmlns:a16="http://schemas.microsoft.com/office/drawing/2014/main" val="2085461882"/>
                    </a:ext>
                  </a:extLst>
                </a:gridCol>
                <a:gridCol w="1478942">
                  <a:extLst>
                    <a:ext uri="{9D8B030D-6E8A-4147-A177-3AD203B41FA5}">
                      <a16:colId xmlns:a16="http://schemas.microsoft.com/office/drawing/2014/main" val="222802502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4264870600"/>
                    </a:ext>
                  </a:extLst>
                </a:gridCol>
                <a:gridCol w="1810641">
                  <a:extLst>
                    <a:ext uri="{9D8B030D-6E8A-4147-A177-3AD203B41FA5}">
                      <a16:colId xmlns:a16="http://schemas.microsoft.com/office/drawing/2014/main" val="2567192538"/>
                    </a:ext>
                  </a:extLst>
                </a:gridCol>
              </a:tblGrid>
              <a:tr h="197103"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 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З них: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32958"/>
                  </a:ext>
                </a:extLst>
              </a:tr>
              <a:tr h="18885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Початкова школа -усіх дітей 1045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Середня школа та 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buNone/>
                      </a:pPr>
                      <a:r>
                        <a:rPr lang="uk-UA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старша школа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799179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Діти-сироти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7869715"/>
                  </a:ext>
                </a:extLst>
              </a:tr>
              <a:tr h="24415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 позбавлені батьківського спілкування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337175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 з малозабезпечених сімей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8351239"/>
                  </a:ext>
                </a:extLst>
              </a:tr>
              <a:tr h="341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 учасників АТО, бойових дій, військовослужбовців ЗСУ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487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79+95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163+150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9830847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 з ООП,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80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522930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 з інвалідністю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72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43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9495983"/>
                  </a:ext>
                </a:extLst>
              </a:tr>
              <a:tr h="341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 внутрішньо переміщених осіб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139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84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7558822"/>
                  </a:ext>
                </a:extLst>
              </a:tr>
              <a:tr h="34164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Діти, чиї батьки загинули в зоні бойових дій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27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8220389"/>
                  </a:ext>
                </a:extLst>
              </a:tr>
              <a:tr h="269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Діти, чиї батьки пропали безвісти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16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721987"/>
                  </a:ext>
                </a:extLst>
              </a:tr>
              <a:tr h="197103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ВСЬОГО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901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348</a:t>
                      </a:r>
                      <a:endParaRPr lang="uk-UA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uk-UA" sz="15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553</a:t>
                      </a:r>
                      <a:endParaRPr lang="uk-UA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3401" marR="634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2300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498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063751" y="1168400"/>
            <a:ext cx="95863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Аналіз фінансування ЗДО за 10 місяців 2025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</a:t>
            </a:r>
            <a:r>
              <a:rPr lang="uk-U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44442,6 тис. грн.</a:t>
            </a:r>
            <a:br>
              <a:rPr lang="uk-U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uk-U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274207"/>
              </p:ext>
            </p:extLst>
          </p:nvPr>
        </p:nvGraphicFramePr>
        <p:xfrm>
          <a:off x="2227263" y="1723176"/>
          <a:ext cx="7737474" cy="4398680"/>
        </p:xfrm>
        <a:graphic>
          <a:graphicData uri="http://schemas.openxmlformats.org/drawingml/2006/table">
            <a:tbl>
              <a:tblPr firstRow="1" firstCol="1" bandRow="1"/>
              <a:tblGrid>
                <a:gridCol w="119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807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8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Заробітна плата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27264,7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Нарахування на оплату праці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6070,8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Предмети, матеріали, обладнання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502,2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Продукти харчування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3574,8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послуг крім комунальних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769,4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Видатки на відрядження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теплопостачання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2987,4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водопостачання та водовідведення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електроенергії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природнього газу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286,0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Плата інших комунальних послуг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742,7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Видатки на програми і заходи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Інші поточні видатки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48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000221" y="1229657"/>
            <a:ext cx="9641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Аналіз фінансування ЗЗСО за 10 місяців  2025 </a:t>
            </a:r>
            <a:r>
              <a:rPr lang="uk-U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– 113109 тис. грн.</a:t>
            </a:r>
            <a:br>
              <a:rPr lang="uk-U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uk-U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129100"/>
              </p:ext>
            </p:extLst>
          </p:nvPr>
        </p:nvGraphicFramePr>
        <p:xfrm>
          <a:off x="2142066" y="1723176"/>
          <a:ext cx="8881534" cy="4398680"/>
        </p:xfrm>
        <a:graphic>
          <a:graphicData uri="http://schemas.openxmlformats.org/drawingml/2006/table">
            <a:tbl>
              <a:tblPr firstRow="1" firstCol="1" bandRow="1"/>
              <a:tblGrid>
                <a:gridCol w="119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78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5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Заробітна плата</a:t>
                      </a:r>
                      <a:r>
                        <a:rPr lang="en-US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(субвенція + МБ)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76964   (61860,6+15103,4)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Нарахування на оплату праці (</a:t>
                      </a:r>
                      <a:r>
                        <a:rPr lang="uk-UA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субв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+</a:t>
                      </a:r>
                      <a:r>
                        <a:rPr lang="uk-UA" sz="1800" b="1" baseline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МБ)</a:t>
                      </a:r>
                      <a:endParaRPr lang="uk-UA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16758,8    (13444,7+3314,1)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Предмети, матеріали, обладнання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1824,7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Продукти харчування (</a:t>
                      </a:r>
                      <a:r>
                        <a:rPr lang="uk-UA" sz="1800" b="1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субв</a:t>
                      </a: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+ МБ)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7443,4  (3489+3954,4)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послуг крім комунальних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1857,7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Видатки на відрядження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теплопостачання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4778,4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водопостачання та водовідведення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електроенергії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1545,5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природнього газу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Плата інших комунальних послуг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Видатки на програми і заходи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Інші поточні видатки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1862667" y="1329267"/>
            <a:ext cx="924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Аналіз фінансування ПДЮ за 10 місяців  2025 </a:t>
            </a:r>
            <a:r>
              <a:rPr lang="en-US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-  </a:t>
            </a:r>
            <a:r>
              <a:rPr lang="uk-U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4 799,8 тис. грн.</a:t>
            </a:r>
            <a:br>
              <a:rPr lang="uk-UA" sz="2200" b="1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uk-UA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621169"/>
              </p:ext>
            </p:extLst>
          </p:nvPr>
        </p:nvGraphicFramePr>
        <p:xfrm>
          <a:off x="2000221" y="2255434"/>
          <a:ext cx="7737474" cy="3721960"/>
        </p:xfrm>
        <a:graphic>
          <a:graphicData uri="http://schemas.openxmlformats.org/drawingml/2006/table">
            <a:tbl>
              <a:tblPr firstRow="1" firstCol="1" bandRow="1"/>
              <a:tblGrid>
                <a:gridCol w="1197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1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80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Заробітна плата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2769,7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Нарахування на оплату праці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637,3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Предмети, матеріали, обладнання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2240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послуг крім комунальних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Видатки на відрядження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водопостачання та водовідведення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електроенергії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592,6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Оплата природнього газу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Плата інших комунальних послуг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3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Видатки на програми і заходи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83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2800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orbel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Інші поточні видатки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201,9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1592792" y="2042764"/>
            <a:ext cx="9772650" cy="2331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703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фінансування ІРЦ - 2025 р.-  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1660,0  тис. грн.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218703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фінансування ЦПРПП -2025 р. -  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865,3 тис. грн.</a:t>
            </a:r>
          </a:p>
          <a:p>
            <a:pPr lvl="0" defTabSz="1218703"/>
            <a:endParaRPr lang="uk-UA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1218703"/>
            <a:r>
              <a:rPr lang="uk-UA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фінансування МКДЮСШ -2025р. -  </a:t>
            </a: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2625,5  тис. грн.</a:t>
            </a:r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489200" y="1075267"/>
            <a:ext cx="6654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altLang="uk-UA" sz="2400" b="1" dirty="0">
                <a:solidFill>
                  <a:srgbClr val="D73A2C">
                    <a:lumMod val="75000"/>
                  </a:srgbClr>
                </a:solidFill>
                <a:latin typeface="Bookman Old Style" panose="02050604050505020204" pitchFamily="18" charset="0"/>
                <a:cs typeface="Arial" charset="0"/>
              </a:rPr>
              <a:t>Оздоровлення 2025:</a:t>
            </a:r>
            <a:br>
              <a:rPr lang="ru-RU" altLang="uk-UA" sz="2400" b="1" dirty="0">
                <a:solidFill>
                  <a:srgbClr val="D73A2C">
                    <a:lumMod val="75000"/>
                  </a:srgbClr>
                </a:solidFill>
                <a:latin typeface="Bookman Old Style" panose="02050604050505020204" pitchFamily="18" charset="0"/>
                <a:cs typeface="Arial" charset="0"/>
              </a:rPr>
            </a:br>
            <a:endParaRPr lang="uk-UA" dirty="0">
              <a:solidFill>
                <a:prstClr val="black"/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3048000" y="158234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159 дітей військовослужбовців Чортківської міської територіальної громади поїхали на відпочинок у 2025 році до європейських міст </a:t>
            </a:r>
          </a:p>
          <a:p>
            <a:pPr marL="285750" lvl="0" indent="-285750">
              <a:buFontTx/>
              <a:buChar char="-"/>
            </a:pPr>
            <a:r>
              <a:rPr lang="uk-UA" dirty="0" err="1">
                <a:solidFill>
                  <a:prstClr val="black"/>
                </a:solidFill>
              </a:rPr>
              <a:t>Карлскруна</a:t>
            </a:r>
            <a:r>
              <a:rPr lang="uk-UA" dirty="0">
                <a:solidFill>
                  <a:prstClr val="black"/>
                </a:solidFill>
              </a:rPr>
              <a:t> (Швеція) – 42 дітей, 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solidFill>
                  <a:prstClr val="black"/>
                </a:solidFill>
              </a:rPr>
              <a:t>Безьє (Франція) – 42 дітей, </a:t>
            </a:r>
          </a:p>
          <a:p>
            <a:pPr marL="285750" lvl="0" indent="-285750">
              <a:buFontTx/>
              <a:buChar char="-"/>
            </a:pPr>
            <a:r>
              <a:rPr lang="uk-UA" dirty="0">
                <a:solidFill>
                  <a:prstClr val="black"/>
                </a:solidFill>
              </a:rPr>
              <a:t>Канни (Франція) – 30 дітей, </a:t>
            </a:r>
          </a:p>
          <a:p>
            <a:pPr marL="285750" lvl="0" indent="-285750">
              <a:buFontTx/>
              <a:buChar char="-"/>
            </a:pPr>
            <a:r>
              <a:rPr lang="uk-UA" dirty="0" err="1">
                <a:solidFill>
                  <a:prstClr val="black"/>
                </a:solidFill>
              </a:rPr>
              <a:t>Айка</a:t>
            </a:r>
            <a:r>
              <a:rPr lang="uk-UA" dirty="0">
                <a:solidFill>
                  <a:prstClr val="black"/>
                </a:solidFill>
              </a:rPr>
              <a:t> (Угорщина) – 20 дітей, </a:t>
            </a:r>
          </a:p>
          <a:p>
            <a:pPr marL="285750" lvl="0" indent="-285750">
              <a:buFontTx/>
              <a:buChar char="-"/>
            </a:pPr>
            <a:r>
              <a:rPr lang="uk-UA" dirty="0" err="1">
                <a:solidFill>
                  <a:prstClr val="black"/>
                </a:solidFill>
              </a:rPr>
              <a:t>Талсі</a:t>
            </a:r>
            <a:r>
              <a:rPr lang="uk-UA" dirty="0">
                <a:solidFill>
                  <a:prstClr val="black"/>
                </a:solidFill>
              </a:rPr>
              <a:t> (Латвія) – 25 дітей.</a:t>
            </a:r>
          </a:p>
          <a:p>
            <a:pPr lvl="0"/>
            <a:endParaRPr lang="uk-UA" dirty="0">
              <a:solidFill>
                <a:prstClr val="black"/>
              </a:solidFill>
            </a:endParaRPr>
          </a:p>
          <a:p>
            <a:pPr lvl="0"/>
            <a:r>
              <a:rPr lang="uk-UA" dirty="0">
                <a:solidFill>
                  <a:prstClr val="black"/>
                </a:solidFill>
              </a:rPr>
              <a:t>13 дітей пільгових категорій оздоровились у стаціонарному закладі, дочірнє підприємство-оздоровчий комплекс «Лісовий» село Скоморохи, </a:t>
            </a:r>
            <a:r>
              <a:rPr lang="uk-UA" dirty="0" err="1">
                <a:solidFill>
                  <a:prstClr val="black"/>
                </a:solidFill>
              </a:rPr>
              <a:t>Чортківського</a:t>
            </a:r>
            <a:r>
              <a:rPr lang="uk-UA" dirty="0">
                <a:solidFill>
                  <a:prstClr val="black"/>
                </a:solidFill>
              </a:rPr>
              <a:t> району Тернопільської області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70" y="1686614"/>
            <a:ext cx="2127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71" y="4169569"/>
            <a:ext cx="2127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7691908" y="96838"/>
            <a:ext cx="5251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>
                <a:solidFill>
                  <a:srgbClr val="C00000"/>
                </a:solidFill>
                <a:ea typeface="+mj-ea"/>
                <a:cs typeface="+mj-cs"/>
              </a:rPr>
              <a:t>Субвенція 2025</a:t>
            </a:r>
            <a:endParaRPr lang="uk-UA" dirty="0">
              <a:solidFill>
                <a:srgbClr val="C00000"/>
              </a:solidFill>
            </a:endParaRP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841746"/>
              </p:ext>
            </p:extLst>
          </p:nvPr>
        </p:nvGraphicFramePr>
        <p:xfrm>
          <a:off x="143933" y="1134582"/>
          <a:ext cx="11946467" cy="51872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3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8325"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Назва</a:t>
                      </a:r>
                      <a:r>
                        <a:rPr lang="uk-UA" sz="1600" baseline="0" dirty="0"/>
                        <a:t> субвенції</a:t>
                      </a:r>
                      <a:endParaRPr lang="uk-U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/>
                        <a:t>Отримані кошти з державного бюджету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 err="1"/>
                        <a:t>Співфінансування</a:t>
                      </a:r>
                      <a:r>
                        <a:rPr lang="uk-UA" sz="1600" dirty="0"/>
                        <a:t> з місцевого бюджету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61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Освітня субвенція (</a:t>
                      </a:r>
                      <a:r>
                        <a:rPr kumimoji="0" lang="uk-U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зароб</a:t>
                      </a: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плата </a:t>
                      </a:r>
                      <a:r>
                        <a:rPr kumimoji="0" lang="uk-U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пед.працівникам</a:t>
                      </a: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83047,1 тис. грн.</a:t>
                      </a:r>
                      <a:endParaRPr lang="uk-UA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Освітня субвенція (доплата вчителям) 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9742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Освітня субвенція (підтримка осіб з ООП)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469,6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Освітня субвенція для діяльності ІРЦ 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1888,4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Субвенція для реалізації інвестиційного </a:t>
                      </a:r>
                      <a:r>
                        <a:rPr kumimoji="0" lang="uk-U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проєкту</a:t>
                      </a: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«Протипожежний захист» 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784,490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784,490 тис.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Субвенція для реалізації інвестиційного </a:t>
                      </a:r>
                      <a:r>
                        <a:rPr kumimoji="0" lang="uk-U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проєкту</a:t>
                      </a: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«Облаштування кабінетів Захисту України»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459,3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51,054 тис.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Субвенція для облаштування кабінетів НУШ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2356,8 тис. грн. + 340,6 </a:t>
                      </a:r>
                      <a:r>
                        <a:rPr kumimoji="0" lang="uk-UA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тис.грн</a:t>
                      </a: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(піл.)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235,7 тис.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265">
                <a:tc>
                  <a:txBody>
                    <a:bodyPr/>
                    <a:lstStyle/>
                    <a:p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Субвенція для забезпечення організації харчування у 1-4 класах</a:t>
                      </a:r>
                      <a:endParaRPr lang="uk-U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6460,1 тис. грн.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lang="uk-UA" sz="1600" dirty="0"/>
                        <a:t>Субвенція для облаштування Харчоблоків</a:t>
                      </a:r>
                      <a:r>
                        <a:rPr lang="uk-UA" sz="1600" baseline="0" dirty="0"/>
                        <a:t> ЗО</a:t>
                      </a:r>
                      <a:endParaRPr lang="uk-U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10635,0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2 942,0 тис.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354">
                <a:tc>
                  <a:txBody>
                    <a:bodyPr/>
                    <a:lstStyle/>
                    <a:p>
                      <a:r>
                        <a:rPr lang="uk-UA" sz="1600" dirty="0"/>
                        <a:t>Субвенція</a:t>
                      </a:r>
                      <a:r>
                        <a:rPr lang="uk-UA" sz="1600" baseline="0" dirty="0"/>
                        <a:t> для придбання ш</a:t>
                      </a:r>
                      <a:r>
                        <a:rPr lang="uk-UA" sz="1600" dirty="0"/>
                        <a:t>кільного</a:t>
                      </a:r>
                      <a:r>
                        <a:rPr lang="uk-UA" sz="1600" baseline="0" dirty="0"/>
                        <a:t> </a:t>
                      </a:r>
                      <a:r>
                        <a:rPr lang="uk-UA" sz="1600" dirty="0"/>
                        <a:t>автобуса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3 100,0 тис. грн.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1 330,0 тис. грн.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788B2B-DFA1-6758-1898-82B68A5163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>
            <a:extLst>
              <a:ext uri="{FF2B5EF4-FFF2-40B4-BE49-F238E27FC236}">
                <a16:creationId xmlns:a16="http://schemas.microsoft.com/office/drawing/2014/main" id="{BBBF88E0-378F-8E13-2A60-529C0AA57D64}"/>
              </a:ext>
            </a:extLst>
          </p:cNvPr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>
              <a:extLst>
                <a:ext uri="{FF2B5EF4-FFF2-40B4-BE49-F238E27FC236}">
                  <a16:creationId xmlns:a16="http://schemas.microsoft.com/office/drawing/2014/main" id="{BF14C61E-D91E-F6E9-A9D3-913FA0DFB5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>
              <a:extLst>
                <a:ext uri="{FF2B5EF4-FFF2-40B4-BE49-F238E27FC236}">
                  <a16:creationId xmlns:a16="http://schemas.microsoft.com/office/drawing/2014/main" id="{E23C3EDA-8735-3BA2-864C-150343CD9F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>
              <a:extLst>
                <a:ext uri="{FF2B5EF4-FFF2-40B4-BE49-F238E27FC236}">
                  <a16:creationId xmlns:a16="http://schemas.microsoft.com/office/drawing/2014/main" id="{5B8F25A7-D824-0783-0173-E1571ED1E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49A8D"/>
                  </a:solidFill>
                  <a:effectLst/>
                  <a:uLnTx/>
                  <a:uFillTx/>
                  <a:latin typeface="AvantGardeC" pitchFamily="82" charset="0"/>
                  <a:ea typeface="+mn-ea"/>
                  <a:cs typeface="Calibri" pitchFamily="34" charset="0"/>
                </a:rPr>
                <a:t>УПРАВЛІННЯ ОСВІТИ, МОЛОДІ ТА СПОРТУ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49A8D"/>
                </a:solidFill>
                <a:effectLst/>
                <a:uLnTx/>
                <a:uFillTx/>
                <a:latin typeface="AvantGardeC" pitchFamily="82" charset="0"/>
                <a:ea typeface="+mn-ea"/>
                <a:cs typeface="Calibri" pitchFamily="34" charset="0"/>
              </a:endParaRPr>
            </a:p>
          </p:txBody>
        </p:sp>
        <p:sp>
          <p:nvSpPr>
            <p:cNvPr id="5133" name="TextBox 12">
              <a:extLst>
                <a:ext uri="{FF2B5EF4-FFF2-40B4-BE49-F238E27FC236}">
                  <a16:creationId xmlns:a16="http://schemas.microsoft.com/office/drawing/2014/main" id="{BA9447FB-2A01-5865-59A5-066C01C6B1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C" pitchFamily="82" charset="0"/>
                  <a:ea typeface="+mn-ea"/>
                  <a:cs typeface="Calibri" pitchFamily="34" charset="0"/>
                </a:rPr>
                <a:t>ЧОРТКІВ</a:t>
              </a: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C" pitchFamily="82" charset="0"/>
                <a:ea typeface="+mn-ea"/>
                <a:cs typeface="Calibri" pitchFamily="34" charset="0"/>
              </a:endParaRPr>
            </a:p>
          </p:txBody>
        </p:sp>
        <p:pic>
          <p:nvPicPr>
            <p:cNvPr id="5134" name="Picture 6">
              <a:extLst>
                <a:ext uri="{FF2B5EF4-FFF2-40B4-BE49-F238E27FC236}">
                  <a16:creationId xmlns:a16="http://schemas.microsoft.com/office/drawing/2014/main" id="{99B96410-1340-15DD-1F92-B705ADC071A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B8FCABEB-0F48-7489-DD75-529FF41AB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00" y="1021171"/>
            <a:ext cx="4158532" cy="974606"/>
          </a:xfrm>
        </p:spPr>
        <p:txBody>
          <a:bodyPr>
            <a:normAutofit/>
          </a:bodyPr>
          <a:lstStyle/>
          <a:p>
            <a:r>
              <a:rPr lang="uk-UA" sz="3600" dirty="0"/>
              <a:t>Спорт 2025 </a:t>
            </a:r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4D84A85A-35E8-CDCF-2F6D-CEF5017EF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799" y="1926609"/>
            <a:ext cx="9843715" cy="3910221"/>
          </a:xfrm>
        </p:spPr>
        <p:txBody>
          <a:bodyPr/>
          <a:lstStyle/>
          <a:p>
            <a:pPr algn="l"/>
            <a:r>
              <a:rPr lang="uk-UA" sz="2400" b="1" dirty="0">
                <a:solidFill>
                  <a:schemeClr val="accent5">
                    <a:lumMod val="75000"/>
                  </a:schemeClr>
                </a:solidFill>
              </a:rPr>
              <a:t>Відповідно до  програми розвитку фізичної культури та спорту Чортківської міської територіальної громади на 2025-2027 роки, затвердженої рішенням сесії міської ради від 20 грудня 2024 року № 2403 використано  у 2025 році </a:t>
            </a:r>
          </a:p>
          <a:p>
            <a:pPr algn="l"/>
            <a:endParaRPr lang="uk-UA" sz="2400" b="1" dirty="0"/>
          </a:p>
          <a:p>
            <a:pPr marL="342900" indent="-342900" algn="l">
              <a:buFontTx/>
              <a:buChar char="-"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протягом 202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року 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7 </a:t>
            </a: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 спортсменів  з громади отримують стипендію міського голови за високі досягнення в галузі спорту;</a:t>
            </a:r>
          </a:p>
          <a:p>
            <a:pPr marL="342900" indent="-342900" algn="l">
              <a:buFontTx/>
              <a:buChar char="-"/>
            </a:pPr>
            <a:r>
              <a:rPr lang="uk-UA" sz="2000" dirty="0">
                <a:solidFill>
                  <a:schemeClr val="accent5">
                    <a:lumMod val="75000"/>
                  </a:schemeClr>
                </a:solidFill>
              </a:rPr>
              <a:t>профінансовані навчально - тренувальні збори команд «Фенікс» с. Біла та «Бастіон»  с. Вигнанка</a:t>
            </a:r>
          </a:p>
        </p:txBody>
      </p:sp>
    </p:spTree>
    <p:extLst>
      <p:ext uri="{BB962C8B-B14F-4D97-AF65-F5344CB8AC3E}">
        <p14:creationId xmlns:p14="http://schemas.microsoft.com/office/powerpoint/2010/main" val="1673962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5601A-8234-2C87-2D6B-47A22B4059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>
            <a:extLst>
              <a:ext uri="{FF2B5EF4-FFF2-40B4-BE49-F238E27FC236}">
                <a16:creationId xmlns:a16="http://schemas.microsoft.com/office/drawing/2014/main" id="{591DFFC8-DB40-EBE7-2890-DA5D8C72F94F}"/>
              </a:ext>
            </a:extLst>
          </p:cNvPr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>
              <a:extLst>
                <a:ext uri="{FF2B5EF4-FFF2-40B4-BE49-F238E27FC236}">
                  <a16:creationId xmlns:a16="http://schemas.microsoft.com/office/drawing/2014/main" id="{F41E667B-9541-BD77-2CA6-A2C42D0FA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>
              <a:extLst>
                <a:ext uri="{FF2B5EF4-FFF2-40B4-BE49-F238E27FC236}">
                  <a16:creationId xmlns:a16="http://schemas.microsoft.com/office/drawing/2014/main" id="{8C75A307-C8E3-F758-605C-5AA4B42B13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>
              <a:extLst>
                <a:ext uri="{FF2B5EF4-FFF2-40B4-BE49-F238E27FC236}">
                  <a16:creationId xmlns:a16="http://schemas.microsoft.com/office/drawing/2014/main" id="{E2A4757F-A7CB-F54F-DA1A-3EBD3A6807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649A8D"/>
                  </a:solidFill>
                  <a:effectLst/>
                  <a:uLnTx/>
                  <a:uFillTx/>
                  <a:latin typeface="AvantGardeC" pitchFamily="82" charset="0"/>
                  <a:ea typeface="+mn-ea"/>
                  <a:cs typeface="Calibri" pitchFamily="34" charset="0"/>
                </a:rPr>
                <a:t>УПРАВЛІННЯ ОСВІТИ, МОЛОДІ ТА СПОРТУ</a:t>
              </a:r>
              <a:endPara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649A8D"/>
                </a:solidFill>
                <a:effectLst/>
                <a:uLnTx/>
                <a:uFillTx/>
                <a:latin typeface="AvantGardeC" pitchFamily="82" charset="0"/>
                <a:ea typeface="+mn-ea"/>
                <a:cs typeface="Calibri" pitchFamily="34" charset="0"/>
              </a:endParaRPr>
            </a:p>
          </p:txBody>
        </p:sp>
        <p:sp>
          <p:nvSpPr>
            <p:cNvPr id="5133" name="TextBox 12">
              <a:extLst>
                <a:ext uri="{FF2B5EF4-FFF2-40B4-BE49-F238E27FC236}">
                  <a16:creationId xmlns:a16="http://schemas.microsoft.com/office/drawing/2014/main" id="{89327B78-33CB-F40D-844F-71F92BC685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vantGardeC" pitchFamily="82" charset="0"/>
                  <a:ea typeface="+mn-ea"/>
                  <a:cs typeface="Calibri" pitchFamily="34" charset="0"/>
                </a:rPr>
                <a:t>ЧОРТКІВ</a:t>
              </a: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antGardeC" pitchFamily="82" charset="0"/>
                <a:ea typeface="+mn-ea"/>
                <a:cs typeface="Calibri" pitchFamily="34" charset="0"/>
              </a:endParaRPr>
            </a:p>
          </p:txBody>
        </p:sp>
        <p:pic>
          <p:nvPicPr>
            <p:cNvPr id="5134" name="Picture 6">
              <a:extLst>
                <a:ext uri="{FF2B5EF4-FFF2-40B4-BE49-F238E27FC236}">
                  <a16:creationId xmlns:a16="http://schemas.microsoft.com/office/drawing/2014/main" id="{FBF7248A-0CA2-E2EA-1B45-D4B5A8BBFF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EDA58472-13B5-2D23-BEB6-1E7A61456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281797"/>
            <a:ext cx="6869927" cy="647948"/>
          </a:xfrm>
        </p:spPr>
        <p:txBody>
          <a:bodyPr>
            <a:normAutofit fontScale="90000"/>
          </a:bodyPr>
          <a:lstStyle/>
          <a:p>
            <a:r>
              <a:rPr lang="uk-UA" sz="2800" dirty="0"/>
              <a:t>Заходи відділу молоді та спорту у 2025 році </a:t>
            </a:r>
            <a:r>
              <a:rPr lang="uk-UA" dirty="0"/>
              <a:t>:</a:t>
            </a:r>
          </a:p>
        </p:txBody>
      </p:sp>
      <p:sp>
        <p:nvSpPr>
          <p:cNvPr id="9" name="Підзаголовок 8">
            <a:extLst>
              <a:ext uri="{FF2B5EF4-FFF2-40B4-BE49-F238E27FC236}">
                <a16:creationId xmlns:a16="http://schemas.microsoft.com/office/drawing/2014/main" id="{4864670F-1499-7AF4-FFA4-C9893AFB1F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107" y="2733426"/>
            <a:ext cx="11793893" cy="3275917"/>
          </a:xfrm>
        </p:spPr>
        <p:txBody>
          <a:bodyPr>
            <a:normAutofit fontScale="32500" lnSpcReduction="20000"/>
          </a:bodyPr>
          <a:lstStyle/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- 26 січня 2025 року  участь команди громади у  VIIІ традиційному турнірі з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мініфутболу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серед команд міських рад присвячений  Дню Соборності України;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протягом лютого – березня 2025 року проходив ІІ територіальний етап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всеукрїнських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змагань «Пліч-о-пліч всеукраїнські шкільні ліги»;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- 19 – 21 травня проведення дитячо-юнацької військово-патріотичної гри «Сокіл-Джура» -2025;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- 27 травня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організован</a:t>
            </a:r>
            <a:r>
              <a:rPr lang="ru-RU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турнір з футболу «Чортків заряджає»;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травня взято участь в обласних змаганнях серед сільських , селищних та міських територіальних громад «Найкраща спортивна команда Тернопільщини»;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червня до Дня захисту дітей проведено «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Children's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Cup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Chortkiv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2025»  з футболу для дитячих команд;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- 3 червня проведено військово-патріотичну  гру «Сокіл-Джура» -2025 під гаслом «Чортків заряджає» за участю дітей з тимчасово окупованих територій 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- 1 червня участь команд громади у фінальному етапі  всеукраїнських змагань «Пліч-о-пліч всеукраїнські шкільні ліги» 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- 22 серпня проведено турнір з футболу «Кубок друзів» 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- 4 вересня організовано і  проведено змагання з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петанку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корнхолу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lvl="0" algn="l"/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- 5 жовтня проведено турнір з </a:t>
            </a:r>
            <a:r>
              <a:rPr lang="uk-UA" sz="3500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мініфутболу</a:t>
            </a:r>
            <a:r>
              <a:rPr lang="uk-UA" sz="35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присвячений Дню захисників та захисниць України та Дню Українського козацтва;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3478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063751" y="1229657"/>
            <a:ext cx="70802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b="1" cap="all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Здійснює свою діяльність</a:t>
            </a:r>
            <a:br>
              <a:rPr lang="uk-UA" altLang="uk-UA" sz="1200" b="1" cap="all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br>
              <a:rPr lang="uk-UA" altLang="uk-UA" sz="1200" b="1" i="1" cap="all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uk-UA" altLang="uk-UA" sz="1600" b="1" cap="all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на підставі «Положення про управління освіти, молоді та спорту Чортківської міської ради»</a:t>
            </a:r>
            <a:br>
              <a:rPr lang="en-US" sz="1500" b="1" cap="all" spc="2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endParaRPr lang="uk-UA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209800" y="2862928"/>
            <a:ext cx="736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703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uk-UA" sz="2000" b="1" dirty="0">
                <a:solidFill>
                  <a:srgbClr val="C0504D">
                    <a:lumMod val="75000"/>
                  </a:srgbClr>
                </a:solidFill>
                <a:latin typeface="Book Antiqua" panose="02040602050305030304" pitchFamily="18" charset="0"/>
                <a:cs typeface="Arial" charset="0"/>
              </a:rPr>
              <a:t>у  </a:t>
            </a:r>
            <a:r>
              <a:rPr lang="ru-RU" altLang="uk-UA" sz="2000" b="1" dirty="0" err="1">
                <a:solidFill>
                  <a:srgbClr val="C0504D">
                    <a:lumMod val="75000"/>
                  </a:srgbClr>
                </a:solidFill>
                <a:latin typeface="Book Antiqua" panose="02040602050305030304" pitchFamily="18" charset="0"/>
                <a:cs typeface="Arial" charset="0"/>
              </a:rPr>
              <a:t>підпорядкуванні</a:t>
            </a:r>
            <a:r>
              <a:rPr lang="ru-RU" altLang="uk-UA" sz="2000" b="1" dirty="0">
                <a:solidFill>
                  <a:srgbClr val="C0504D">
                    <a:lumMod val="75000"/>
                  </a:srgbClr>
                </a:solidFill>
                <a:latin typeface="Book Antiqua" panose="02040602050305030304" pitchFamily="18" charset="0"/>
                <a:cs typeface="Arial" charset="0"/>
              </a:rPr>
              <a:t>:</a:t>
            </a:r>
          </a:p>
          <a:p>
            <a:pPr marL="285750" lvl="0" indent="-285750" defTabSz="12187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Book Antiqua" panose="02040602050305030304" pitchFamily="18" charset="0"/>
                <a:cs typeface="Arial" charset="0"/>
              </a:rPr>
              <a:t>3 ліцеї, 5 гімназій, 1 опорна школа та 2 філії;</a:t>
            </a:r>
          </a:p>
          <a:p>
            <a:pPr marL="285750" lvl="0" indent="-285750" defTabSz="12187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Book Antiqua" panose="02040602050305030304" pitchFamily="18" charset="0"/>
                <a:cs typeface="Arial" charset="0"/>
              </a:rPr>
              <a:t>7 закладів дошкільної освіти;</a:t>
            </a:r>
          </a:p>
          <a:p>
            <a:pPr marL="285750" lvl="0" indent="-285750" defTabSz="12187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Book Antiqua" panose="02040602050305030304" pitchFamily="18" charset="0"/>
                <a:cs typeface="Arial" charset="0"/>
              </a:rPr>
              <a:t>Палац дітей та юнацтва (у тому числі НОК «Басейн); </a:t>
            </a:r>
          </a:p>
          <a:p>
            <a:pPr marL="285750" lvl="0" indent="-285750" defTabSz="12187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Book Antiqua" panose="02040602050305030304" pitchFamily="18" charset="0"/>
                <a:cs typeface="Arial" charset="0"/>
              </a:rPr>
              <a:t>Дитячо-юнацька спортивна школа; </a:t>
            </a:r>
          </a:p>
          <a:p>
            <a:pPr marL="285750" lvl="0" indent="-285750" defTabSz="12187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Book Antiqua" panose="02040602050305030304" pitchFamily="18" charset="0"/>
                <a:cs typeface="Arial" charset="0"/>
              </a:rPr>
              <a:t>ІРЦ;</a:t>
            </a:r>
          </a:p>
          <a:p>
            <a:pPr marL="285750" lvl="0" indent="-285750" defTabSz="1218703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prstClr val="black"/>
                </a:solidFill>
                <a:latin typeface="Book Antiqua" panose="02040602050305030304" pitchFamily="18" charset="0"/>
                <a:cs typeface="Arial" charset="0"/>
              </a:rPr>
              <a:t>ЦПРПП.</a:t>
            </a:r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3048000" y="2028617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йдемо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вперед: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міцна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і наша </a:t>
            </a:r>
            <a:r>
              <a:rPr lang="ru-RU" sz="4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країна</a:t>
            </a:r>
            <a:r>
              <a:rPr lang="ru-RU" sz="4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endParaRPr lang="uk-UA" sz="4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EE7589-9BAD-D11F-2602-7EA5C5253E5D}"/>
              </a:ext>
            </a:extLst>
          </p:cNvPr>
          <p:cNvSpPr txBox="1"/>
          <p:nvPr/>
        </p:nvSpPr>
        <p:spPr>
          <a:xfrm>
            <a:off x="446617" y="5375166"/>
            <a:ext cx="6819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48501, м.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Чортків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вул.Шевченка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буд.21, тел. (0352) 2-12-77,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Е-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yomchmr@chortkivmr.gov.ua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150533" y="1229657"/>
            <a:ext cx="69934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altLang="uk-UA" sz="3200" b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Arial" charset="0"/>
              </a:rPr>
              <a:t>Освітня система 2025:</a:t>
            </a:r>
            <a:br>
              <a:rPr lang="uk-UA" altLang="uk-UA" sz="3200" b="1" i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Arial" charset="0"/>
              </a:rPr>
            </a:br>
            <a:endParaRPr lang="uk-UA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684867" y="1688524"/>
            <a:ext cx="9440333" cy="3834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pPr lvl="0" defTabSz="1218703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uk-UA" sz="2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 </a:t>
            </a:r>
            <a:r>
              <a:rPr lang="uk-UA" altLang="uk-UA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у закладах загальної середньої освіти  навчається -  3163 учнів</a:t>
            </a:r>
            <a:r>
              <a:rPr lang="uk-UA" altLang="uk-UA" sz="20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 </a:t>
            </a:r>
          </a:p>
          <a:p>
            <a:pPr lvl="0" defTabSz="1218703">
              <a:spcBef>
                <a:spcPct val="0"/>
              </a:spcBef>
              <a:defRPr/>
            </a:pPr>
            <a:r>
              <a:rPr lang="uk-UA" altLang="uk-UA" sz="20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                           (</a:t>
            </a:r>
            <a:r>
              <a:rPr lang="uk-UA" altLang="uk-UA" sz="2000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у минулому році –  </a:t>
            </a:r>
            <a:r>
              <a:rPr lang="uk-UA" altLang="uk-UA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3331</a:t>
            </a:r>
            <a:r>
              <a:rPr lang="uk-UA" altLang="uk-UA" sz="2000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 учнів ) </a:t>
            </a:r>
          </a:p>
          <a:p>
            <a:pPr lvl="0" defTabSz="1218703">
              <a:spcBef>
                <a:spcPct val="0"/>
              </a:spcBef>
              <a:defRPr/>
            </a:pPr>
            <a:endParaRPr lang="uk-UA" altLang="uk-UA" sz="2000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Arial" charset="0"/>
              <a:sym typeface="Arial" charset="0"/>
            </a:endParaRPr>
          </a:p>
          <a:p>
            <a:pPr lvl="0" defTabSz="1218703">
              <a:spcBef>
                <a:spcPct val="0"/>
              </a:spcBef>
              <a:buFont typeface="Wingdings" panose="05000000000000000000" pitchFamily="2" charset="2"/>
              <a:buChar char="q"/>
              <a:defRPr/>
            </a:pPr>
            <a:r>
              <a:rPr lang="uk-UA" altLang="uk-UA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у  </a:t>
            </a:r>
            <a:r>
              <a:rPr lang="uk-UA" altLang="uk-UA" sz="20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дошкільних навчальних закладів </a:t>
            </a:r>
            <a:r>
              <a:rPr lang="uk-UA" altLang="uk-UA" sz="2000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 виховується  820 дошкільнят </a:t>
            </a:r>
            <a:endParaRPr lang="uk-UA" altLang="uk-UA" sz="2800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Arial" charset="0"/>
            </a:endParaRPr>
          </a:p>
          <a:p>
            <a:pPr lvl="0" defTabSz="1218703">
              <a:spcBef>
                <a:spcPct val="0"/>
              </a:spcBef>
              <a:defRPr/>
            </a:pPr>
            <a:r>
              <a:rPr lang="uk-UA" altLang="uk-UA" sz="21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                          (</a:t>
            </a:r>
            <a:r>
              <a:rPr lang="uk-UA" altLang="uk-UA" sz="2100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</a:rPr>
              <a:t>у минулому році – 903)</a:t>
            </a:r>
          </a:p>
          <a:p>
            <a:pPr lvl="0" defTabSz="1218703">
              <a:spcBef>
                <a:spcPct val="0"/>
              </a:spcBef>
              <a:defRPr/>
            </a:pPr>
            <a:endParaRPr lang="uk-UA" altLang="uk-UA" sz="2100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Arial" charset="0"/>
              <a:sym typeface="Arial" charset="0"/>
            </a:endParaRPr>
          </a:p>
          <a:p>
            <a:pPr lvl="0" defTabSz="121870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uk-UA" altLang="uk-UA" sz="21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позашкільні заклади:</a:t>
            </a:r>
          </a:p>
          <a:p>
            <a:pPr lvl="0" defTabSz="1218703">
              <a:spcBef>
                <a:spcPct val="0"/>
              </a:spcBef>
              <a:defRPr/>
            </a:pPr>
            <a:endParaRPr lang="uk-UA" altLang="uk-UA" sz="2100" b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Arial" charset="0"/>
              <a:sym typeface="Arial" charset="0"/>
            </a:endParaRPr>
          </a:p>
          <a:p>
            <a:pPr lvl="0" defTabSz="121870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uk-UA" sz="2100" b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ПДЮ </a:t>
            </a:r>
            <a:r>
              <a:rPr lang="uk-UA" altLang="uk-UA" sz="21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 - 502 вихованці (41 груп)</a:t>
            </a:r>
          </a:p>
          <a:p>
            <a:pPr lvl="0" defTabSz="1218703">
              <a:spcBef>
                <a:spcPct val="0"/>
              </a:spcBef>
              <a:defRPr/>
            </a:pPr>
            <a:endParaRPr lang="uk-UA" altLang="uk-UA" sz="2100" b="1" i="1" dirty="0">
              <a:solidFill>
                <a:schemeClr val="accent1">
                  <a:lumMod val="50000"/>
                </a:schemeClr>
              </a:solidFill>
              <a:latin typeface="Book Antiqua" pitchFamily="18" charset="0"/>
              <a:cs typeface="Arial" charset="0"/>
              <a:sym typeface="Arial" charset="0"/>
            </a:endParaRPr>
          </a:p>
          <a:p>
            <a:pPr lvl="0" defTabSz="121870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uk-UA" altLang="uk-UA" sz="2100" b="1" i="1" dirty="0">
                <a:solidFill>
                  <a:schemeClr val="accent1">
                    <a:lumMod val="50000"/>
                  </a:schemeClr>
                </a:solidFill>
                <a:latin typeface="Book Antiqua" pitchFamily="18" charset="0"/>
                <a:cs typeface="Arial" charset="0"/>
                <a:sym typeface="Arial" charset="0"/>
              </a:rPr>
              <a:t>ЧДЮСШ –318 вихованців  25 груп</a:t>
            </a:r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1769534" y="1013757"/>
            <a:ext cx="9855199" cy="554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703"/>
            <a:r>
              <a:rPr lang="uk-UA" altLang="uk-UA" sz="2800" b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Arial" charset="0"/>
              </a:rPr>
              <a:t>Освіта - 2025</a:t>
            </a:r>
            <a:r>
              <a:rPr lang="uk-UA" altLang="uk-UA" sz="2800" b="1" i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Arial" charset="0"/>
              </a:rPr>
              <a:t> </a:t>
            </a:r>
            <a:br>
              <a:rPr lang="uk-UA" altLang="uk-UA" sz="2800" b="1" i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cs typeface="Arial" charset="0"/>
              </a:rPr>
            </a:br>
            <a:r>
              <a:rPr lang="uk-UA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2025 р. завершили навчання  152 випускника</a:t>
            </a:r>
          </a:p>
          <a:p>
            <a:pPr lvl="0" defTabSz="1218703"/>
            <a:endParaRPr lang="uk-UA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218703"/>
            <a:endParaRPr lang="uk-UA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218703"/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Відповідно до програми підтримки обдарованих дітей Чортківської МТГ:</a:t>
            </a:r>
          </a:p>
          <a:p>
            <a:pPr lvl="0" defTabSz="1218703"/>
            <a:endParaRPr lang="uk-UA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Обдарованих учнів – 21 (стипендія міського голови для учнів – 130,5 тис.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endParaRPr lang="uk-UA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стипендія міського голови для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педагогів-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наставників – 71,4 тис.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грн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 відзнакою – 19 (винагорода - 190 , 0 тис. грн.)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uk-UA" sz="2400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За результатами НМТ у 2025 році: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4 учні підтвердили високий рівень навчальних досягнень (винагорода – 50,0 тис. грн.)</a:t>
            </a: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Tx/>
              <a:buChar char="-"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</a:rPr>
              <a:t>1-на учениця   отримала 200 балів із навчального предмету (винагорода – 10,0 тис. грн.)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  <a:p>
            <a:br>
              <a:rPr lang="uk-UA" altLang="uk-UA" sz="2800" b="1" i="1" cap="all" spc="100" dirty="0">
                <a:solidFill>
                  <a:srgbClr val="D73A2C">
                    <a:lumMod val="75000"/>
                  </a:srgbClr>
                </a:solidFill>
                <a:latin typeface="Bookman Old Style" panose="02050604050505020204" pitchFamily="18" charset="0"/>
                <a:cs typeface="Arial" charset="0"/>
              </a:rPr>
            </a:b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063752" y="1111125"/>
            <a:ext cx="6554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uk-UA" sz="2400" b="1" cap="all" spc="1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Arial" charset="0"/>
              </a:rPr>
              <a:t>Кадрове</a:t>
            </a: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Arial" charset="0"/>
              </a:rPr>
              <a:t> </a:t>
            </a:r>
            <a:r>
              <a:rPr lang="ru-RU" altLang="uk-UA" sz="2400" b="1" cap="all" spc="100" dirty="0" err="1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Arial" charset="0"/>
              </a:rPr>
              <a:t>забезпечення</a:t>
            </a: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  <a:ea typeface="+mj-ea"/>
                <a:cs typeface="Arial" charset="0"/>
              </a:rPr>
              <a:t>:</a:t>
            </a:r>
            <a:endParaRPr lang="uk-UA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2063751" y="1877590"/>
            <a:ext cx="8790515" cy="419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1218703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361</a:t>
            </a:r>
            <a:r>
              <a:rPr lang="ru-RU" altLang="uk-UA" sz="2400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 - </a:t>
            </a:r>
            <a:r>
              <a:rPr lang="ru-RU" altLang="uk-UA" sz="2400" b="1" cap="all" spc="1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педагогічних</a:t>
            </a: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lang="ru-RU" altLang="uk-UA" sz="2400" b="1" cap="all" spc="1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працівників</a:t>
            </a: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 ЗЗСО;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356,8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ставок педагогічних працівників;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75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 – педагогічних працівників пенсіонерів;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129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технічного персоналу;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19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молодих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педагогічних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працівників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(до 3-х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років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).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</a:p>
          <a:p>
            <a:pPr lvl="0" defTabSz="1218703">
              <a:spcBef>
                <a:spcPct val="0"/>
              </a:spcBef>
              <a:defRPr/>
            </a:pPr>
            <a:endParaRPr lang="uk-UA" altLang="uk-UA" sz="2400" dirty="0">
              <a:solidFill>
                <a:srgbClr val="000000"/>
              </a:solidFill>
              <a:latin typeface="Book Antiqua" panose="02040602050305030304" pitchFamily="18" charset="0"/>
              <a:cs typeface="Arial" charset="0"/>
            </a:endParaRPr>
          </a:p>
          <a:p>
            <a:pPr marL="342900" lvl="0" indent="-342900" defTabSz="1218703">
              <a:lnSpc>
                <a:spcPct val="8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130</a:t>
            </a:r>
            <a:r>
              <a:rPr lang="ru-RU" altLang="uk-UA" sz="2400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 - </a:t>
            </a:r>
            <a:r>
              <a:rPr lang="ru-RU" altLang="uk-UA" sz="2400" b="1" cap="all" spc="1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педагогічних</a:t>
            </a: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lang="ru-RU" altLang="uk-UA" sz="2400" b="1" cap="all" spc="100" dirty="0" err="1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працівників</a:t>
            </a:r>
            <a:r>
              <a:rPr lang="ru-RU" altLang="uk-UA" sz="2400" b="1" cap="all" spc="100" dirty="0">
                <a:solidFill>
                  <a:schemeClr val="accent1">
                    <a:lumMod val="50000"/>
                  </a:schemeClr>
                </a:solidFill>
                <a:latin typeface="Book Antiqua" panose="02040602050305030304" pitchFamily="18" charset="0"/>
                <a:cs typeface="Arial"/>
              </a:rPr>
              <a:t> ЗДО;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DF8C40"/>
                </a:solidFill>
                <a:latin typeface="Book Antiqua" panose="02040602050305030304" pitchFamily="18" charset="0"/>
                <a:cs typeface="Arial" charset="0"/>
              </a:rPr>
              <a:t>133, 65 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– ставок педагогічних працівників;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DF8C40"/>
                </a:solidFill>
                <a:latin typeface="Book Antiqua" panose="02040602050305030304" pitchFamily="18" charset="0"/>
                <a:cs typeface="Arial" charset="0"/>
              </a:rPr>
              <a:t>22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педагогічних працівників пенсіонерів;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DF8C40"/>
                </a:solidFill>
                <a:latin typeface="Book Antiqua" panose="02040602050305030304" pitchFamily="18" charset="0"/>
                <a:cs typeface="Arial" charset="0"/>
              </a:rPr>
              <a:t>132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технічного персоналу;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400" b="1" dirty="0">
                <a:solidFill>
                  <a:srgbClr val="DF8C40"/>
                </a:solidFill>
                <a:latin typeface="Book Antiqua" panose="02040602050305030304" pitchFamily="18" charset="0"/>
                <a:cs typeface="Arial" charset="0"/>
              </a:rPr>
              <a:t>12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молодих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педагогічних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працівників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(до 3-х </a:t>
            </a:r>
            <a:r>
              <a:rPr lang="ru-RU" altLang="uk-UA" sz="24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років</a:t>
            </a:r>
            <a:r>
              <a:rPr lang="ru-RU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).</a:t>
            </a:r>
            <a:r>
              <a:rPr lang="uk-UA" altLang="uk-UA" sz="24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9" name="Группа 10"/>
          <p:cNvGrpSpPr>
            <a:grpSpLocks/>
          </p:cNvGrpSpPr>
          <p:nvPr/>
        </p:nvGrpSpPr>
        <p:grpSpPr bwMode="auto">
          <a:xfrm>
            <a:off x="0" y="148570"/>
            <a:ext cx="12192000" cy="6742112"/>
            <a:chOff x="0" y="115888"/>
            <a:chExt cx="9144000" cy="6742112"/>
          </a:xfrm>
        </p:grpSpPr>
        <p:pic>
          <p:nvPicPr>
            <p:cNvPr id="5130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37288"/>
              <a:ext cx="9144000" cy="620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813" y="815975"/>
              <a:ext cx="7596187" cy="165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32" name="TextBox 1"/>
            <p:cNvSpPr txBox="1">
              <a:spLocks noChangeArrowheads="1"/>
            </p:cNvSpPr>
            <p:nvPr/>
          </p:nvSpPr>
          <p:spPr bwMode="auto">
            <a:xfrm>
              <a:off x="1500166" y="147826"/>
              <a:ext cx="403225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uk-UA" sz="2000" b="1" dirty="0">
                  <a:solidFill>
                    <a:srgbClr val="649A8D"/>
                  </a:solidFill>
                  <a:latin typeface="AvantGardeC" pitchFamily="82" charset="0"/>
                  <a:cs typeface="Calibri" pitchFamily="34" charset="0"/>
                </a:rPr>
                <a:t>УПРАВЛІННЯ ОСВІТИ, МОЛОДІ ТА СПОРТУ</a:t>
              </a:r>
              <a:endParaRPr lang="ru-RU" sz="2000" b="1" dirty="0">
                <a:solidFill>
                  <a:srgbClr val="649A8D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sp>
          <p:nvSpPr>
            <p:cNvPr id="5133" name="TextBox 12"/>
            <p:cNvSpPr txBox="1">
              <a:spLocks noChangeArrowheads="1"/>
            </p:cNvSpPr>
            <p:nvPr/>
          </p:nvSpPr>
          <p:spPr bwMode="auto">
            <a:xfrm>
              <a:off x="4859338" y="6381750"/>
              <a:ext cx="401796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uk-UA">
                  <a:solidFill>
                    <a:prstClr val="white"/>
                  </a:solidFill>
                  <a:latin typeface="AvantGardeC" pitchFamily="82" charset="0"/>
                  <a:cs typeface="Calibri" pitchFamily="34" charset="0"/>
                </a:rPr>
                <a:t>ЧОРТКІВ</a:t>
              </a:r>
              <a:endParaRPr lang="ru-RU">
                <a:solidFill>
                  <a:prstClr val="white"/>
                </a:solidFill>
                <a:latin typeface="AvantGardeC" pitchFamily="82" charset="0"/>
                <a:cs typeface="Calibri" pitchFamily="34" charset="0"/>
              </a:endParaRPr>
            </a:p>
          </p:txBody>
        </p:sp>
        <p:pic>
          <p:nvPicPr>
            <p:cNvPr id="5134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115888"/>
              <a:ext cx="882650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Прямокутник 1"/>
          <p:cNvSpPr/>
          <p:nvPr/>
        </p:nvSpPr>
        <p:spPr>
          <a:xfrm>
            <a:off x="2063751" y="1229657"/>
            <a:ext cx="708024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703">
              <a:lnSpc>
                <a:spcPct val="85000"/>
              </a:lnSpc>
              <a:spcAft>
                <a:spcPts val="600"/>
              </a:spcAft>
            </a:pPr>
            <a:r>
              <a:rPr lang="ru-RU" altLang="uk-UA" sz="2000" b="1" cap="all" spc="100" dirty="0">
                <a:solidFill>
                  <a:srgbClr val="002060"/>
                </a:solidFill>
                <a:latin typeface="Book Antiqua" panose="02040602050305030304" pitchFamily="18" charset="0"/>
                <a:cs typeface="Arial"/>
              </a:rPr>
              <a:t>21</a:t>
            </a:r>
            <a:r>
              <a:rPr lang="ru-RU" altLang="uk-UA" sz="2000" cap="all" spc="100" dirty="0">
                <a:solidFill>
                  <a:srgbClr val="002060"/>
                </a:solidFill>
                <a:latin typeface="Book Antiqua" panose="02040602050305030304" pitchFamily="18" charset="0"/>
                <a:cs typeface="Arial"/>
              </a:rPr>
              <a:t> - </a:t>
            </a:r>
            <a:r>
              <a:rPr lang="ru-RU" altLang="uk-UA" sz="2000" b="1" cap="all" spc="100" dirty="0" err="1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педагогічних</a:t>
            </a:r>
            <a:r>
              <a:rPr lang="ru-RU" altLang="uk-UA" sz="2000" b="1" cap="all" spc="100" dirty="0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lang="ru-RU" altLang="uk-UA" sz="2000" b="1" cap="all" spc="100" dirty="0" err="1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працівників</a:t>
            </a:r>
            <a:r>
              <a:rPr lang="ru-RU" altLang="uk-UA" sz="2000" b="1" cap="all" spc="100" dirty="0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  ЗПО;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34, 5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ставок педагогічних працівників;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3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 – педагогічних працівників пенсіонерів;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13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технічного персоналу;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1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</a:t>
            </a:r>
            <a:r>
              <a:rPr lang="ru-RU" altLang="uk-UA" sz="20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молодих</a:t>
            </a:r>
            <a:r>
              <a:rPr lang="ru-RU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  <a:r>
              <a:rPr lang="ru-RU" altLang="uk-UA" sz="20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педагогічних</a:t>
            </a:r>
            <a:r>
              <a:rPr lang="ru-RU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  <a:r>
              <a:rPr lang="ru-RU" altLang="uk-UA" sz="20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працівників</a:t>
            </a:r>
            <a:r>
              <a:rPr lang="ru-RU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(до 3-х </a:t>
            </a:r>
            <a:r>
              <a:rPr lang="ru-RU" altLang="uk-UA" sz="2000" dirty="0" err="1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років</a:t>
            </a:r>
            <a:r>
              <a:rPr lang="ru-RU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).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2063751" y="3488266"/>
            <a:ext cx="708024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1218703">
              <a:lnSpc>
                <a:spcPct val="85000"/>
              </a:lnSpc>
              <a:spcAft>
                <a:spcPts val="600"/>
              </a:spcAft>
            </a:pPr>
            <a:r>
              <a:rPr lang="ru-RU" altLang="uk-UA" sz="2000" b="1" cap="all" spc="100" dirty="0">
                <a:solidFill>
                  <a:srgbClr val="002060"/>
                </a:solidFill>
                <a:latin typeface="Book Antiqua" panose="02040602050305030304" pitchFamily="18" charset="0"/>
                <a:cs typeface="Arial"/>
              </a:rPr>
              <a:t>6</a:t>
            </a:r>
            <a:r>
              <a:rPr lang="ru-RU" altLang="uk-UA" sz="2000" cap="all" spc="100" dirty="0">
                <a:solidFill>
                  <a:srgbClr val="002060"/>
                </a:solidFill>
                <a:latin typeface="Book Antiqua" panose="02040602050305030304" pitchFamily="18" charset="0"/>
                <a:cs typeface="Arial"/>
              </a:rPr>
              <a:t> - </a:t>
            </a:r>
            <a:r>
              <a:rPr lang="ru-RU" altLang="uk-UA" sz="2000" b="1" cap="all" spc="100" dirty="0" err="1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педагогічних</a:t>
            </a:r>
            <a:r>
              <a:rPr lang="ru-RU" altLang="uk-UA" sz="2000" b="1" cap="all" spc="100" dirty="0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lang="ru-RU" altLang="uk-UA" sz="2000" b="1" cap="all" spc="100" dirty="0" err="1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працівників</a:t>
            </a:r>
            <a:r>
              <a:rPr lang="ru-RU" altLang="uk-UA" sz="2000" b="1" cap="all" spc="100" dirty="0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 ІРЦ;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6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ставок педагогічних працівників; 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FEF8F2">
                    <a:lumMod val="50000"/>
                  </a:srgbClr>
                </a:solidFill>
                <a:latin typeface="Book Antiqua" panose="02040602050305030304" pitchFamily="18" charset="0"/>
                <a:cs typeface="Arial" charset="0"/>
              </a:rPr>
              <a:t>2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– технічного персоналу.</a:t>
            </a:r>
          </a:p>
          <a:p>
            <a:pPr lvl="0" defTabSz="1218703">
              <a:spcBef>
                <a:spcPct val="0"/>
              </a:spcBef>
              <a:defRPr/>
            </a:pPr>
            <a:r>
              <a:rPr lang="ru-RU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           </a:t>
            </a:r>
            <a:endParaRPr lang="uk-UA" altLang="uk-UA" sz="2000" dirty="0">
              <a:solidFill>
                <a:srgbClr val="000000"/>
              </a:solidFill>
              <a:latin typeface="Book Antiqua" panose="02040602050305030304" pitchFamily="18" charset="0"/>
              <a:cs typeface="Arial" charset="0"/>
            </a:endParaRPr>
          </a:p>
          <a:p>
            <a:pPr lvl="0" defTabSz="1218703">
              <a:lnSpc>
                <a:spcPct val="85000"/>
              </a:lnSpc>
              <a:spcAft>
                <a:spcPts val="600"/>
              </a:spcAft>
            </a:pPr>
            <a:r>
              <a:rPr lang="ru-RU" altLang="uk-UA" sz="2000" b="1" cap="all" spc="100" dirty="0">
                <a:solidFill>
                  <a:srgbClr val="002060"/>
                </a:solidFill>
                <a:latin typeface="Book Antiqua" panose="02040602050305030304" pitchFamily="18" charset="0"/>
                <a:cs typeface="Arial"/>
              </a:rPr>
              <a:t> 5   </a:t>
            </a:r>
            <a:r>
              <a:rPr lang="ru-RU" altLang="uk-UA" sz="2000" cap="all" spc="100" dirty="0">
                <a:solidFill>
                  <a:srgbClr val="002060"/>
                </a:solidFill>
                <a:latin typeface="Book Antiqua" panose="02040602050305030304" pitchFamily="18" charset="0"/>
                <a:cs typeface="Arial"/>
              </a:rPr>
              <a:t> - </a:t>
            </a:r>
            <a:r>
              <a:rPr lang="ru-RU" altLang="uk-UA" sz="2000" b="1" cap="all" spc="100" dirty="0" err="1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педагогічних</a:t>
            </a:r>
            <a:r>
              <a:rPr lang="ru-RU" altLang="uk-UA" sz="2000" b="1" cap="all" spc="100" dirty="0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 </a:t>
            </a:r>
            <a:r>
              <a:rPr lang="ru-RU" altLang="uk-UA" sz="2000" b="1" cap="all" spc="100" dirty="0" err="1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працівників</a:t>
            </a:r>
            <a:r>
              <a:rPr lang="ru-RU" altLang="uk-UA" sz="2000" b="1" cap="all" spc="100" dirty="0">
                <a:solidFill>
                  <a:srgbClr val="244655"/>
                </a:solidFill>
                <a:latin typeface="Book Antiqua" panose="02040602050305030304" pitchFamily="18" charset="0"/>
                <a:cs typeface="Arial"/>
              </a:rPr>
              <a:t> ЦПР;</a:t>
            </a:r>
          </a:p>
          <a:p>
            <a:pPr marL="342900" lvl="0" indent="-342900" defTabSz="1218703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uk-UA" altLang="uk-UA" sz="2000" b="1" dirty="0">
                <a:solidFill>
                  <a:srgbClr val="DF8C40"/>
                </a:solidFill>
                <a:latin typeface="Book Antiqua" panose="02040602050305030304" pitchFamily="18" charset="0"/>
                <a:cs typeface="Arial" charset="0"/>
              </a:rPr>
              <a:t>5 </a:t>
            </a:r>
            <a:r>
              <a:rPr lang="uk-UA" altLang="uk-UA" sz="2000" dirty="0">
                <a:solidFill>
                  <a:srgbClr val="000000"/>
                </a:solidFill>
                <a:latin typeface="Book Antiqua" panose="02040602050305030304" pitchFamily="18" charset="0"/>
                <a:cs typeface="Arial" charset="0"/>
              </a:rPr>
              <a:t>– ставок педагогічних працівників. </a:t>
            </a:r>
          </a:p>
        </p:txBody>
      </p:sp>
    </p:spTree>
    <p:extLst>
      <p:ext uri="{BB962C8B-B14F-4D97-AF65-F5344CB8AC3E}">
        <p14:creationId xmlns:p14="http://schemas.microsoft.com/office/powerpoint/2010/main" val="4122026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209984"/>
              </p:ext>
            </p:extLst>
          </p:nvPr>
        </p:nvGraphicFramePr>
        <p:xfrm>
          <a:off x="245535" y="228600"/>
          <a:ext cx="11700932" cy="6230372"/>
        </p:xfrm>
        <a:graphic>
          <a:graphicData uri="http://schemas.openxmlformats.org/drawingml/2006/table">
            <a:tbl>
              <a:tblPr/>
              <a:tblGrid>
                <a:gridCol w="1701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95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6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2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80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2653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0113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106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94266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72813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</a:tblGrid>
              <a:tr h="115993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Назва ЗЗСО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педагогічних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працівників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закладі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 ставок педагогічних працівників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 технічного персоналу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 пед. працівників пенсіонерів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молодих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пед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працівників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до 3-ох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років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учнів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за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ліцензією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закладу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 учнів за мережею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% наповнюваності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середня наповнюваність закладу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навантаження на 1 вчителя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загальна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дітей</a:t>
                      </a:r>
                      <a:r>
                        <a:rPr lang="ru-RU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в </a:t>
                      </a:r>
                      <a:r>
                        <a:rPr lang="ru-RU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закладі</a:t>
                      </a:r>
                      <a:endPara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 них, очна форми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 них, </a:t>
                      </a:r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екстернатна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форми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з них, сімейна форми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 дітей на інклюзивні формі навчання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кількість дітей на індивідуальні формі навчання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751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Чортківський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ліцей №1 ім. М.</a:t>
                      </a:r>
                      <a:r>
                        <a:rPr lang="uk-UA" sz="1200" b="1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Шашкевича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46,2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600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484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422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Чортківський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ліцей №5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1260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911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714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6619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Чортківський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ліцей №7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54,1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552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517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6619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Чортківська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гімназія №2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47,5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580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8,2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282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362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Чортківська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гімназія №3 ім. Р. </a:t>
                      </a:r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Ільяшенка</a:t>
                      </a:r>
                      <a:endParaRPr lang="uk-UA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6,4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729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Чортківська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гімназія №6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384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8,4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6619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Горішньовигнанська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гімназія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8,7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4,3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7301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Росохацька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гімназія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19.6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12.1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6619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Білівський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опорний ЗЗСО І-ІІІ ступенів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23,3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500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33,2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15,1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9681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Бичківська</a:t>
                      </a:r>
                      <a:endParaRPr lang="uk-UA" sz="12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  <a:p>
                      <a:pPr algn="ctr" rtl="0" fontAlgn="t"/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філія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15,5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39,23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7,3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3,1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9580">
                <a:tc>
                  <a:txBody>
                    <a:bodyPr/>
                    <a:lstStyle/>
                    <a:p>
                      <a:pPr algn="ctr" rtl="0" fontAlgn="t"/>
                      <a:r>
                        <a:rPr lang="uk-UA" sz="12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Скородинська</a:t>
                      </a:r>
                      <a:r>
                        <a:rPr lang="uk-UA" sz="12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/>
                        </a:rPr>
                        <a:t> філія</a:t>
                      </a:r>
                    </a:p>
                  </a:txBody>
                  <a:tcPr marL="16958" marR="16958" marT="11306" marB="11306"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11,2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22,05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5,4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3,4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16958" marR="16958" marT="11306" marB="11306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83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я 3">
            <a:extLst>
              <a:ext uri="{FF2B5EF4-FFF2-40B4-BE49-F238E27FC236}">
                <a16:creationId xmlns:a16="http://schemas.microsoft.com/office/drawing/2014/main" id="{08E7586F-3AD8-A4A8-C3E7-804DA4F255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81445"/>
              </p:ext>
            </p:extLst>
          </p:nvPr>
        </p:nvGraphicFramePr>
        <p:xfrm>
          <a:off x="218661" y="1"/>
          <a:ext cx="11757987" cy="6604806"/>
        </p:xfrm>
        <a:graphic>
          <a:graphicData uri="http://schemas.openxmlformats.org/drawingml/2006/table">
            <a:tbl>
              <a:tblPr/>
              <a:tblGrid>
                <a:gridCol w="274116">
                  <a:extLst>
                    <a:ext uri="{9D8B030D-6E8A-4147-A177-3AD203B41FA5}">
                      <a16:colId xmlns:a16="http://schemas.microsoft.com/office/drawing/2014/main" val="3428519245"/>
                    </a:ext>
                  </a:extLst>
                </a:gridCol>
                <a:gridCol w="938458">
                  <a:extLst>
                    <a:ext uri="{9D8B030D-6E8A-4147-A177-3AD203B41FA5}">
                      <a16:colId xmlns:a16="http://schemas.microsoft.com/office/drawing/2014/main" val="2369316501"/>
                    </a:ext>
                  </a:extLst>
                </a:gridCol>
                <a:gridCol w="310101">
                  <a:extLst>
                    <a:ext uri="{9D8B030D-6E8A-4147-A177-3AD203B41FA5}">
                      <a16:colId xmlns:a16="http://schemas.microsoft.com/office/drawing/2014/main" val="1820249741"/>
                    </a:ext>
                  </a:extLst>
                </a:gridCol>
                <a:gridCol w="413467">
                  <a:extLst>
                    <a:ext uri="{9D8B030D-6E8A-4147-A177-3AD203B41FA5}">
                      <a16:colId xmlns:a16="http://schemas.microsoft.com/office/drawing/2014/main" val="448738400"/>
                    </a:ext>
                  </a:extLst>
                </a:gridCol>
                <a:gridCol w="353538">
                  <a:extLst>
                    <a:ext uri="{9D8B030D-6E8A-4147-A177-3AD203B41FA5}">
                      <a16:colId xmlns:a16="http://schemas.microsoft.com/office/drawing/2014/main" val="1313725639"/>
                    </a:ext>
                  </a:extLst>
                </a:gridCol>
                <a:gridCol w="280567">
                  <a:extLst>
                    <a:ext uri="{9D8B030D-6E8A-4147-A177-3AD203B41FA5}">
                      <a16:colId xmlns:a16="http://schemas.microsoft.com/office/drawing/2014/main" val="2445131746"/>
                    </a:ext>
                  </a:extLst>
                </a:gridCol>
                <a:gridCol w="251542">
                  <a:extLst>
                    <a:ext uri="{9D8B030D-6E8A-4147-A177-3AD203B41FA5}">
                      <a16:colId xmlns:a16="http://schemas.microsoft.com/office/drawing/2014/main" val="3362332299"/>
                    </a:ext>
                  </a:extLst>
                </a:gridCol>
                <a:gridCol w="319266">
                  <a:extLst>
                    <a:ext uri="{9D8B030D-6E8A-4147-A177-3AD203B41FA5}">
                      <a16:colId xmlns:a16="http://schemas.microsoft.com/office/drawing/2014/main" val="2024802821"/>
                    </a:ext>
                  </a:extLst>
                </a:gridCol>
                <a:gridCol w="222519">
                  <a:extLst>
                    <a:ext uri="{9D8B030D-6E8A-4147-A177-3AD203B41FA5}">
                      <a16:colId xmlns:a16="http://schemas.microsoft.com/office/drawing/2014/main" val="1111701114"/>
                    </a:ext>
                  </a:extLst>
                </a:gridCol>
                <a:gridCol w="280567">
                  <a:extLst>
                    <a:ext uri="{9D8B030D-6E8A-4147-A177-3AD203B41FA5}">
                      <a16:colId xmlns:a16="http://schemas.microsoft.com/office/drawing/2014/main" val="2849438634"/>
                    </a:ext>
                  </a:extLst>
                </a:gridCol>
                <a:gridCol w="290242">
                  <a:extLst>
                    <a:ext uri="{9D8B030D-6E8A-4147-A177-3AD203B41FA5}">
                      <a16:colId xmlns:a16="http://schemas.microsoft.com/office/drawing/2014/main" val="856307806"/>
                    </a:ext>
                  </a:extLst>
                </a:gridCol>
                <a:gridCol w="338615">
                  <a:extLst>
                    <a:ext uri="{9D8B030D-6E8A-4147-A177-3AD203B41FA5}">
                      <a16:colId xmlns:a16="http://schemas.microsoft.com/office/drawing/2014/main" val="2382165321"/>
                    </a:ext>
                  </a:extLst>
                </a:gridCol>
                <a:gridCol w="251542">
                  <a:extLst>
                    <a:ext uri="{9D8B030D-6E8A-4147-A177-3AD203B41FA5}">
                      <a16:colId xmlns:a16="http://schemas.microsoft.com/office/drawing/2014/main" val="1292792314"/>
                    </a:ext>
                  </a:extLst>
                </a:gridCol>
                <a:gridCol w="261216">
                  <a:extLst>
                    <a:ext uri="{9D8B030D-6E8A-4147-A177-3AD203B41FA5}">
                      <a16:colId xmlns:a16="http://schemas.microsoft.com/office/drawing/2014/main" val="4222815161"/>
                    </a:ext>
                  </a:extLst>
                </a:gridCol>
                <a:gridCol w="261216">
                  <a:extLst>
                    <a:ext uri="{9D8B030D-6E8A-4147-A177-3AD203B41FA5}">
                      <a16:colId xmlns:a16="http://schemas.microsoft.com/office/drawing/2014/main" val="3121410434"/>
                    </a:ext>
                  </a:extLst>
                </a:gridCol>
                <a:gridCol w="261216">
                  <a:extLst>
                    <a:ext uri="{9D8B030D-6E8A-4147-A177-3AD203B41FA5}">
                      <a16:colId xmlns:a16="http://schemas.microsoft.com/office/drawing/2014/main" val="1390887994"/>
                    </a:ext>
                  </a:extLst>
                </a:gridCol>
                <a:gridCol w="261216">
                  <a:extLst>
                    <a:ext uri="{9D8B030D-6E8A-4147-A177-3AD203B41FA5}">
                      <a16:colId xmlns:a16="http://schemas.microsoft.com/office/drawing/2014/main" val="220811854"/>
                    </a:ext>
                  </a:extLst>
                </a:gridCol>
                <a:gridCol w="261216">
                  <a:extLst>
                    <a:ext uri="{9D8B030D-6E8A-4147-A177-3AD203B41FA5}">
                      <a16:colId xmlns:a16="http://schemas.microsoft.com/office/drawing/2014/main" val="2473819433"/>
                    </a:ext>
                  </a:extLst>
                </a:gridCol>
                <a:gridCol w="222519">
                  <a:extLst>
                    <a:ext uri="{9D8B030D-6E8A-4147-A177-3AD203B41FA5}">
                      <a16:colId xmlns:a16="http://schemas.microsoft.com/office/drawing/2014/main" val="3799299135"/>
                    </a:ext>
                  </a:extLst>
                </a:gridCol>
                <a:gridCol w="261216">
                  <a:extLst>
                    <a:ext uri="{9D8B030D-6E8A-4147-A177-3AD203B41FA5}">
                      <a16:colId xmlns:a16="http://schemas.microsoft.com/office/drawing/2014/main" val="251593414"/>
                    </a:ext>
                  </a:extLst>
                </a:gridCol>
                <a:gridCol w="251542">
                  <a:extLst>
                    <a:ext uri="{9D8B030D-6E8A-4147-A177-3AD203B41FA5}">
                      <a16:colId xmlns:a16="http://schemas.microsoft.com/office/drawing/2014/main" val="4107111868"/>
                    </a:ext>
                  </a:extLst>
                </a:gridCol>
                <a:gridCol w="309590">
                  <a:extLst>
                    <a:ext uri="{9D8B030D-6E8A-4147-A177-3AD203B41FA5}">
                      <a16:colId xmlns:a16="http://schemas.microsoft.com/office/drawing/2014/main" val="3475355040"/>
                    </a:ext>
                  </a:extLst>
                </a:gridCol>
                <a:gridCol w="212845">
                  <a:extLst>
                    <a:ext uri="{9D8B030D-6E8A-4147-A177-3AD203B41FA5}">
                      <a16:colId xmlns:a16="http://schemas.microsoft.com/office/drawing/2014/main" val="176346371"/>
                    </a:ext>
                  </a:extLst>
                </a:gridCol>
                <a:gridCol w="328941">
                  <a:extLst>
                    <a:ext uri="{9D8B030D-6E8A-4147-A177-3AD203B41FA5}">
                      <a16:colId xmlns:a16="http://schemas.microsoft.com/office/drawing/2014/main" val="1492879549"/>
                    </a:ext>
                  </a:extLst>
                </a:gridCol>
                <a:gridCol w="222519">
                  <a:extLst>
                    <a:ext uri="{9D8B030D-6E8A-4147-A177-3AD203B41FA5}">
                      <a16:colId xmlns:a16="http://schemas.microsoft.com/office/drawing/2014/main" val="1833889474"/>
                    </a:ext>
                  </a:extLst>
                </a:gridCol>
                <a:gridCol w="270891">
                  <a:extLst>
                    <a:ext uri="{9D8B030D-6E8A-4147-A177-3AD203B41FA5}">
                      <a16:colId xmlns:a16="http://schemas.microsoft.com/office/drawing/2014/main" val="2770750356"/>
                    </a:ext>
                  </a:extLst>
                </a:gridCol>
                <a:gridCol w="241868">
                  <a:extLst>
                    <a:ext uri="{9D8B030D-6E8A-4147-A177-3AD203B41FA5}">
                      <a16:colId xmlns:a16="http://schemas.microsoft.com/office/drawing/2014/main" val="2303270761"/>
                    </a:ext>
                  </a:extLst>
                </a:gridCol>
                <a:gridCol w="270891">
                  <a:extLst>
                    <a:ext uri="{9D8B030D-6E8A-4147-A177-3AD203B41FA5}">
                      <a16:colId xmlns:a16="http://schemas.microsoft.com/office/drawing/2014/main" val="912448074"/>
                    </a:ext>
                  </a:extLst>
                </a:gridCol>
                <a:gridCol w="222519">
                  <a:extLst>
                    <a:ext uri="{9D8B030D-6E8A-4147-A177-3AD203B41FA5}">
                      <a16:colId xmlns:a16="http://schemas.microsoft.com/office/drawing/2014/main" val="1126481107"/>
                    </a:ext>
                  </a:extLst>
                </a:gridCol>
                <a:gridCol w="374794">
                  <a:extLst>
                    <a:ext uri="{9D8B030D-6E8A-4147-A177-3AD203B41FA5}">
                      <a16:colId xmlns:a16="http://schemas.microsoft.com/office/drawing/2014/main" val="3625585342"/>
                    </a:ext>
                  </a:extLst>
                </a:gridCol>
                <a:gridCol w="262393">
                  <a:extLst>
                    <a:ext uri="{9D8B030D-6E8A-4147-A177-3AD203B41FA5}">
                      <a16:colId xmlns:a16="http://schemas.microsoft.com/office/drawing/2014/main" val="1646313945"/>
                    </a:ext>
                  </a:extLst>
                </a:gridCol>
                <a:gridCol w="357808">
                  <a:extLst>
                    <a:ext uri="{9D8B030D-6E8A-4147-A177-3AD203B41FA5}">
                      <a16:colId xmlns:a16="http://schemas.microsoft.com/office/drawing/2014/main" val="2359407347"/>
                    </a:ext>
                  </a:extLst>
                </a:gridCol>
                <a:gridCol w="375586">
                  <a:extLst>
                    <a:ext uri="{9D8B030D-6E8A-4147-A177-3AD203B41FA5}">
                      <a16:colId xmlns:a16="http://schemas.microsoft.com/office/drawing/2014/main" val="4087280654"/>
                    </a:ext>
                  </a:extLst>
                </a:gridCol>
                <a:gridCol w="370864">
                  <a:extLst>
                    <a:ext uri="{9D8B030D-6E8A-4147-A177-3AD203B41FA5}">
                      <a16:colId xmlns:a16="http://schemas.microsoft.com/office/drawing/2014/main" val="3813352906"/>
                    </a:ext>
                  </a:extLst>
                </a:gridCol>
                <a:gridCol w="338615">
                  <a:extLst>
                    <a:ext uri="{9D8B030D-6E8A-4147-A177-3AD203B41FA5}">
                      <a16:colId xmlns:a16="http://schemas.microsoft.com/office/drawing/2014/main" val="677936025"/>
                    </a:ext>
                  </a:extLst>
                </a:gridCol>
                <a:gridCol w="354738">
                  <a:extLst>
                    <a:ext uri="{9D8B030D-6E8A-4147-A177-3AD203B41FA5}">
                      <a16:colId xmlns:a16="http://schemas.microsoft.com/office/drawing/2014/main" val="2142705640"/>
                    </a:ext>
                  </a:extLst>
                </a:gridCol>
                <a:gridCol w="322490">
                  <a:extLst>
                    <a:ext uri="{9D8B030D-6E8A-4147-A177-3AD203B41FA5}">
                      <a16:colId xmlns:a16="http://schemas.microsoft.com/office/drawing/2014/main" val="1253334589"/>
                    </a:ext>
                  </a:extLst>
                </a:gridCol>
                <a:gridCol w="354738">
                  <a:extLst>
                    <a:ext uri="{9D8B030D-6E8A-4147-A177-3AD203B41FA5}">
                      <a16:colId xmlns:a16="http://schemas.microsoft.com/office/drawing/2014/main" val="2319724593"/>
                    </a:ext>
                  </a:extLst>
                </a:gridCol>
              </a:tblGrid>
              <a:tr h="337929">
                <a:tc gridSpan="37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Мережа ЗЗСО 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Чортківської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міської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ради на 2025-2026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навчальний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рік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uk-UA" sz="700" b="0" i="0" u="none" strike="noStrike">
                        <a:solidFill>
                          <a:srgbClr val="000000"/>
                        </a:solidFill>
                        <a:effectLst/>
                        <a:latin typeface="Arimo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610076"/>
                  </a:ext>
                </a:extLst>
              </a:tr>
              <a:tr h="490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п/</a:t>
                      </a:r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Назва закладу загальної середньої освіти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1 - 4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5 - 9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10 - 11 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1 - 11 класи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Екст. форма</a:t>
                      </a:r>
                    </a:p>
                  </a:txBody>
                  <a:tcPr marL="7620" marR="7620" marT="762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Сім. форма</a:t>
                      </a:r>
                    </a:p>
                  </a:txBody>
                  <a:tcPr marL="7620" marR="7620" marT="762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Педаг. патрн.</a:t>
                      </a:r>
                    </a:p>
                  </a:txBody>
                  <a:tcPr marL="7620" marR="7620" marT="762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Інклюзія</a:t>
                      </a:r>
                    </a:p>
                  </a:txBody>
                  <a:tcPr marL="7620" marR="7620" marT="762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ГПД</a:t>
                      </a:r>
                    </a:p>
                  </a:txBody>
                  <a:tcPr marL="7620" marR="7620" marT="762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Учнів на ГПД</a:t>
                      </a:r>
                    </a:p>
                  </a:txBody>
                  <a:tcPr marL="7620" marR="7620" marT="7620" marB="0" vert="vert27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109061"/>
                  </a:ext>
                </a:extLst>
              </a:tr>
              <a:tr h="449469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кл.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учн.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754851"/>
                  </a:ext>
                </a:extLst>
              </a:tr>
              <a:tr h="3849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Білівський ЗЗСО І-ІІІ ст.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1261993"/>
                  </a:ext>
                </a:extLst>
              </a:tr>
              <a:tr h="364154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Горішньовигнанська</a:t>
                      </a:r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гімназія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219242"/>
                  </a:ext>
                </a:extLst>
              </a:tr>
              <a:tr h="374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Росохацька</a:t>
                      </a:r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гімназія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1356098"/>
                  </a:ext>
                </a:extLst>
              </a:tr>
              <a:tr h="5410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Чортківський</a:t>
                      </a:r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ліцей №1  ім. М. Шашкевича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194523"/>
                  </a:ext>
                </a:extLst>
              </a:tr>
              <a:tr h="374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Чортківська</a:t>
                      </a:r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гімназія №2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3524334"/>
                  </a:ext>
                </a:extLst>
              </a:tr>
              <a:tr h="572240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Чортківська</a:t>
                      </a:r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гімназія №3 ім. Р. </a:t>
                      </a:r>
                      <a:r>
                        <a:rPr lang="uk-UA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Ільяшенка</a:t>
                      </a:r>
                      <a:endParaRPr lang="uk-UA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58932527"/>
                  </a:ext>
                </a:extLst>
              </a:tr>
              <a:tr h="374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Чортківський ліцей №5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12277327"/>
                  </a:ext>
                </a:extLst>
              </a:tr>
              <a:tr h="374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Чортківська гімназія №6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6792441"/>
                  </a:ext>
                </a:extLst>
              </a:tr>
              <a:tr h="38496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Чортківський ліцей №7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8356536"/>
                  </a:ext>
                </a:extLst>
              </a:tr>
              <a:tr h="301728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РАЗОМ (І-ІІІ ст.)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007775"/>
                  </a:ext>
                </a:extLst>
              </a:tr>
              <a:tr h="374557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Бичківська філія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2882133"/>
                  </a:ext>
                </a:extLst>
              </a:tr>
              <a:tr h="343345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Скородинська філія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2268311"/>
                  </a:ext>
                </a:extLst>
              </a:tr>
              <a:tr h="208087"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РАЗОМ (І-ІІ ст.)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449095"/>
                  </a:ext>
                </a:extLst>
              </a:tr>
              <a:tr h="343345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Всього (місто, село):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9894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487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892241"/>
              </p:ext>
            </p:extLst>
          </p:nvPr>
        </p:nvGraphicFramePr>
        <p:xfrm>
          <a:off x="110066" y="143931"/>
          <a:ext cx="11878733" cy="6440935"/>
        </p:xfrm>
        <a:graphic>
          <a:graphicData uri="http://schemas.openxmlformats.org/drawingml/2006/table">
            <a:tbl>
              <a:tblPr/>
              <a:tblGrid>
                <a:gridCol w="2823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1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81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74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122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802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370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26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30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343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130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70269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026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5958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80957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80957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91644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4508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433277">
                <a:tc gridSpan="17"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/>
                        </a:rPr>
                        <a:t>Мережа груп закладів дошкільної освіти Чортківської міської територіальної громади на 2025-2026 навчальний рік</a:t>
                      </a:r>
                    </a:p>
                  </a:txBody>
                  <a:tcPr marL="22860" marR="22860" marT="0" marB="0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392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№ п/</a:t>
                      </a:r>
                      <a:r>
                        <a:rPr lang="uk-UA" sz="1400" b="0" dirty="0" err="1">
                          <a:effectLst/>
                          <a:latin typeface="Times New Roman"/>
                        </a:rPr>
                        <a:t>п</a:t>
                      </a:r>
                      <a:endParaRPr lang="uk-UA" sz="1400" b="0" dirty="0">
                        <a:effectLst/>
                        <a:latin typeface="Times New Roman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Назва ЗДО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Кількість місць за ліцензією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 err="1">
                          <a:effectLst/>
                          <a:latin typeface="Times New Roman"/>
                        </a:rPr>
                        <a:t>Кількість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/>
                        </a:rPr>
                        <a:t>груп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 в ЗДО </a:t>
                      </a:r>
                      <a:r>
                        <a:rPr lang="ru-RU" sz="1400" b="0" dirty="0" err="1">
                          <a:effectLst/>
                          <a:latin typeface="Times New Roman"/>
                        </a:rPr>
                        <a:t>всього</a:t>
                      </a:r>
                      <a:endParaRPr lang="ru-RU" sz="1400" b="0" dirty="0">
                        <a:effectLst/>
                        <a:latin typeface="Times New Roman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dirty="0" err="1">
                          <a:effectLst/>
                          <a:latin typeface="Times New Roman"/>
                        </a:rPr>
                        <a:t>Кількість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400" b="0" dirty="0" err="1">
                          <a:effectLst/>
                          <a:latin typeface="Times New Roman"/>
                        </a:rPr>
                        <a:t>дітей</a:t>
                      </a:r>
                      <a:r>
                        <a:rPr lang="ru-RU" sz="1400" b="0" dirty="0">
                          <a:effectLst/>
                          <a:latin typeface="Times New Roman"/>
                        </a:rPr>
                        <a:t> в ЗДО </a:t>
                      </a:r>
                      <a:r>
                        <a:rPr lang="ru-RU" sz="1400" b="0" dirty="0" err="1">
                          <a:effectLst/>
                          <a:latin typeface="Times New Roman"/>
                        </a:rPr>
                        <a:t>всього</a:t>
                      </a:r>
                      <a:endParaRPr lang="ru-RU" sz="1400" b="0" dirty="0">
                        <a:effectLst/>
                        <a:latin typeface="Times New Roman"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Відсоток наповнюваності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Ясельна група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Молодша група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Середня група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Старша група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Різновікова група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Різновікова група</a:t>
                      </a: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58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Заклад дошкільної освіти №1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205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130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dirty="0">
                          <a:effectLst/>
                        </a:rPr>
                        <a:t>63%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Заклад дошкільної освіти №3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dirty="0">
                          <a:effectLst/>
                        </a:rPr>
                        <a:t>88%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Заклад дошкільної освіти №6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120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102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dirty="0">
                          <a:effectLst/>
                        </a:rPr>
                        <a:t>85%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Заклад дошкільної освіти №7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176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dirty="0">
                          <a:effectLst/>
                        </a:rPr>
                        <a:t>87%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Заклад дошкільної освіти №8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107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95%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536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Заклад дошкільної освіти №9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225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50%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1166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Білівський ЗДО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54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46%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Дошкільне відділення Горішньовигнанської гімназії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46%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458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Дошкільне відділення Росохацької гімназії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42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38%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8893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Дошкільне відділення Бичківської філії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38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37%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 dirty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65667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0"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22860" marR="2286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Дошкільне відділення Скородинської філії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>
                          <a:effectLst/>
                        </a:rPr>
                        <a:t>81%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0"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/>
                        </a:rPr>
                        <a:t>55</a:t>
                      </a: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536">
                <a:tc>
                  <a:txBody>
                    <a:bodyPr/>
                    <a:lstStyle/>
                    <a:p>
                      <a:pPr rtl="0" fontAlgn="ctr"/>
                      <a:endParaRPr lang="uk-UA" sz="140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Всього: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1170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51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820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/>
                        </a:rPr>
                        <a:t>76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88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97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103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48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136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110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uk-UA" sz="1400" b="1" dirty="0">
                          <a:effectLst/>
                          <a:latin typeface="Times New Roman"/>
                        </a:rPr>
                        <a:t>68</a:t>
                      </a:r>
                    </a:p>
                  </a:txBody>
                  <a:tcPr marL="22860" marR="2286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uk-UA" sz="1400" dirty="0">
                        <a:effectLst/>
                      </a:endParaRPr>
                    </a:p>
                  </a:txBody>
                  <a:tcPr marL="13221" marR="1322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809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ack to school">
      <a:dk1>
        <a:sysClr val="windowText" lastClr="000000"/>
      </a:dk1>
      <a:lt1>
        <a:sysClr val="window" lastClr="FFFFFF"/>
      </a:lt1>
      <a:dk2>
        <a:srgbClr val="445EA2"/>
      </a:dk2>
      <a:lt2>
        <a:srgbClr val="EBEBEB"/>
      </a:lt2>
      <a:accent1>
        <a:srgbClr val="4495A2"/>
      </a:accent1>
      <a:accent2>
        <a:srgbClr val="7CA655"/>
      </a:accent2>
      <a:accent3>
        <a:srgbClr val="DFB240"/>
      </a:accent3>
      <a:accent4>
        <a:srgbClr val="DF8C40"/>
      </a:accent4>
      <a:accent5>
        <a:srgbClr val="DF5D40"/>
      </a:accent5>
      <a:accent6>
        <a:srgbClr val="8760AD"/>
      </a:accent6>
      <a:hlink>
        <a:srgbClr val="DF5D40"/>
      </a:hlink>
      <a:folHlink>
        <a:srgbClr val="8760AD"/>
      </a:folHlink>
    </a:clrScheme>
    <a:fontScheme name="Custom 30">
      <a:majorFont>
        <a:latin typeface="Kristen ITC"/>
        <a:ea typeface=""/>
        <a:cs typeface=""/>
      </a:majorFont>
      <a:minorFont>
        <a:latin typeface="Quir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004EE7CA-01E4-4C36-A155-A254FEC02701}">
  <we:reference id="wa104178141" version="4.3.3.0" store="en-US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4E904B8-1FB4-44AD-B9D5-D31AAFA71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9E6C82-D0C1-4F22-874F-B9325F072B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240C9AB-22E5-4B15-9968-9BFD9A52E7CB}">
  <ds:schemaRefs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71af3243-3dd4-4a8d-8c0d-dd76da1f02a5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2918</Words>
  <Application>Microsoft Office PowerPoint</Application>
  <PresentationFormat>Широкий екран</PresentationFormat>
  <Paragraphs>1291</Paragraphs>
  <Slides>20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20</vt:i4>
      </vt:variant>
    </vt:vector>
  </HeadingPairs>
  <TitlesOfParts>
    <vt:vector size="33" baseType="lpstr">
      <vt:lpstr>Arial</vt:lpstr>
      <vt:lpstr>Arimo</vt:lpstr>
      <vt:lpstr>AvantGardeC</vt:lpstr>
      <vt:lpstr>Book Antiqua</vt:lpstr>
      <vt:lpstr>Bookman Old Style</vt:lpstr>
      <vt:lpstr>Calibri</vt:lpstr>
      <vt:lpstr>Kristen ITC</vt:lpstr>
      <vt:lpstr>Quire Sans</vt:lpstr>
      <vt:lpstr>Times New Roman</vt:lpstr>
      <vt:lpstr>Wingdings</vt:lpstr>
      <vt:lpstr>Office Theme</vt:lpstr>
      <vt:lpstr>1_Office Theme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Спорт 2025 </vt:lpstr>
      <vt:lpstr>Заходи відділу молоді та спорту у 2025 році :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Людмила Поліщук</cp:lastModifiedBy>
  <cp:revision>19</cp:revision>
  <cp:lastPrinted>2025-11-13T13:33:13Z</cp:lastPrinted>
  <dcterms:created xsi:type="dcterms:W3CDTF">2020-08-16T23:01:46Z</dcterms:created>
  <dcterms:modified xsi:type="dcterms:W3CDTF">2025-11-13T13:37:27Z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