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73" r:id="rId3"/>
    <p:sldId id="264" r:id="rId4"/>
    <p:sldId id="258" r:id="rId5"/>
    <p:sldId id="277" r:id="rId6"/>
    <p:sldId id="297" r:id="rId7"/>
    <p:sldId id="298" r:id="rId8"/>
    <p:sldId id="261" r:id="rId9"/>
    <p:sldId id="291" r:id="rId10"/>
    <p:sldId id="279" r:id="rId11"/>
    <p:sldId id="292" r:id="rId12"/>
    <p:sldId id="274" r:id="rId13"/>
    <p:sldId id="281" r:id="rId14"/>
    <p:sldId id="293" r:id="rId15"/>
    <p:sldId id="262" r:id="rId16"/>
    <p:sldId id="294" r:id="rId17"/>
    <p:sldId id="267" r:id="rId18"/>
    <p:sldId id="283" r:id="rId19"/>
    <p:sldId id="284" r:id="rId20"/>
    <p:sldId id="271" r:id="rId21"/>
    <p:sldId id="285" r:id="rId22"/>
    <p:sldId id="270" r:id="rId23"/>
    <p:sldId id="276" r:id="rId24"/>
    <p:sldId id="286" r:id="rId25"/>
    <p:sldId id="275" r:id="rId26"/>
    <p:sldId id="295" r:id="rId27"/>
    <p:sldId id="272" r:id="rId28"/>
    <p:sldId id="287" r:id="rId2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без заголовка" id="{F2F99A51-50A3-4482-BBDD-B890F4A1A537}">
          <p14:sldIdLst>
            <p14:sldId id="273"/>
            <p14:sldId id="264"/>
            <p14:sldId id="258"/>
            <p14:sldId id="277"/>
            <p14:sldId id="297"/>
            <p14:sldId id="298"/>
            <p14:sldId id="261"/>
            <p14:sldId id="291"/>
            <p14:sldId id="279"/>
            <p14:sldId id="292"/>
            <p14:sldId id="274"/>
            <p14:sldId id="281"/>
            <p14:sldId id="293"/>
            <p14:sldId id="262"/>
            <p14:sldId id="294"/>
            <p14:sldId id="267"/>
            <p14:sldId id="283"/>
            <p14:sldId id="284"/>
            <p14:sldId id="271"/>
            <p14:sldId id="285"/>
            <p14:sldId id="270"/>
            <p14:sldId id="276"/>
            <p14:sldId id="286"/>
            <p14:sldId id="275"/>
            <p14:sldId id="295"/>
            <p14:sldId id="272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6287A-E35C-4098-A6CF-BBBB4BF6F964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4C1B0-851E-4933-867D-D84E538A50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46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4C1B0-851E-4933-867D-D84E538A507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241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4C1B0-851E-4933-867D-D84E538A507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1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4C1B0-851E-4933-867D-D84E538A507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4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4C1B0-851E-4933-867D-D84E538A507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4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8553F-5395-8CFB-837F-841A01CF2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42FCA9F-3984-DFB2-F685-4D209918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93D19-E1E4-D4D3-28EC-AD153814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F77BE-3096-4F55-DE45-97AF0B49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B38A43-A3CD-84E8-2ABB-69BB0E95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393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5F82B-FB2E-3C9F-9D78-998AFBD7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C05CA1-398D-F07E-E1FE-38E9DFDE5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732440-FF09-B8A9-276D-BB51E1FC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CC0CBD-3B17-C42F-C4A6-89E828E4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48DC6D-1FA7-5855-674E-08ABDAC6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00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F5B001E-4797-F1B3-5F6F-C7E577782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CCD054C-2B4C-B4EA-550F-98B7A3BE0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66D120-61A4-4605-15F1-B42C7A61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7191DF-6F4A-2DD4-DBC5-58E07456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E7686C-462E-0A78-0CC7-8848B90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2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5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6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3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1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6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F4BE6-1E98-A7FF-5B8B-7A955D3F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70DC1D-58B3-01F6-B20D-6FA2EB7F5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E57BCE-0903-328E-6BA4-659C2D1F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315520-F7DD-D68B-DBCA-E7954300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C65008-25F6-AC93-556B-5EF616C7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098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3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6950C-9509-D37E-4733-8929476F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ABC775-A170-369B-9B1B-600CCBF0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49170-1148-268C-37BC-90F800F8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07013C-09E8-A0ED-1DA6-5CD42637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F6262F-AAE8-9D78-5875-BB910E44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574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92F8-0E28-489C-CFFE-4D8111CD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2F2DFD-A627-F284-3DD5-B6B88D483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AA81B68-0E50-C255-7F11-6E8D552F1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3FD7EF-D1F9-0602-73FD-C311FEB4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22329-1773-2CC3-218B-297F3439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B6BF1A9-D13F-07AB-4F7F-70374558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50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566EB-4674-9E3C-84AA-7EDB6DF4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A0621A-59AF-9538-8059-683A1DC30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16D57-C5E5-C86F-CDF5-AB2A8F1D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BEDDFCF-9200-256A-2A01-C774ED395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16586A-9498-AF0B-985D-8D0D45A8A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B504CC8-E894-2ABC-ECAE-B4FBCD2C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9AECB0-01AE-8B43-6554-40BA1BD9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5D6C240-F219-EC7B-98C4-0ABC667D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821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B27B-70E3-65D7-1D66-CE88B499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8112005-81CF-95F0-C536-9DDB79A0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EFE6A5-68A3-AD37-77E9-D4C35866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773166F-D4B7-37E2-D265-6A4C5A63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33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CFCDF7A-C11A-F8A2-44FE-8973FAB0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D4E9816-4DB5-C547-4384-D6258858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2C6AD9-5DF6-CFFC-9708-162DB114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90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2C263-DDC8-9CCC-AAB3-8A8CB221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853678-0243-15F0-EF17-FEE43273E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6E090C-33DD-6410-6943-57CAEA6E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931FC1-5B97-E42A-8B99-567FCCFC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647731-EB52-C993-A6EA-724BF464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373697-91C7-6D10-2417-23E2D27E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314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95A3B-7BEC-5F75-8952-650239DC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A8289BF-EEA2-9120-2727-ECEA7077D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932E11F-562D-915E-EF71-9AE0D561D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96A9E4E-4202-C145-6D1F-98A9C5C8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B009A8-194B-BD9D-4B03-919D25D1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177B29-3B11-5381-DA1A-3FDCC6E9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91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0D8D6E-FAB8-2964-D5EC-F6E4CCFE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A8A1777-4AB8-0D77-1BCC-BA3E1E898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066503-50B2-E665-ABF0-A8CB4836E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42FA8-9CAB-4471-800F-BE3B9B480D28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58D196-DFC5-FC4A-599C-1E262F3FE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156381-E839-B3DE-A21B-0B8407110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C8C01-941E-4DD5-987B-840DA0A421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17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459076-0B5C-DEFA-FF2C-11081BCB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43" r="2" b="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619A2-F1D8-D890-F7C2-9B768A6AF280}"/>
              </a:ext>
            </a:extLst>
          </p:cNvPr>
          <p:cNvSpPr txBox="1"/>
          <p:nvPr/>
        </p:nvSpPr>
        <p:spPr>
          <a:xfrm>
            <a:off x="477980" y="2196734"/>
            <a:ext cx="3369743" cy="212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4100" b="1" dirty="0">
                <a:latin typeface="+mj-lt"/>
                <a:ea typeface="+mj-ea"/>
                <a:cs typeface="+mj-cs"/>
              </a:rPr>
              <a:t>Рада </a:t>
            </a:r>
            <a:r>
              <a:rPr lang="uk-UA" sz="4100" b="1" dirty="0" err="1">
                <a:latin typeface="+mj-lt"/>
                <a:ea typeface="+mj-ea"/>
                <a:cs typeface="+mj-cs"/>
              </a:rPr>
              <a:t>безбар’єрності</a:t>
            </a:r>
            <a:r>
              <a:rPr lang="uk-UA" sz="4100" b="1" dirty="0">
                <a:latin typeface="+mj-lt"/>
                <a:ea typeface="+mj-ea"/>
                <a:cs typeface="+mj-cs"/>
              </a:rPr>
              <a:t>  при виконавчому комітеті  Чортківської міської ради</a:t>
            </a:r>
            <a:endParaRPr lang="en-US" sz="41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1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F97B83-F2E1-25D8-B884-6E8DBB66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394" y="1294755"/>
            <a:ext cx="3325179" cy="4433572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0C5CDE-D0F0-2CD2-619F-61A62BED5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47" y="3811706"/>
            <a:ext cx="3537345" cy="26530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3BA71-8168-576F-3FF2-CD98AC399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65" y="1123527"/>
            <a:ext cx="3453600" cy="4604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5E65C0-B351-40DF-4D7E-6B1FA63C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428" y="770021"/>
            <a:ext cx="3293403" cy="24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61C24-3DF7-BBAD-72F7-FC66314E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9760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34224-7BF2-E07B-ACAB-D18BAC183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0" y="0"/>
            <a:ext cx="4033520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22EC4-A906-9792-10AF-3E2C2C38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4429760" cy="381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DFF4C3-3C92-EEA6-45EF-4DEE69F0D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760" y="3048000"/>
            <a:ext cx="4033520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12C00D-A2BA-C240-7A4A-AA51A27B553E}"/>
              </a:ext>
            </a:extLst>
          </p:cNvPr>
          <p:cNvSpPr txBox="1"/>
          <p:nvPr/>
        </p:nvSpPr>
        <p:spPr>
          <a:xfrm>
            <a:off x="8859520" y="2722603"/>
            <a:ext cx="33036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Дана </a:t>
            </a:r>
            <a:r>
              <a:rPr lang="ru-RU" dirty="0" err="1"/>
              <a:t>модульна</a:t>
            </a:r>
            <a:r>
              <a:rPr lang="ru-RU" dirty="0"/>
              <a:t> </a:t>
            </a:r>
            <a:r>
              <a:rPr lang="ru-RU" dirty="0" err="1"/>
              <a:t>вбиральня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по </a:t>
            </a:r>
            <a:r>
              <a:rPr lang="ru-RU" dirty="0" err="1"/>
              <a:t>вул</a:t>
            </a:r>
            <a:r>
              <a:rPr lang="ru-RU" dirty="0"/>
              <a:t>. Тараса Шевченка,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Вона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кабін</a:t>
            </a:r>
            <a:r>
              <a:rPr lang="ru-RU" dirty="0"/>
              <a:t>, </a:t>
            </a:r>
            <a:r>
              <a:rPr lang="ru-RU" dirty="0" err="1"/>
              <a:t>пристосованих</a:t>
            </a:r>
            <a:r>
              <a:rPr lang="ru-RU" dirty="0"/>
              <a:t> для людей з </a:t>
            </a:r>
            <a:r>
              <a:rPr lang="ru-RU" dirty="0" err="1"/>
              <a:t>інвалідністю</a:t>
            </a:r>
            <a:r>
              <a:rPr lang="ru-RU" dirty="0"/>
              <a:t> та </a:t>
            </a:r>
            <a:r>
              <a:rPr lang="ru-RU" dirty="0" err="1"/>
              <a:t>облаштована</a:t>
            </a:r>
            <a:r>
              <a:rPr lang="ru-RU" dirty="0"/>
              <a:t> </a:t>
            </a:r>
            <a:r>
              <a:rPr lang="ru-RU" dirty="0" err="1"/>
              <a:t>пеленальним</a:t>
            </a:r>
            <a:r>
              <a:rPr lang="ru-RU" dirty="0"/>
              <a:t> столиком.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834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D726A-B937-1DB8-CD3D-BAC79702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A018AA30-D765-B5F2-F338-6F4336B2FB01}"/>
              </a:ext>
            </a:extLst>
          </p:cNvPr>
          <p:cNvSpPr txBox="1"/>
          <p:nvPr/>
        </p:nvSpPr>
        <p:spPr>
          <a:xfrm>
            <a:off x="904839" y="190477"/>
            <a:ext cx="10287072" cy="99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67" b="0" i="0" u="none" strike="noStrike" kern="120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67" b="0" i="0" u="none" strike="noStrike" kern="120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51D40"/>
              </a:solidFill>
              <a:effectLst/>
              <a:uLnTx/>
              <a:uFillTx/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8C9E37-1891-C90C-6984-0107FB82AA42}"/>
              </a:ext>
            </a:extLst>
          </p:cNvPr>
          <p:cNvSpPr txBox="1"/>
          <p:nvPr/>
        </p:nvSpPr>
        <p:spPr>
          <a:xfrm>
            <a:off x="3688500" y="3387842"/>
            <a:ext cx="3521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Порушено державні будівельні норми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58047E-6CEE-B720-4ECA-CCCDEAEC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41" y="461539"/>
            <a:ext cx="2103110" cy="2805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3171DA-A61F-A953-F7AD-227C046B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501" y="474144"/>
            <a:ext cx="2040519" cy="27206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429D31-FF0E-53C4-87DC-7CDF8C279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430" y="499368"/>
            <a:ext cx="2079118" cy="27721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1B7DB5-F7BE-C2F5-937E-D04834BA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779" y="3978623"/>
            <a:ext cx="2170636" cy="27067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EADF4E-19A4-9204-269E-9179C15F2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07" y="3978623"/>
            <a:ext cx="1985661" cy="26475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6C0117E-B3A2-14D6-B5DD-3ABD0D2B7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258" y="3978623"/>
            <a:ext cx="1985661" cy="26475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0E1AE3-BEE4-3D23-92F3-2A583524C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728" y="3978623"/>
            <a:ext cx="1985660" cy="26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4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359351-4F24-8F3C-C4B9-8448BB3AF2A4}"/>
              </a:ext>
            </a:extLst>
          </p:cNvPr>
          <p:cNvSpPr txBox="1"/>
          <p:nvPr/>
        </p:nvSpPr>
        <p:spPr>
          <a:xfrm>
            <a:off x="585410" y="2319594"/>
            <a:ext cx="4622351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Доступний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громадський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транспорт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Комунального підприємства «Чортківський міський транспорт» Чортківської міської ради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У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Чорткові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курсують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два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низькопідлогові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автобуси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які є з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ручн</a:t>
            </a:r>
            <a:r>
              <a:rPr kumimoji="0" lang="uk-U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ими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для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людей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які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пересуваються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кріслах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колісних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Діє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соціальне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таксі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що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полегшує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пересування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маломобільних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груп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2" name="Picture 4" descr="На зображенні може бути: 3 людини, гольф-кар, скутер, сеґвей та текст">
            <a:extLst>
              <a:ext uri="{FF2B5EF4-FFF2-40B4-BE49-F238E27FC236}">
                <a16:creationId xmlns:a16="http://schemas.microsoft.com/office/drawing/2014/main" id="{BFF3065F-3A6B-40A2-3451-C9132D87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r="20534" b="1"/>
          <a:stretch/>
        </p:blipFill>
        <p:spPr bwMode="auto">
          <a:xfrm>
            <a:off x="6115068" y="10"/>
            <a:ext cx="2999308" cy="41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1 person, trolley and text">
            <a:extLst>
              <a:ext uri="{FF2B5EF4-FFF2-40B4-BE49-F238E27FC236}">
                <a16:creationId xmlns:a16="http://schemas.microsoft.com/office/drawing/2014/main" id="{8C8208C4-3967-E274-E000-3E3EDE0C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14229" b="5"/>
          <a:stretch/>
        </p:blipFill>
        <p:spPr bwMode="auto">
          <a:xfrm>
            <a:off x="9169799" y="-1"/>
            <a:ext cx="3022201" cy="2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емає опису світлини.">
            <a:extLst>
              <a:ext uri="{FF2B5EF4-FFF2-40B4-BE49-F238E27FC236}">
                <a16:creationId xmlns:a16="http://schemas.microsoft.com/office/drawing/2014/main" id="{DAC189AE-6B9C-D240-AE66-57B54894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r="4732" b="-5"/>
          <a:stretch/>
        </p:blipFill>
        <p:spPr bwMode="auto">
          <a:xfrm>
            <a:off x="6115069" y="4251683"/>
            <a:ext cx="2999308" cy="26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 зображенні може бути: 1 особа та текст">
            <a:extLst>
              <a:ext uri="{FF2B5EF4-FFF2-40B4-BE49-F238E27FC236}">
                <a16:creationId xmlns:a16="http://schemas.microsoft.com/office/drawing/2014/main" id="{63813A5E-3288-2A50-DB9E-0B77797F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-1" b="-1"/>
          <a:stretch/>
        </p:blipFill>
        <p:spPr bwMode="auto">
          <a:xfrm>
            <a:off x="9169798" y="2595385"/>
            <a:ext cx="3022200" cy="42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3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8ED5DE8-CA8B-4332-9D76-60AD9B818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513560" y="-465875"/>
            <a:ext cx="4744016" cy="1071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Open Sans Extra Bold"/>
              </a:rPr>
              <a:t>Обстежені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Open Sans Extra Bold"/>
              </a:rPr>
              <a:t>маршрути</a:t>
            </a:r>
            <a:r>
              <a:rPr lang="uk-UA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Open Sans Extra Bold"/>
              </a:rPr>
              <a:t> 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Open Sans Extra Bold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983B4D-AA9E-4FCA-A321-B8736279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2446384" cy="577780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2432161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2446384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7417" y="679731"/>
            <a:ext cx="6875958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87FF95-9EB7-2A6C-1BBA-35F9D395F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980" y="3370786"/>
            <a:ext cx="1920240" cy="2560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03994D-EC88-83F0-A299-20AE57C60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84" y="3370786"/>
            <a:ext cx="1920240" cy="2560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0AFE92-DF7F-9335-0B16-A50211CD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483" y="828424"/>
            <a:ext cx="3118104" cy="207353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10069" y="1434164"/>
            <a:ext cx="3642272" cy="4523874"/>
            <a:chOff x="-76200" y="-139979"/>
            <a:chExt cx="812800" cy="876579"/>
          </a:xfrm>
        </p:grpSpPr>
        <p:sp>
          <p:nvSpPr>
            <p:cNvPr id="15" name="Freeform 15"/>
            <p:cNvSpPr/>
            <p:nvPr/>
          </p:nvSpPr>
          <p:spPr>
            <a:xfrm>
              <a:off x="-76200" y="-139979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Маршрут 1  «СЕ </a:t>
              </a:r>
              <a:r>
                <a:rPr lang="uk-UA" sz="12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Борднетце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М’ясокомбінат» Маршрут 2   «СЕ </a:t>
              </a:r>
              <a:r>
                <a:rPr lang="uk-UA" sz="12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Борднетце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Бердо»</a:t>
              </a:r>
            </a:p>
            <a:p>
              <a:pPr defTabSz="393258">
                <a:spcAft>
                  <a:spcPts val="334"/>
                </a:spcAft>
              </a:pPr>
              <a:endParaRPr lang="uk-UA" sz="1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безбар’єрні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(облаштовані відкидною платформою, наявне інформаційне табло,</a:t>
              </a:r>
              <a:r>
                <a:rPr lang="en-US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є спеціальні місця для осіб з інвалідністю відповідної ширини та довжини, ширина дверей відповідає нормам); </a:t>
              </a:r>
            </a:p>
            <a:p>
              <a:pPr defTabSz="393258">
                <a:spcAft>
                  <a:spcPts val="334"/>
                </a:spcAft>
              </a:pPr>
              <a:endParaRPr lang="uk-UA" sz="1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393258">
                <a:spcAft>
                  <a:spcPts val="334"/>
                </a:spcAft>
              </a:pPr>
              <a:endParaRPr lang="uk-UA" sz="1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✔️зупинки - частково </a:t>
              </a:r>
              <a:r>
                <a:rPr lang="uk-UA" sz="12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безбар’єрні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У межах міста Чортків посадка та висадка доступна, за межами - наявні бар’єри.</a:t>
              </a:r>
            </a:p>
            <a:p>
              <a:pPr defTabSz="393258">
                <a:spcAft>
                  <a:spcPts val="334"/>
                </a:spcAft>
              </a:pP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Зупинки мають відповідне маркування, </a:t>
              </a:r>
              <a:r>
                <a:rPr lang="uk-UA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розклад руху та 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частково схему маршрутів. </a:t>
              </a:r>
            </a:p>
            <a:p>
              <a:pPr defTabSz="393258">
                <a:spcAft>
                  <a:spcPts val="334"/>
                </a:spcAft>
              </a:pPr>
              <a:r>
                <a:rPr lang="uk-UA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В</a:t>
              </a:r>
              <a:r>
                <a:rPr lang="uk-UA" sz="12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ідсутні звукові або візуальні сигнали.</a:t>
              </a:r>
            </a:p>
            <a:p>
              <a:pPr defTabSz="393258">
                <a:spcAft>
                  <a:spcPts val="334"/>
                </a:spcAft>
              </a:pPr>
              <a:endParaRPr lang="uk-UA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393258">
                <a:spcAft>
                  <a:spcPts val="334"/>
                </a:spcAft>
              </a:pPr>
              <a:r>
                <a:rPr lang="uk-UA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✔️Водіям автобусних маршрутів проведено інструктаж стосовно їхнього обов’язку допомогти людині у кріслі колісному заїхати в автобус</a:t>
              </a:r>
              <a:endParaRPr lang="uk-UA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ABCE0D-6603-EAC6-9322-711EC5EC5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182" y="951053"/>
            <a:ext cx="2967009" cy="1974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C01079-8E89-AC4C-2C28-5BBBE1EF8AE7}"/>
              </a:ext>
            </a:extLst>
          </p:cNvPr>
          <p:cNvSpPr txBox="1"/>
          <p:nvPr/>
        </p:nvSpPr>
        <p:spPr>
          <a:xfrm>
            <a:off x="5336072" y="470463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(перевізник КП «Чортків </a:t>
            </a:r>
            <a:r>
              <a:rPr lang="uk-UA" dirty="0" err="1"/>
              <a:t>міськтранс</a:t>
            </a:r>
            <a:r>
              <a:rPr lang="uk-UA" dirty="0"/>
              <a:t>»)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532B9D-192E-81E1-A9F3-909F3260B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93" y="539013"/>
            <a:ext cx="4005753" cy="6010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2CB5A-60B1-298D-D398-DBB7C1EBC9D1}"/>
              </a:ext>
            </a:extLst>
          </p:cNvPr>
          <p:cNvSpPr txBox="1"/>
          <p:nvPr/>
        </p:nvSpPr>
        <p:spPr>
          <a:xfrm>
            <a:off x="5488020" y="1194678"/>
            <a:ext cx="63267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зображено автобус приватного перевізника «Чортківське АТП-16142»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Відсутня відкидна платформа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 спеціальні місця для осіб з інвалідністю відповідної ширини та довжини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дверей не відповідає нормам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Відсутнє інформаційне табло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прохання допомогти водій навіть не відреагував, та не вийшов з автобуса.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Транспортний засіб зовсім не обладнаний для потреб людей з інвалідністю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740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48077-0860-8D38-BAD9-8AB0C5BAE67B}"/>
              </a:ext>
            </a:extLst>
          </p:cNvPr>
          <p:cNvSpPr txBox="1"/>
          <p:nvPr/>
        </p:nvSpPr>
        <p:spPr>
          <a:xfrm>
            <a:off x="334977" y="905725"/>
            <a:ext cx="3132500" cy="808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вул. Степана Бандери, м. Чортків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36E40-40E1-13A7-CDE0-147F8847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35"/>
          <a:stretch/>
        </p:blipFill>
        <p:spPr>
          <a:xfrm>
            <a:off x="3225354" y="0"/>
            <a:ext cx="4239195" cy="3429000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3158A-AC68-BBF5-89F0-589F85FA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356" y="3429000"/>
            <a:ext cx="286912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A00FE-9021-BAC0-C4E9-9F93557825FC}"/>
              </a:ext>
            </a:extLst>
          </p:cNvPr>
          <p:cNvSpPr txBox="1"/>
          <p:nvPr/>
        </p:nvSpPr>
        <p:spPr>
          <a:xfrm>
            <a:off x="179158" y="4442787"/>
            <a:ext cx="8829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після пониження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9751FF8-88E4-5E8B-CA95-2317F711F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59750" y="29567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5BD1ED-2C19-CCBB-FA79-6244B89A7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550" y="0"/>
            <a:ext cx="4724401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884F4D-1FB6-33F1-7102-39228689A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98269B-D1EC-27EE-9F4C-3EE4C67E8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0" y="3429000"/>
            <a:ext cx="35212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CA542C-4A7F-70B7-B296-80D8F48E4706}"/>
              </a:ext>
            </a:extLst>
          </p:cNvPr>
          <p:cNvSpPr txBox="1"/>
          <p:nvPr/>
        </p:nvSpPr>
        <p:spPr>
          <a:xfrm>
            <a:off x="10020629" y="2317687"/>
            <a:ext cx="20084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ставимо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за мету до 2030 року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ліквідувати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перешкоди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для руху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маломобільних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громадян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основних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вулицях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міста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Рисунок 8" descr="Зображення, що містить карта, текст, атлан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FA80087-FF1A-BD07-04A5-A077FC13E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92"/>
            <a:ext cx="9882687" cy="51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карта, текст, атлант, схем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5FCB7FB-90E3-D004-7AAA-D05ECDA3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71" y="291922"/>
            <a:ext cx="9446067" cy="6566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A03C4-55F3-3362-146D-AADB739439AF}"/>
              </a:ext>
            </a:extLst>
          </p:cNvPr>
          <p:cNvSpPr txBox="1"/>
          <p:nvPr/>
        </p:nvSpPr>
        <p:spPr>
          <a:xfrm>
            <a:off x="253497" y="1661651"/>
            <a:ext cx="244443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Обстежено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5 км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тротуарів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перешкод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припадає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середньому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км тротуару.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" name="Пряма зі стрілкою 3">
            <a:extLst>
              <a:ext uri="{FF2B5EF4-FFF2-40B4-BE49-F238E27FC236}">
                <a16:creationId xmlns:a16="http://schemas.microsoft.com/office/drawing/2014/main" id="{DAB202DE-806E-CBF9-7FA9-A5B26878D996}"/>
              </a:ext>
            </a:extLst>
          </p:cNvPr>
          <p:cNvCxnSpPr>
            <a:cxnSpLocks/>
          </p:cNvCxnSpPr>
          <p:nvPr/>
        </p:nvCxnSpPr>
        <p:spPr>
          <a:xfrm flipV="1">
            <a:off x="6096000" y="1406013"/>
            <a:ext cx="0" cy="5112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 зі стрілкою 7">
            <a:extLst>
              <a:ext uri="{FF2B5EF4-FFF2-40B4-BE49-F238E27FC236}">
                <a16:creationId xmlns:a16="http://schemas.microsoft.com/office/drawing/2014/main" id="{2B07B845-33AC-0B9D-EE4A-661D089FA9DA}"/>
              </a:ext>
            </a:extLst>
          </p:cNvPr>
          <p:cNvCxnSpPr/>
          <p:nvPr/>
        </p:nvCxnSpPr>
        <p:spPr>
          <a:xfrm flipH="1">
            <a:off x="4975123" y="1435510"/>
            <a:ext cx="1120877" cy="235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5DBDE02F-B67E-6681-39EC-65E6FECDD376}"/>
              </a:ext>
            </a:extLst>
          </p:cNvPr>
          <p:cNvCxnSpPr/>
          <p:nvPr/>
        </p:nvCxnSpPr>
        <p:spPr>
          <a:xfrm>
            <a:off x="4994787" y="1720645"/>
            <a:ext cx="137652" cy="363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 зі стрілкою 11">
            <a:extLst>
              <a:ext uri="{FF2B5EF4-FFF2-40B4-BE49-F238E27FC236}">
                <a16:creationId xmlns:a16="http://schemas.microsoft.com/office/drawing/2014/main" id="{CBC82E40-53B4-137F-136C-E951C92C8B5B}"/>
              </a:ext>
            </a:extLst>
          </p:cNvPr>
          <p:cNvCxnSpPr/>
          <p:nvPr/>
        </p:nvCxnSpPr>
        <p:spPr>
          <a:xfrm flipV="1">
            <a:off x="5142271" y="1986116"/>
            <a:ext cx="953729" cy="97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3">
            <a:extLst>
              <a:ext uri="{FF2B5EF4-FFF2-40B4-BE49-F238E27FC236}">
                <a16:creationId xmlns:a16="http://schemas.microsoft.com/office/drawing/2014/main" id="{71795B78-FCB1-3967-CDAF-28C493B68734}"/>
              </a:ext>
            </a:extLst>
          </p:cNvPr>
          <p:cNvCxnSpPr>
            <a:cxnSpLocks/>
          </p:cNvCxnSpPr>
          <p:nvPr/>
        </p:nvCxnSpPr>
        <p:spPr>
          <a:xfrm flipV="1">
            <a:off x="6096000" y="1435510"/>
            <a:ext cx="1612490" cy="5506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76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1F097-073D-4352-47FC-E827EDC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154" y="2002526"/>
            <a:ext cx="7018599" cy="43484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F8A870-DDAA-B414-8D18-9E911F7E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3620"/>
            <a:ext cx="5044983" cy="2838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21B179-30A1-C1BF-3C60-5C5DB55E66EE}"/>
              </a:ext>
            </a:extLst>
          </p:cNvPr>
          <p:cNvSpPr txBox="1"/>
          <p:nvPr/>
        </p:nvSpPr>
        <p:spPr>
          <a:xfrm>
            <a:off x="4281219" y="730509"/>
            <a:ext cx="528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Переходи та тротуари</a:t>
            </a:r>
          </a:p>
        </p:txBody>
      </p:sp>
    </p:spTree>
    <p:extLst>
      <p:ext uri="{BB962C8B-B14F-4D97-AF65-F5344CB8AC3E}">
        <p14:creationId xmlns:p14="http://schemas.microsoft.com/office/powerpoint/2010/main" val="25267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F06DA6-5BDD-6D00-F895-762B67B28DA9}"/>
              </a:ext>
            </a:extLst>
          </p:cNvPr>
          <p:cNvSpPr txBox="1"/>
          <p:nvPr/>
        </p:nvSpPr>
        <p:spPr>
          <a:xfrm>
            <a:off x="575822" y="525102"/>
            <a:ext cx="1126611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b="1" dirty="0"/>
          </a:p>
          <a:p>
            <a:r>
              <a:rPr lang="uk-UA" sz="1600" b="1" dirty="0"/>
              <a:t>Чортків – місто для всіх!</a:t>
            </a:r>
          </a:p>
          <a:p>
            <a:endParaRPr lang="uk-UA" sz="1600" dirty="0"/>
          </a:p>
          <a:p>
            <a:r>
              <a:rPr lang="uk-UA" sz="1600" dirty="0"/>
              <a:t>Чортків – це місто, де кожен знаходить своє місце. Тут переплелися історія та сучасність, традиції та нові можливості.   Незалежно від віку, професії чи інтересів, кожен мешканець і гість відчує тепло та гостинність цього прекрасного куточка Тернопільщини.</a:t>
            </a:r>
          </a:p>
          <a:p>
            <a:endParaRPr lang="uk-UA" sz="1600" dirty="0"/>
          </a:p>
          <a:p>
            <a:r>
              <a:rPr lang="uk-UA" sz="1600" b="1" dirty="0"/>
              <a:t>Для сімей з дітьми</a:t>
            </a:r>
            <a:r>
              <a:rPr lang="uk-UA" sz="1600" dirty="0"/>
              <a:t> – затишний парк, пішохідний центр міста, та освітні заклади, що допомагають зростати та розвиватися.</a:t>
            </a:r>
          </a:p>
          <a:p>
            <a:endParaRPr lang="uk-UA" sz="1600" dirty="0"/>
          </a:p>
          <a:p>
            <a:r>
              <a:rPr lang="uk-UA" sz="1600" b="1" dirty="0"/>
              <a:t>Для молоді</a:t>
            </a:r>
            <a:r>
              <a:rPr lang="uk-UA" sz="1600" dirty="0"/>
              <a:t> – можливості для навчання, спорту, творчості та самореалізації.</a:t>
            </a:r>
          </a:p>
          <a:p>
            <a:endParaRPr lang="uk-UA" sz="1600" dirty="0"/>
          </a:p>
          <a:p>
            <a:r>
              <a:rPr lang="uk-UA" sz="1600" b="1" dirty="0"/>
              <a:t>Для літніх людей</a:t>
            </a:r>
            <a:r>
              <a:rPr lang="uk-UA" sz="1600" dirty="0"/>
              <a:t> – спокійна атмосфера, комфортні умови для життя та активні громадяни, які підтримують одне одного.</a:t>
            </a:r>
          </a:p>
          <a:p>
            <a:endParaRPr lang="uk-UA" sz="1600" dirty="0"/>
          </a:p>
          <a:p>
            <a:r>
              <a:rPr lang="uk-UA" sz="1600" b="1" dirty="0"/>
              <a:t>Для підприємців і працівників</a:t>
            </a:r>
            <a:r>
              <a:rPr lang="uk-UA" sz="1600" dirty="0"/>
              <a:t> – розвиток бізнесу, нові робочі місця та перспективи для зростання.</a:t>
            </a:r>
          </a:p>
          <a:p>
            <a:endParaRPr lang="uk-UA" sz="1600" dirty="0"/>
          </a:p>
          <a:p>
            <a:r>
              <a:rPr lang="uk-UA" sz="1600" b="1" dirty="0"/>
              <a:t>Для туристів</a:t>
            </a:r>
            <a:r>
              <a:rPr lang="uk-UA" sz="1600" dirty="0"/>
              <a:t> – унікальна архітектура, багата історія, мальовничі краєвиди та справжня українська автентичність.</a:t>
            </a:r>
          </a:p>
          <a:p>
            <a:endParaRPr lang="uk-UA" sz="1600" dirty="0"/>
          </a:p>
          <a:p>
            <a:r>
              <a:rPr lang="uk-UA" sz="1600" b="1" dirty="0"/>
              <a:t>Для людей з інвалідністю</a:t>
            </a:r>
            <a:r>
              <a:rPr lang="uk-UA" sz="1600" dirty="0"/>
              <a:t> – з листопада 2024 року Чортківська міська рада активно працює над </a:t>
            </a:r>
            <a:r>
              <a:rPr lang="uk-UA" sz="1600" dirty="0" err="1"/>
              <a:t>безбар’єрністю</a:t>
            </a:r>
            <a:r>
              <a:rPr lang="uk-UA" sz="1600" dirty="0"/>
              <a:t> міста. Впроваджуються зручні пандуси, облаштовуються понижені бордюри, адаптуються громадські простори, щоб кожен міг почуватися </a:t>
            </a:r>
            <a:r>
              <a:rPr lang="uk-UA" sz="1600" dirty="0" err="1"/>
              <a:t>комфортно</a:t>
            </a:r>
            <a:r>
              <a:rPr lang="uk-UA" sz="1600" dirty="0"/>
              <a:t> та незалежно.</a:t>
            </a:r>
          </a:p>
          <a:p>
            <a:r>
              <a:rPr lang="uk-UA" sz="1600" dirty="0"/>
              <a:t>Чортків – це місто, де кожен почувається як удома! </a:t>
            </a:r>
          </a:p>
        </p:txBody>
      </p:sp>
    </p:spTree>
    <p:extLst>
      <p:ext uri="{BB962C8B-B14F-4D97-AF65-F5344CB8AC3E}">
        <p14:creationId xmlns:p14="http://schemas.microsoft.com/office/powerpoint/2010/main" val="33009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ED7FF4-009F-3531-F64C-09F70DC4B599}"/>
              </a:ext>
            </a:extLst>
          </p:cNvPr>
          <p:cNvSpPr txBox="1"/>
          <p:nvPr/>
        </p:nvSpPr>
        <p:spPr>
          <a:xfrm>
            <a:off x="1268361" y="363794"/>
            <a:ext cx="7875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Ідея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безбар'єрного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маршруту полягає у створенні зв'язку між закладами лікарні, ЦНАП, парком що у центрі міста, житлового комплексу «Чортків Єднає», «Домом милосердя»,  будинку «Дорога в життя», скверами та школами. У цих закладах проживають та навчаються люди з інвалідністю. На цьому маршруті зустрічаються усі типові елементи інфраструктури:         - тротуари,  - зупинки громадського транспорту та інше.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296C85E-EEAA-8957-DC59-27621170685B}"/>
              </a:ext>
            </a:extLst>
          </p:cNvPr>
          <p:cNvSpPr/>
          <p:nvPr/>
        </p:nvSpPr>
        <p:spPr>
          <a:xfrm>
            <a:off x="1347019" y="3643584"/>
            <a:ext cx="149450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Рівнобедрений трикутник 4">
            <a:extLst>
              <a:ext uri="{FF2B5EF4-FFF2-40B4-BE49-F238E27FC236}">
                <a16:creationId xmlns:a16="http://schemas.microsoft.com/office/drawing/2014/main" id="{7646362C-6793-8ECE-2164-6C9EBF8FA3F8}"/>
              </a:ext>
            </a:extLst>
          </p:cNvPr>
          <p:cNvSpPr/>
          <p:nvPr/>
        </p:nvSpPr>
        <p:spPr>
          <a:xfrm>
            <a:off x="1170039" y="2556387"/>
            <a:ext cx="1887793" cy="109138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95FC1B7-E41F-FBFA-834E-13F62FF8B2AB}"/>
              </a:ext>
            </a:extLst>
          </p:cNvPr>
          <p:cNvSpPr/>
          <p:nvPr/>
        </p:nvSpPr>
        <p:spPr>
          <a:xfrm>
            <a:off x="1415845" y="3952568"/>
            <a:ext cx="363794" cy="344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442C931-97CF-E46B-0A53-EC2FC65F1DF5}"/>
              </a:ext>
            </a:extLst>
          </p:cNvPr>
          <p:cNvSpPr/>
          <p:nvPr/>
        </p:nvSpPr>
        <p:spPr>
          <a:xfrm>
            <a:off x="2241755" y="4739148"/>
            <a:ext cx="314632" cy="6292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F80690A-46BD-7BA3-F73E-02983BA5E92A}"/>
              </a:ext>
            </a:extLst>
          </p:cNvPr>
          <p:cNvSpPr/>
          <p:nvPr/>
        </p:nvSpPr>
        <p:spPr>
          <a:xfrm>
            <a:off x="2448232" y="5093110"/>
            <a:ext cx="108155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D3D8286-B08E-AE80-8F51-C1DB7582C7D9}"/>
              </a:ext>
            </a:extLst>
          </p:cNvPr>
          <p:cNvSpPr/>
          <p:nvPr/>
        </p:nvSpPr>
        <p:spPr>
          <a:xfrm>
            <a:off x="2054942" y="3952568"/>
            <a:ext cx="363794" cy="344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7A91BC97-A62B-2F77-CDA2-66D364E1F49F}"/>
              </a:ext>
            </a:extLst>
          </p:cNvPr>
          <p:cNvSpPr/>
          <p:nvPr/>
        </p:nvSpPr>
        <p:spPr>
          <a:xfrm>
            <a:off x="1415845" y="4827639"/>
            <a:ext cx="363794" cy="412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AFD2E3DE-8939-3EBA-4FAC-5E7C6FDBA895}"/>
              </a:ext>
            </a:extLst>
          </p:cNvPr>
          <p:cNvCxnSpPr>
            <a:cxnSpLocks/>
          </p:cNvCxnSpPr>
          <p:nvPr/>
        </p:nvCxnSpPr>
        <p:spPr>
          <a:xfrm>
            <a:off x="1612490" y="3903406"/>
            <a:ext cx="0" cy="412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E9D6666C-369F-5F97-85E9-B71B070307F7}"/>
              </a:ext>
            </a:extLst>
          </p:cNvPr>
          <p:cNvCxnSpPr>
            <a:cxnSpLocks/>
          </p:cNvCxnSpPr>
          <p:nvPr/>
        </p:nvCxnSpPr>
        <p:spPr>
          <a:xfrm>
            <a:off x="1612490" y="4109884"/>
            <a:ext cx="2163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кутник: один верхній кут округлений, інший – зрізаний 21">
            <a:extLst>
              <a:ext uri="{FF2B5EF4-FFF2-40B4-BE49-F238E27FC236}">
                <a16:creationId xmlns:a16="http://schemas.microsoft.com/office/drawing/2014/main" id="{4E794FB3-78B4-7F0E-B91B-7928079BD03C}"/>
              </a:ext>
            </a:extLst>
          </p:cNvPr>
          <p:cNvSpPr/>
          <p:nvPr/>
        </p:nvSpPr>
        <p:spPr>
          <a:xfrm>
            <a:off x="4807973" y="4554345"/>
            <a:ext cx="2264842" cy="769785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A9846F85-5853-C89A-A645-9749A28D9952}"/>
              </a:ext>
            </a:extLst>
          </p:cNvPr>
          <p:cNvCxnSpPr>
            <a:cxnSpLocks/>
            <a:stCxn id="22" idx="2"/>
            <a:endCxn id="22" idx="0"/>
          </p:cNvCxnSpPr>
          <p:nvPr/>
        </p:nvCxnSpPr>
        <p:spPr>
          <a:xfrm>
            <a:off x="4807973" y="4939238"/>
            <a:ext cx="226484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36C4B6DB-7E12-FF9D-F232-6CDBE972BA6F}"/>
              </a:ext>
            </a:extLst>
          </p:cNvPr>
          <p:cNvSpPr/>
          <p:nvPr/>
        </p:nvSpPr>
        <p:spPr>
          <a:xfrm>
            <a:off x="4975123" y="4827639"/>
            <a:ext cx="324464" cy="1671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DD1E726A-6D9F-AD07-69E2-A67E9D0A8D2B}"/>
              </a:ext>
            </a:extLst>
          </p:cNvPr>
          <p:cNvSpPr/>
          <p:nvPr/>
        </p:nvSpPr>
        <p:spPr>
          <a:xfrm>
            <a:off x="5545394" y="4827639"/>
            <a:ext cx="324464" cy="1671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661F6722-E9BF-046B-C2DB-CE95D2D70878}"/>
              </a:ext>
            </a:extLst>
          </p:cNvPr>
          <p:cNvSpPr/>
          <p:nvPr/>
        </p:nvSpPr>
        <p:spPr>
          <a:xfrm>
            <a:off x="6096000" y="4827639"/>
            <a:ext cx="324464" cy="167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FE17A902-2537-BE59-0BAE-636617DFB8EB}"/>
              </a:ext>
            </a:extLst>
          </p:cNvPr>
          <p:cNvSpPr/>
          <p:nvPr/>
        </p:nvSpPr>
        <p:spPr>
          <a:xfrm>
            <a:off x="5171766" y="5302044"/>
            <a:ext cx="147484" cy="23597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E03CB271-77EE-924A-C8BD-B4418E3E743F}"/>
              </a:ext>
            </a:extLst>
          </p:cNvPr>
          <p:cNvSpPr/>
          <p:nvPr/>
        </p:nvSpPr>
        <p:spPr>
          <a:xfrm>
            <a:off x="6258232" y="5368413"/>
            <a:ext cx="147484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3C8D25E5-32E6-D35E-B612-12DE796A92F6}"/>
              </a:ext>
            </a:extLst>
          </p:cNvPr>
          <p:cNvSpPr/>
          <p:nvPr/>
        </p:nvSpPr>
        <p:spPr>
          <a:xfrm>
            <a:off x="6258232" y="5302044"/>
            <a:ext cx="147484" cy="23597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D834FDC1-6A16-DEE9-B7DB-47EB358585A8}"/>
              </a:ext>
            </a:extLst>
          </p:cNvPr>
          <p:cNvSpPr/>
          <p:nvPr/>
        </p:nvSpPr>
        <p:spPr>
          <a:xfrm>
            <a:off x="9011264" y="3288897"/>
            <a:ext cx="3048000" cy="21090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Рівнобедрений трикутник 35">
            <a:extLst>
              <a:ext uri="{FF2B5EF4-FFF2-40B4-BE49-F238E27FC236}">
                <a16:creationId xmlns:a16="http://schemas.microsoft.com/office/drawing/2014/main" id="{2998B916-F84F-D6C7-0DCF-68F41AA52A4C}"/>
              </a:ext>
            </a:extLst>
          </p:cNvPr>
          <p:cNvSpPr/>
          <p:nvPr/>
        </p:nvSpPr>
        <p:spPr>
          <a:xfrm>
            <a:off x="8878529" y="2153264"/>
            <a:ext cx="3313471" cy="12167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1E9A6F84-4E94-40F4-771F-CADB2716EA52}"/>
              </a:ext>
            </a:extLst>
          </p:cNvPr>
          <p:cNvSpPr/>
          <p:nvPr/>
        </p:nvSpPr>
        <p:spPr>
          <a:xfrm>
            <a:off x="11326764" y="4762752"/>
            <a:ext cx="383458" cy="6415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C5A971B-7245-A3E0-B387-30A1257469EB}"/>
              </a:ext>
            </a:extLst>
          </p:cNvPr>
          <p:cNvSpPr/>
          <p:nvPr/>
        </p:nvSpPr>
        <p:spPr>
          <a:xfrm flipH="1">
            <a:off x="11664503" y="5138829"/>
            <a:ext cx="45719" cy="61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D8A905DB-C569-6109-37F4-F1DDD224334D}"/>
              </a:ext>
            </a:extLst>
          </p:cNvPr>
          <p:cNvSpPr/>
          <p:nvPr/>
        </p:nvSpPr>
        <p:spPr>
          <a:xfrm>
            <a:off x="9291481" y="3664974"/>
            <a:ext cx="275306" cy="444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3393CD79-4A5D-98AD-2FA4-EF70E67DC943}"/>
              </a:ext>
            </a:extLst>
          </p:cNvPr>
          <p:cNvSpPr/>
          <p:nvPr/>
        </p:nvSpPr>
        <p:spPr>
          <a:xfrm>
            <a:off x="9950245" y="3664974"/>
            <a:ext cx="373626" cy="444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1F24FDDE-7178-399F-81E7-5BDCB8A2FCEB}"/>
              </a:ext>
            </a:extLst>
          </p:cNvPr>
          <p:cNvSpPr/>
          <p:nvPr/>
        </p:nvSpPr>
        <p:spPr>
          <a:xfrm>
            <a:off x="10844981" y="3664974"/>
            <a:ext cx="432619" cy="444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07A977B1-B560-435C-F615-8EB6660FA103}"/>
              </a:ext>
            </a:extLst>
          </p:cNvPr>
          <p:cNvSpPr/>
          <p:nvPr/>
        </p:nvSpPr>
        <p:spPr>
          <a:xfrm>
            <a:off x="9291481" y="4827639"/>
            <a:ext cx="452287" cy="444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A4AAABF0-DA59-30A8-5528-05233ED13240}"/>
              </a:ext>
            </a:extLst>
          </p:cNvPr>
          <p:cNvSpPr/>
          <p:nvPr/>
        </p:nvSpPr>
        <p:spPr>
          <a:xfrm>
            <a:off x="10097727" y="4843654"/>
            <a:ext cx="452287" cy="427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142AAFD4-ADA6-A8E5-1E3D-26F5D3419129}"/>
              </a:ext>
            </a:extLst>
          </p:cNvPr>
          <p:cNvSpPr/>
          <p:nvPr/>
        </p:nvSpPr>
        <p:spPr>
          <a:xfrm>
            <a:off x="1268362" y="5428636"/>
            <a:ext cx="10790902" cy="1192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8825DA-88B8-79DC-E8CC-B4BE71F0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06" y="4939238"/>
            <a:ext cx="351714" cy="4748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0304A2-C5E3-3855-B92D-C7705BB9A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788" y="4916042"/>
            <a:ext cx="356351" cy="5053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CC883C-9022-C9CF-0F02-63E7C0674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630" y="4939237"/>
            <a:ext cx="355283" cy="4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DA5C9-AB90-BEAF-0266-FA142E83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485364"/>
            <a:ext cx="11336332" cy="5887272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176320A-6B53-C699-9164-33621641E691}"/>
              </a:ext>
            </a:extLst>
          </p:cNvPr>
          <p:cNvSpPr/>
          <p:nvPr/>
        </p:nvSpPr>
        <p:spPr>
          <a:xfrm>
            <a:off x="6400800" y="1036320"/>
            <a:ext cx="243840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Пряма зі стрілкою 5">
            <a:extLst>
              <a:ext uri="{FF2B5EF4-FFF2-40B4-BE49-F238E27FC236}">
                <a16:creationId xmlns:a16="http://schemas.microsoft.com/office/drawing/2014/main" id="{78FFBFD3-B54E-2710-C02E-10FDA256B700}"/>
              </a:ext>
            </a:extLst>
          </p:cNvPr>
          <p:cNvCxnSpPr/>
          <p:nvPr/>
        </p:nvCxnSpPr>
        <p:spPr>
          <a:xfrm>
            <a:off x="6715432" y="1160206"/>
            <a:ext cx="1258529" cy="4661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зі стрілкою 7">
            <a:extLst>
              <a:ext uri="{FF2B5EF4-FFF2-40B4-BE49-F238E27FC236}">
                <a16:creationId xmlns:a16="http://schemas.microsoft.com/office/drawing/2014/main" id="{EFDB5A6A-4848-613C-DDF1-7A721A54CD35}"/>
              </a:ext>
            </a:extLst>
          </p:cNvPr>
          <p:cNvCxnSpPr>
            <a:cxnSpLocks/>
          </p:cNvCxnSpPr>
          <p:nvPr/>
        </p:nvCxnSpPr>
        <p:spPr>
          <a:xfrm flipV="1">
            <a:off x="7973961" y="5697794"/>
            <a:ext cx="639097" cy="123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7826E482-2C89-5904-0491-49E88F18B144}"/>
              </a:ext>
            </a:extLst>
          </p:cNvPr>
          <p:cNvSpPr/>
          <p:nvPr/>
        </p:nvSpPr>
        <p:spPr>
          <a:xfrm>
            <a:off x="8524568" y="5555226"/>
            <a:ext cx="255638" cy="1425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2" name="Пряма зі стрілкою 11">
            <a:extLst>
              <a:ext uri="{FF2B5EF4-FFF2-40B4-BE49-F238E27FC236}">
                <a16:creationId xmlns:a16="http://schemas.microsoft.com/office/drawing/2014/main" id="{DE82EC32-0B1E-0D4A-B6CF-AB3E2E206C49}"/>
              </a:ext>
            </a:extLst>
          </p:cNvPr>
          <p:cNvCxnSpPr/>
          <p:nvPr/>
        </p:nvCxnSpPr>
        <p:spPr>
          <a:xfrm>
            <a:off x="8091948" y="5821680"/>
            <a:ext cx="206478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7A76A921-B95F-AC5A-F1D3-8205DA5403EC}"/>
              </a:ext>
            </a:extLst>
          </p:cNvPr>
          <p:cNvCxnSpPr/>
          <p:nvPr/>
        </p:nvCxnSpPr>
        <p:spPr>
          <a:xfrm>
            <a:off x="6715432" y="1160206"/>
            <a:ext cx="3038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1788DF-5AB9-BCEB-CA09-0A8654E46803}"/>
              </a:ext>
            </a:extLst>
          </p:cNvPr>
          <p:cNvSpPr txBox="1"/>
          <p:nvPr/>
        </p:nvSpPr>
        <p:spPr>
          <a:xfrm>
            <a:off x="6794090" y="762000"/>
            <a:ext cx="3156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Вихід з дому</a:t>
            </a:r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3A0EA5F8-29F0-8F08-8C4D-9C14507BE292}"/>
              </a:ext>
            </a:extLst>
          </p:cNvPr>
          <p:cNvCxnSpPr/>
          <p:nvPr/>
        </p:nvCxnSpPr>
        <p:spPr>
          <a:xfrm flipV="1">
            <a:off x="7177548" y="2762865"/>
            <a:ext cx="3087329" cy="7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FFA62A-B1DF-C196-427B-3062C47C941C}"/>
              </a:ext>
            </a:extLst>
          </p:cNvPr>
          <p:cNvSpPr txBox="1"/>
          <p:nvPr/>
        </p:nvSpPr>
        <p:spPr>
          <a:xfrm>
            <a:off x="7344697" y="2399075"/>
            <a:ext cx="2812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Шлях до/від зупинки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B74293-1467-A6FE-E560-6D91E21F5925}"/>
              </a:ext>
            </a:extLst>
          </p:cNvPr>
          <p:cNvSpPr txBox="1"/>
          <p:nvPr/>
        </p:nvSpPr>
        <p:spPr>
          <a:xfrm>
            <a:off x="8091949" y="3353420"/>
            <a:ext cx="1661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Зупинка громадського транспорту</a:t>
            </a:r>
          </a:p>
        </p:txBody>
      </p:sp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id="{F80909DE-EDCF-25B9-D3AB-2065617AA5EC}"/>
              </a:ext>
            </a:extLst>
          </p:cNvPr>
          <p:cNvCxnSpPr/>
          <p:nvPr/>
        </p:nvCxnSpPr>
        <p:spPr>
          <a:xfrm flipV="1">
            <a:off x="8613058" y="4276750"/>
            <a:ext cx="0" cy="1278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54EC7193-7630-5DDA-A0EB-795F02AD52C9}"/>
              </a:ext>
            </a:extLst>
          </p:cNvPr>
          <p:cNvCxnSpPr/>
          <p:nvPr/>
        </p:nvCxnSpPr>
        <p:spPr>
          <a:xfrm>
            <a:off x="8298426" y="6096000"/>
            <a:ext cx="31168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90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карта, атлан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E2D873D-0BF9-5008-9DEE-6E97EEC30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909" y="-412955"/>
            <a:ext cx="8544234" cy="7270955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знімок екрана, Шрифт, числ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A66C90D-F90F-7E70-DB80-2ECBEEEA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24" y="0"/>
            <a:ext cx="4220434" cy="67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7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1" name="Rectangle 313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133" name="Rectangle 313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441C9-9380-EBE1-E0DD-C0CE22E1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1" r="18945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3078" name="Picture 6" descr="Чортків. Карта історико-культурної спадщини - Shtetl Routes - Театр NN">
            <a:extLst>
              <a:ext uri="{FF2B5EF4-FFF2-40B4-BE49-F238E27FC236}">
                <a16:creationId xmlns:a16="http://schemas.microsoft.com/office/drawing/2014/main" id="{75D38ED4-5C0F-32E8-5054-383CED63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6510" b="-2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➤ Чортків: дві ратуші і площа Ринок Цікаві місця • Пам'ятки ...">
            <a:extLst>
              <a:ext uri="{FF2B5EF4-FFF2-40B4-BE49-F238E27FC236}">
                <a16:creationId xmlns:a16="http://schemas.microsoft.com/office/drawing/2014/main" id="{2D5CFA6A-8ECF-97A7-3C02-B4386C8C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r="18903" b="-2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5" name="Rectangle 313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7" name="Rectangle 313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CF2F9-0779-D310-A0D2-ACE4FB7ED3BF}"/>
              </a:ext>
            </a:extLst>
          </p:cNvPr>
          <p:cNvSpPr txBox="1"/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Туристичний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маршрут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з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перекладом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жестову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мову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для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людей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з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порушенням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слуху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мови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Інноваційний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підхід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туризму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Використання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QR-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кодів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Відео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з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перекладом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жестовою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мовою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про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об'єкти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міста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9E4DB-A84E-B072-0693-554BCA215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70" y="4218905"/>
            <a:ext cx="2164657" cy="21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86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CBEC96-12F5-D092-2A72-8B238F04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7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5FDCB-829E-56FA-9487-12C233F41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Rectangle 206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Isosceles Triangle 2073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A9377-963E-2B9E-7AF5-6B294D4C37C3}"/>
              </a:ext>
            </a:extLst>
          </p:cNvPr>
          <p:cNvSpPr txBox="1"/>
          <p:nvPr/>
        </p:nvSpPr>
        <p:spPr>
          <a:xfrm>
            <a:off x="362552" y="1172853"/>
            <a:ext cx="5903451" cy="497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-46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Times New Roman" pitchFamily="18" charset="0"/>
              <a:ea typeface="Poppins"/>
              <a:cs typeface="Times New Roman" pitchFamily="18" charset="0"/>
              <a:sym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B03D9-595E-B95D-0A8E-CB5FCC2FE755}"/>
              </a:ext>
            </a:extLst>
          </p:cNvPr>
          <p:cNvSpPr txBox="1"/>
          <p:nvPr/>
        </p:nvSpPr>
        <p:spPr>
          <a:xfrm>
            <a:off x="1471744" y="2323655"/>
            <a:ext cx="9269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 Чортківської міської ради від 20 грудня 2024 року №2380 «Про бюджет Чортківської міської територіальної громади на 2025 рік» КНП «Чортківська центральна міська лікарня Чортківської міської ради</a:t>
            </a: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виділено 400 тис. грн. для переобладнання санвузла з можливістю безперешкодного доступу людей з інвалідністю в неврологічному відділенні та придбання і встановлення металічного пандусу перед входом в амбулаторне відділення</a:t>
            </a:r>
          </a:p>
        </p:txBody>
      </p:sp>
    </p:spTree>
    <p:extLst>
      <p:ext uri="{BB962C8B-B14F-4D97-AF65-F5344CB8AC3E}">
        <p14:creationId xmlns:p14="http://schemas.microsoft.com/office/powerpoint/2010/main" val="1378298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81CAFC-6A2C-109D-711F-520A6E9A5EB3}"/>
              </a:ext>
            </a:extLst>
          </p:cNvPr>
          <p:cNvSpPr txBox="1"/>
          <p:nvPr/>
        </p:nvSpPr>
        <p:spPr>
          <a:xfrm>
            <a:off x="4650658" y="648929"/>
            <a:ext cx="4748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highlight>
                  <a:srgbClr val="FFFF00"/>
                </a:highlight>
              </a:rPr>
              <a:t>Очікувані результати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D8C32-9B5F-6BE8-D5CF-A0437A409EDD}"/>
              </a:ext>
            </a:extLst>
          </p:cNvPr>
          <p:cNvSpPr txBox="1"/>
          <p:nvPr/>
        </p:nvSpPr>
        <p:spPr>
          <a:xfrm>
            <a:off x="471949" y="1592826"/>
            <a:ext cx="107663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Покращення доступності громадських місць для людей з інвалідністю, батьків з візочками, літніх людей.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Зниження кількості травм та аварійних ситуацій завдяки безпечним пішохідним зонам.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Підвищення комфорту пересування містом для всіх мешканців та гостей.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Стимулювання розвитку інклюзивної інфраструктури та соціальної інтеграції.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Збільшення туристичної привабливості міста завдяки зручним умовам для відвідувачів.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Покращення загального міського середовища, що сприятиме активнішому використанню пішохідного простору.</a:t>
            </a:r>
          </a:p>
        </p:txBody>
      </p:sp>
    </p:spTree>
    <p:extLst>
      <p:ext uri="{BB962C8B-B14F-4D97-AF65-F5344CB8AC3E}">
        <p14:creationId xmlns:p14="http://schemas.microsoft.com/office/powerpoint/2010/main" val="559782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C8E6DB-B334-10E5-9945-059825531CD7}"/>
              </a:ext>
            </a:extLst>
          </p:cNvPr>
          <p:cNvSpPr txBox="1"/>
          <p:nvPr/>
        </p:nvSpPr>
        <p:spPr>
          <a:xfrm>
            <a:off x="9026012" y="2554295"/>
            <a:ext cx="29496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Висновок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Чортків – місто для кожного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Важливі кроки по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безбар’єрності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вже зроблено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Заплановані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проєкти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зроблять місто комфортним для всіх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Разом – до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безбар’єрного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майбутнього!</a:t>
            </a:r>
          </a:p>
        </p:txBody>
      </p:sp>
      <p:pic>
        <p:nvPicPr>
          <p:cNvPr id="4" name="Рисунок 3" descr="Зображення, що містить просто неба, дерево, будинок, будівл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26C009-7314-F6E3-DD9A-34D112DA7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3" y="890940"/>
            <a:ext cx="8022671" cy="53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1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EADC95-18E6-3C0C-673A-7948EE73A5DD}"/>
              </a:ext>
            </a:extLst>
          </p:cNvPr>
          <p:cNvSpPr txBox="1"/>
          <p:nvPr/>
        </p:nvSpPr>
        <p:spPr>
          <a:xfrm>
            <a:off x="8750934" y="2413338"/>
            <a:ext cx="325425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Хто потребує </a:t>
            </a:r>
            <a:r>
              <a:rPr lang="uk-UA" sz="2000" b="1" dirty="0" err="1"/>
              <a:t>безбар’єрності</a:t>
            </a:r>
            <a:r>
              <a:rPr lang="uk-UA" sz="2000" b="1" dirty="0"/>
              <a:t>?</a:t>
            </a:r>
          </a:p>
          <a:p>
            <a:r>
              <a:rPr lang="uk-UA" sz="2000" b="1" dirty="0"/>
              <a:t>45% мешканців Чорткова належать до маломобільних груп </a:t>
            </a:r>
            <a:endParaRPr lang="uk-UA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/>
              <a:t> Люди з інвалідністю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/>
              <a:t> Вагітні жінки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/>
              <a:t> Батьки з дитячими візочками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/>
              <a:t> Літні люди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/>
              <a:t> Особи з тимчасовим порушенням здоров’я, та інші.</a:t>
            </a:r>
          </a:p>
        </p:txBody>
      </p:sp>
      <p:pic>
        <p:nvPicPr>
          <p:cNvPr id="1026" name="Picture 2" descr="5 травня – Міжнародний день боротьби за права людей з інвалідністю - Міська  лікарня Запоріжжя №9">
            <a:extLst>
              <a:ext uri="{FF2B5EF4-FFF2-40B4-BE49-F238E27FC236}">
                <a16:creationId xmlns:a16="http://schemas.microsoft.com/office/drawing/2014/main" id="{4EEE1781-CDAB-74EF-8C70-15A568BC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5" y="17784"/>
            <a:ext cx="3271154" cy="21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кі безкоштовні послуги вагітні українки можуть отримати у Європі">
            <a:extLst>
              <a:ext uri="{FF2B5EF4-FFF2-40B4-BE49-F238E27FC236}">
                <a16:creationId xmlns:a16="http://schemas.microsoft.com/office/drawing/2014/main" id="{630A4695-ABD0-145B-7646-4DB26985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06" y="2117408"/>
            <a:ext cx="3489522" cy="22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ому батьки зі всього світу обирають коляски Chicco – ЧЕline |">
            <a:extLst>
              <a:ext uri="{FF2B5EF4-FFF2-40B4-BE49-F238E27FC236}">
                <a16:creationId xmlns:a16="http://schemas.microsoft.com/office/drawing/2014/main" id="{F044C451-0333-E8C3-3220-F6120B9F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3" y="4318000"/>
            <a:ext cx="3271154" cy="22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окове фото Літні Люди Які Гуляють В Парку — Завантажте зображення зараз -  Літні чоловіки, Ходьба, Місто - Місто - iStock">
            <a:extLst>
              <a:ext uri="{FF2B5EF4-FFF2-40B4-BE49-F238E27FC236}">
                <a16:creationId xmlns:a16="http://schemas.microsoft.com/office/drawing/2014/main" id="{52A06DAC-9403-A249-BFB1-78F23E2E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64" y="214804"/>
            <a:ext cx="3697793" cy="219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Чи надає сімейний лікар послуги з охорони психічного здоровʼя?">
            <a:extLst>
              <a:ext uri="{FF2B5EF4-FFF2-40B4-BE49-F238E27FC236}">
                <a16:creationId xmlns:a16="http://schemas.microsoft.com/office/drawing/2014/main" id="{8061481F-B8A2-9A89-268C-49D632CC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2924268"/>
            <a:ext cx="3014291" cy="36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вузол 1">
            <a:extLst>
              <a:ext uri="{FF2B5EF4-FFF2-40B4-BE49-F238E27FC236}">
                <a16:creationId xmlns:a16="http://schemas.microsoft.com/office/drawing/2014/main" id="{0B4FD7EB-2E3F-320F-0DFA-512932EB1190}"/>
              </a:ext>
            </a:extLst>
          </p:cNvPr>
          <p:cNvSpPr/>
          <p:nvPr/>
        </p:nvSpPr>
        <p:spPr>
          <a:xfrm>
            <a:off x="9261987" y="334296"/>
            <a:ext cx="2104103" cy="197202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45</a:t>
            </a: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0002488C-9C14-2736-D03D-352F035CFE43}"/>
              </a:ext>
            </a:extLst>
          </p:cNvPr>
          <p:cNvCxnSpPr>
            <a:cxnSpLocks/>
          </p:cNvCxnSpPr>
          <p:nvPr/>
        </p:nvCxnSpPr>
        <p:spPr>
          <a:xfrm>
            <a:off x="9661862" y="609723"/>
            <a:ext cx="1304351" cy="15891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56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454D-5E23-E1FE-2F11-2FDEEA80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2886B8-0CCE-C27F-337C-E2D98697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2854C56-5492-A018-CE57-D99E728B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330E767-9CD2-1475-7ED1-92F60B3F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021DB-8B45-ECDF-DE28-D7AE1C232091}"/>
              </a:ext>
            </a:extLst>
          </p:cNvPr>
          <p:cNvSpPr txBox="1"/>
          <p:nvPr/>
        </p:nvSpPr>
        <p:spPr>
          <a:xfrm>
            <a:off x="478403" y="2254128"/>
            <a:ext cx="3759042" cy="1889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>
                <a:solidFill>
                  <a:prstClr val="black"/>
                </a:solidFill>
                <a:latin typeface="Aptos Display" panose="02110004020202020204"/>
              </a:rPr>
              <a:t>Завдання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Ради </a:t>
            </a:r>
            <a:r>
              <a:rPr kumimoji="0" 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безбар’єрності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F8CAE-5291-1EED-A1AF-44E44463E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0579EC-D5C6-B5D4-51D5-762D12734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97CB4-CB35-C75C-8515-FCC7B3211E66}"/>
              </a:ext>
            </a:extLst>
          </p:cNvPr>
          <p:cNvSpPr txBox="1"/>
          <p:nvPr/>
        </p:nvSpPr>
        <p:spPr>
          <a:xfrm>
            <a:off x="5522242" y="1454775"/>
            <a:ext cx="610656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Сприяння створенню </a:t>
            </a:r>
            <a:r>
              <a:rPr lang="uk-UA" sz="1600" dirty="0" err="1"/>
              <a:t>безбар’єрного</a:t>
            </a:r>
            <a:r>
              <a:rPr lang="uk-UA" sz="1600" dirty="0"/>
              <a:t> простору в економічному, освітньому, інформаційному, цифровому, фізичному та суспільно-громадському напрямках;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Сприяння забезпеченню координації дій Чортківської міської ради з органами влади, підприємствами, установами, організаціями та громадськістю;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 Визначення шляхів, механізму і способів вирішення    проблемних питань у сфері </a:t>
            </a:r>
            <a:r>
              <a:rPr lang="uk-UA" sz="1600" dirty="0" err="1"/>
              <a:t>безбар’єрності</a:t>
            </a:r>
            <a:r>
              <a:rPr lang="uk-UA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/>
              <a:t>Проведення</a:t>
            </a:r>
            <a:r>
              <a:rPr lang="ru-RU" sz="1600" dirty="0"/>
              <a:t> </a:t>
            </a:r>
            <a:r>
              <a:rPr lang="ru-RU" sz="1600" dirty="0" err="1"/>
              <a:t>аналізу</a:t>
            </a:r>
            <a:r>
              <a:rPr lang="ru-RU" sz="1600" dirty="0"/>
              <a:t> </a:t>
            </a:r>
            <a:r>
              <a:rPr lang="ru-RU" sz="1600" dirty="0" err="1"/>
              <a:t>проєктів</a:t>
            </a:r>
            <a:r>
              <a:rPr lang="ru-RU" sz="1600" dirty="0"/>
              <a:t> </a:t>
            </a:r>
            <a:r>
              <a:rPr lang="ru-RU" sz="1600" dirty="0" err="1"/>
              <a:t>місцевих</a:t>
            </a:r>
            <a:r>
              <a:rPr lang="ru-RU" sz="1600" dirty="0"/>
              <a:t> </a:t>
            </a:r>
            <a:r>
              <a:rPr lang="ru-RU" sz="1600" dirty="0" err="1"/>
              <a:t>програм</a:t>
            </a:r>
            <a:r>
              <a:rPr lang="ru-RU" sz="1600" dirty="0"/>
              <a:t> </a:t>
            </a:r>
            <a:r>
              <a:rPr lang="ru-RU" sz="1600" dirty="0" err="1"/>
              <a:t>соціально-економічного</a:t>
            </a:r>
            <a:r>
              <a:rPr lang="ru-RU" sz="1600" dirty="0"/>
              <a:t> та культурного </a:t>
            </a:r>
            <a:r>
              <a:rPr lang="ru-RU" sz="1600" dirty="0" err="1"/>
              <a:t>розвитку</a:t>
            </a:r>
            <a:r>
              <a:rPr lang="ru-RU" sz="1600" dirty="0"/>
              <a:t>, </a:t>
            </a:r>
            <a:r>
              <a:rPr lang="ru-RU" sz="1600" dirty="0" err="1"/>
              <a:t>місцевих</a:t>
            </a:r>
            <a:r>
              <a:rPr lang="ru-RU" sz="1600" dirty="0"/>
              <a:t> </a:t>
            </a:r>
            <a:r>
              <a:rPr lang="ru-RU" sz="1600" dirty="0" err="1"/>
              <a:t>цільових</a:t>
            </a:r>
            <a:r>
              <a:rPr lang="ru-RU" sz="1600" dirty="0"/>
              <a:t> </a:t>
            </a:r>
            <a:r>
              <a:rPr lang="ru-RU" sz="1600" dirty="0" err="1"/>
              <a:t>програм</a:t>
            </a:r>
            <a:r>
              <a:rPr lang="ru-RU" sz="1600" dirty="0"/>
              <a:t>, </a:t>
            </a:r>
            <a:r>
              <a:rPr lang="ru-RU" sz="1600" dirty="0" err="1"/>
              <a:t>стратегії</a:t>
            </a:r>
            <a:r>
              <a:rPr lang="ru-RU" sz="1600" dirty="0"/>
              <a:t> </a:t>
            </a:r>
            <a:r>
              <a:rPr lang="ru-RU" sz="1600" dirty="0" err="1"/>
              <a:t>розвитку</a:t>
            </a:r>
            <a:r>
              <a:rPr lang="ru-RU" sz="1600" dirty="0"/>
              <a:t> </a:t>
            </a:r>
            <a:r>
              <a:rPr lang="ru-RU" sz="1600" dirty="0" err="1"/>
              <a:t>територіальної</a:t>
            </a:r>
            <a:r>
              <a:rPr lang="ru-RU" sz="1600" dirty="0"/>
              <a:t> </a:t>
            </a:r>
            <a:r>
              <a:rPr lang="ru-RU" sz="1600" dirty="0" err="1"/>
              <a:t>громади</a:t>
            </a:r>
            <a:r>
              <a:rPr lang="ru-RU" sz="1600" dirty="0"/>
              <a:t> та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стратегічних</a:t>
            </a:r>
            <a:r>
              <a:rPr lang="ru-RU" sz="1600" dirty="0"/>
              <a:t> </a:t>
            </a:r>
            <a:r>
              <a:rPr lang="ru-RU" sz="1600" dirty="0" err="1"/>
              <a:t>документів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впровадження</a:t>
            </a:r>
            <a:r>
              <a:rPr lang="ru-RU" sz="1600" dirty="0"/>
              <a:t> системного </a:t>
            </a:r>
            <a:r>
              <a:rPr lang="ru-RU" sz="1600" dirty="0" err="1"/>
              <a:t>підходу</a:t>
            </a:r>
            <a:r>
              <a:rPr lang="ru-RU" sz="1600" dirty="0"/>
              <a:t> до </a:t>
            </a:r>
            <a:r>
              <a:rPr lang="ru-RU" sz="1600" dirty="0" err="1"/>
              <a:t>формування</a:t>
            </a:r>
            <a:r>
              <a:rPr lang="ru-RU" sz="1600" dirty="0"/>
              <a:t> </a:t>
            </a:r>
            <a:r>
              <a:rPr lang="ru-RU" sz="1600" dirty="0" err="1"/>
              <a:t>безбар’єрного</a:t>
            </a:r>
            <a:r>
              <a:rPr lang="ru-RU" sz="1600" dirty="0"/>
              <a:t> простору</a:t>
            </a: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27333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9FEFD-1C22-CE61-D7FE-B92C7E1AE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EFF019-E628-8BBE-5A89-73D79075A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CCD9C05-F174-7314-831C-C94647A94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7ED424-9915-8162-014B-A0CCE3E6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01FC9-97BB-F6D8-CBBC-76E31611DEF4}"/>
              </a:ext>
            </a:extLst>
          </p:cNvPr>
          <p:cNvSpPr txBox="1"/>
          <p:nvPr/>
        </p:nvSpPr>
        <p:spPr>
          <a:xfrm>
            <a:off x="478403" y="2254128"/>
            <a:ext cx="3759042" cy="1889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Повноваження Ради </a:t>
            </a:r>
            <a:r>
              <a:rPr kumimoji="0" 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безбар’єрності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8DDFB-ED7E-A545-F4FD-E49CA5594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F0FFEE-148C-65FD-2F55-A65570870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C0EDA-D083-F9D9-7CC7-028749D9DA17}"/>
              </a:ext>
            </a:extLst>
          </p:cNvPr>
          <p:cNvSpPr txBox="1"/>
          <p:nvPr/>
        </p:nvSpPr>
        <p:spPr>
          <a:xfrm>
            <a:off x="5604409" y="920621"/>
            <a:ext cx="610656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Формує перелік заходів для досягнення поставлених цілей із створення </a:t>
            </a:r>
            <a:r>
              <a:rPr lang="uk-UA" sz="1600" dirty="0" err="1"/>
              <a:t>безбар’єрного</a:t>
            </a:r>
            <a:r>
              <a:rPr lang="uk-UA" sz="1600" dirty="0"/>
              <a:t> простору та безперешкодного середовища для всіх груп населення, у тому числі осіб з інвалідністю та інших маломобільних груп населення на території Чортківської міської територіальної громади;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Бере участь у </a:t>
            </a:r>
            <a:r>
              <a:rPr lang="ru-RU" sz="1600" dirty="0" err="1"/>
              <a:t>розробленні</a:t>
            </a:r>
            <a:r>
              <a:rPr lang="ru-RU" sz="1600" dirty="0"/>
              <a:t> </a:t>
            </a:r>
            <a:r>
              <a:rPr lang="ru-RU" sz="1600" dirty="0" err="1"/>
              <a:t>проектів</a:t>
            </a:r>
            <a:r>
              <a:rPr lang="ru-RU" sz="1600" dirty="0"/>
              <a:t> </a:t>
            </a:r>
            <a:r>
              <a:rPr lang="ru-RU" sz="1600" dirty="0" err="1"/>
              <a:t>актів</a:t>
            </a:r>
            <a:r>
              <a:rPr lang="ru-RU" sz="1600" dirty="0"/>
              <a:t> </a:t>
            </a:r>
            <a:r>
              <a:rPr lang="ru-RU" sz="1600" dirty="0" err="1"/>
              <a:t>Чортківської</a:t>
            </a:r>
            <a:r>
              <a:rPr lang="ru-RU" sz="1600" dirty="0"/>
              <a:t> </a:t>
            </a:r>
            <a:r>
              <a:rPr lang="ru-RU" sz="1600" dirty="0" err="1"/>
              <a:t>міської</a:t>
            </a:r>
            <a:r>
              <a:rPr lang="ru-RU" sz="1600" dirty="0"/>
              <a:t> ради з </a:t>
            </a:r>
            <a:r>
              <a:rPr lang="ru-RU" sz="1600" dirty="0" err="1"/>
              <a:t>питань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безбар’єрного</a:t>
            </a:r>
            <a:r>
              <a:rPr lang="ru-RU" sz="1600" dirty="0"/>
              <a:t> простору; </a:t>
            </a:r>
          </a:p>
          <a:p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П</a:t>
            </a:r>
            <a:r>
              <a:rPr lang="ru-RU" sz="1600" dirty="0" err="1"/>
              <a:t>роводить</a:t>
            </a:r>
            <a:r>
              <a:rPr lang="ru-RU" sz="1600" dirty="0"/>
              <a:t> </a:t>
            </a:r>
            <a:r>
              <a:rPr lang="ru-RU" sz="1600" dirty="0" err="1"/>
              <a:t>моніторинг</a:t>
            </a:r>
            <a:r>
              <a:rPr lang="ru-RU" sz="1600" dirty="0"/>
              <a:t> стану </a:t>
            </a:r>
            <a:r>
              <a:rPr lang="ru-RU" sz="1600" dirty="0" err="1"/>
              <a:t>виконання</a:t>
            </a:r>
            <a:r>
              <a:rPr lang="ru-RU" sz="1600" dirty="0"/>
              <a:t> </a:t>
            </a:r>
            <a:r>
              <a:rPr lang="ru-RU" sz="1600" dirty="0" err="1"/>
              <a:t>виконавчими</a:t>
            </a:r>
            <a:r>
              <a:rPr lang="ru-RU" sz="1600" dirty="0"/>
              <a:t> органами </a:t>
            </a:r>
            <a:r>
              <a:rPr lang="ru-RU" sz="1600" dirty="0" err="1"/>
              <a:t>Чортківської</a:t>
            </a:r>
            <a:r>
              <a:rPr lang="ru-RU" sz="1600" dirty="0"/>
              <a:t> </a:t>
            </a:r>
            <a:r>
              <a:rPr lang="ru-RU" sz="1600" dirty="0" err="1"/>
              <a:t>міської</a:t>
            </a:r>
            <a:r>
              <a:rPr lang="ru-RU" sz="1600" dirty="0"/>
              <a:t> ради </a:t>
            </a:r>
            <a:r>
              <a:rPr lang="ru-RU" sz="1600" dirty="0" err="1"/>
              <a:t>покладених</a:t>
            </a:r>
            <a:r>
              <a:rPr lang="ru-RU" sz="1600" dirty="0"/>
              <a:t> на них </a:t>
            </a:r>
            <a:r>
              <a:rPr lang="ru-RU" sz="1600" dirty="0" err="1"/>
              <a:t>завдань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безбар’єрного</a:t>
            </a:r>
            <a:r>
              <a:rPr lang="ru-RU" sz="1600" dirty="0"/>
              <a:t> простору; </a:t>
            </a:r>
          </a:p>
          <a:p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Проводить моніторинг суспільної думки щодо створення </a:t>
            </a:r>
            <a:r>
              <a:rPr lang="uk-UA" sz="1600" dirty="0" err="1"/>
              <a:t>безбар’єрного</a:t>
            </a:r>
            <a:r>
              <a:rPr lang="uk-UA" sz="1600" dirty="0"/>
              <a:t> простору на території Чортківської міської територіальної громади; </a:t>
            </a:r>
          </a:p>
          <a:p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/>
              <a:t>Надає</a:t>
            </a:r>
            <a:r>
              <a:rPr lang="ru-RU" sz="1600" dirty="0"/>
              <a:t>  </a:t>
            </a:r>
            <a:r>
              <a:rPr lang="ru-RU" sz="1600" dirty="0" err="1"/>
              <a:t>рекомендації</a:t>
            </a:r>
            <a:r>
              <a:rPr lang="ru-RU" sz="1600" dirty="0"/>
              <a:t> з </a:t>
            </a:r>
            <a:r>
              <a:rPr lang="ru-RU" sz="1600" dirty="0" err="1"/>
              <a:t>питань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належать до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компетенції</a:t>
            </a:r>
            <a:r>
              <a:rPr lang="ru-RU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80952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24649-229B-CACA-4A79-3494E75B1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7E55BF-F059-95B1-B042-4889891F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525E5D5-28C8-7FCD-3E58-52F9C6FBF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BABC588-EE6C-A46E-1F86-D54C9E970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4F214-5C64-CE11-F78E-A54521FBBD3F}"/>
              </a:ext>
            </a:extLst>
          </p:cNvPr>
          <p:cNvSpPr txBox="1"/>
          <p:nvPr/>
        </p:nvSpPr>
        <p:spPr>
          <a:xfrm>
            <a:off x="676562" y="1798488"/>
            <a:ext cx="3587620" cy="17856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prstClr val="black"/>
                </a:solidFill>
                <a:latin typeface="Aptos Display" panose="02110004020202020204"/>
              </a:rPr>
              <a:t>Форми роботи Ради </a:t>
            </a:r>
            <a:r>
              <a:rPr lang="uk-UA" sz="2800" b="1" dirty="0" err="1">
                <a:solidFill>
                  <a:prstClr val="black"/>
                </a:solidFill>
                <a:latin typeface="Aptos Display" panose="02110004020202020204"/>
              </a:rPr>
              <a:t>безбар’єрності</a:t>
            </a:r>
            <a:r>
              <a:rPr lang="uk-UA" sz="2800" b="1" dirty="0">
                <a:solidFill>
                  <a:prstClr val="black"/>
                </a:solidFill>
                <a:latin typeface="Aptos Display" panose="0211000402020202020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5C21B9-E338-6555-CCB6-AEFD26025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BB2021-0091-F408-D798-ED517D00B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F4537-671B-6E5D-BD8B-338F4B1CC9C6}"/>
              </a:ext>
            </a:extLst>
          </p:cNvPr>
          <p:cNvSpPr txBox="1"/>
          <p:nvPr/>
        </p:nvSpPr>
        <p:spPr>
          <a:xfrm>
            <a:off x="5932069" y="1798488"/>
            <a:ext cx="528690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600" dirty="0"/>
              <a:t>Засідання (</a:t>
            </a:r>
            <a:r>
              <a:rPr lang="ru-RU" sz="1600" dirty="0"/>
              <a:t>не </a:t>
            </a:r>
            <a:r>
              <a:rPr lang="ru-RU" sz="1600" dirty="0" err="1"/>
              <a:t>рідше</a:t>
            </a:r>
            <a:r>
              <a:rPr lang="ru-RU" sz="1600" dirty="0"/>
              <a:t> </a:t>
            </a:r>
            <a:r>
              <a:rPr lang="ru-RU" sz="1600" dirty="0" err="1"/>
              <a:t>ніж</a:t>
            </a:r>
            <a:r>
              <a:rPr lang="ru-RU" sz="1600" dirty="0"/>
              <a:t> один раз на квартал)</a:t>
            </a:r>
            <a:endParaRPr lang="uk-UA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600" dirty="0"/>
              <a:t>Конференції, семінари, наради, круглі столи,  діалогові зустрічі та інші заходи;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600" dirty="0"/>
              <a:t>Моніторингові візити;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600" dirty="0"/>
              <a:t>Електронні платформи для залучення   громадськості;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uk-UA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600" dirty="0"/>
              <a:t>Інші форми роботи.</a:t>
            </a:r>
          </a:p>
        </p:txBody>
      </p:sp>
    </p:spTree>
    <p:extLst>
      <p:ext uri="{BB962C8B-B14F-4D97-AF65-F5344CB8AC3E}">
        <p14:creationId xmlns:p14="http://schemas.microsoft.com/office/powerpoint/2010/main" val="417856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B57825-0513-04B5-DC94-C87744162F09}"/>
              </a:ext>
            </a:extLst>
          </p:cNvPr>
          <p:cNvSpPr txBox="1"/>
          <p:nvPr/>
        </p:nvSpPr>
        <p:spPr>
          <a:xfrm flipH="1">
            <a:off x="7362936" y="658755"/>
            <a:ext cx="303816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Моніторинг доступності міста Чортків</a:t>
            </a:r>
          </a:p>
          <a:p>
            <a:r>
              <a:rPr lang="uk-UA" dirty="0"/>
              <a:t> </a:t>
            </a:r>
            <a:r>
              <a:rPr lang="uk-UA" b="1" dirty="0"/>
              <a:t>Систематичний аналіз </a:t>
            </a:r>
            <a:r>
              <a:rPr lang="uk-UA" b="1" dirty="0" err="1"/>
              <a:t>безбар’єрності</a:t>
            </a:r>
            <a:br>
              <a:rPr lang="uk-UA" dirty="0"/>
            </a:br>
            <a:r>
              <a:rPr lang="uk-UA" sz="1600" dirty="0"/>
              <a:t>Перевіряється доступність:</a:t>
            </a:r>
            <a:br>
              <a:rPr lang="uk-UA" sz="1600" dirty="0"/>
            </a:br>
            <a:r>
              <a:rPr lang="uk-UA" sz="1600" dirty="0"/>
              <a:t>Тротуарів та пішохідних переходів</a:t>
            </a:r>
            <a:br>
              <a:rPr lang="uk-UA" sz="1600" dirty="0"/>
            </a:br>
            <a:r>
              <a:rPr lang="uk-UA" sz="1600" dirty="0"/>
              <a:t>Медичних закладів</a:t>
            </a:r>
            <a:br>
              <a:rPr lang="uk-UA" sz="1600" dirty="0"/>
            </a:br>
            <a:r>
              <a:rPr lang="uk-UA" sz="1600" dirty="0"/>
              <a:t>Державних установ</a:t>
            </a:r>
            <a:br>
              <a:rPr lang="uk-UA" sz="1600" dirty="0"/>
            </a:br>
            <a:r>
              <a:rPr lang="uk-UA" sz="1600" dirty="0"/>
              <a:t>Магазинів, аптек та інших громадських місць</a:t>
            </a:r>
            <a:endParaRPr lang="uk-UA" dirty="0"/>
          </a:p>
        </p:txBody>
      </p:sp>
      <p:pic>
        <p:nvPicPr>
          <p:cNvPr id="4106" name="Picture 10" descr="На зображенні може бути: 1 особа, скутер, сеґвей, вулиця та текст">
            <a:extLst>
              <a:ext uri="{FF2B5EF4-FFF2-40B4-BE49-F238E27FC236}">
                <a16:creationId xmlns:a16="http://schemas.microsoft.com/office/drawing/2014/main" id="{0A0B472A-40DF-7BCE-A871-60E35048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51" y="3721645"/>
            <a:ext cx="2571751" cy="29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6A2DC8-3BA4-7C80-2A4D-02E88C56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71" y="2077748"/>
            <a:ext cx="257175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B9AE99-8F0D-3983-C622-81B9B7803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76" y="212478"/>
            <a:ext cx="2446502" cy="3262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064C4-D4E4-84D3-41DA-DEFA854351DF}"/>
              </a:ext>
            </a:extLst>
          </p:cNvPr>
          <p:cNvSpPr txBox="1"/>
          <p:nvPr/>
        </p:nvSpPr>
        <p:spPr>
          <a:xfrm>
            <a:off x="7362936" y="4167920"/>
            <a:ext cx="42349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візитів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частково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бар’єрні</a:t>
            </a:r>
          </a:p>
        </p:txBody>
      </p:sp>
    </p:spTree>
    <p:extLst>
      <p:ext uri="{BB962C8B-B14F-4D97-AF65-F5344CB8AC3E}">
        <p14:creationId xmlns:p14="http://schemas.microsoft.com/office/powerpoint/2010/main" val="298653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7CCC4-1076-1BF7-1711-8BB52E1C6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1A5ACC3F-79EF-4BA3-89C8-B1CB2713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1B4C54-2131-4BC0-2995-BC3B0F645504}"/>
              </a:ext>
            </a:extLst>
          </p:cNvPr>
          <p:cNvSpPr txBox="1"/>
          <p:nvPr/>
        </p:nvSpPr>
        <p:spPr>
          <a:xfrm>
            <a:off x="362552" y="1172853"/>
            <a:ext cx="5903451" cy="497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-46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Times New Roman" pitchFamily="18" charset="0"/>
              <a:ea typeface="Poppins"/>
              <a:cs typeface="Times New Roman" pitchFamily="18" charset="0"/>
              <a:sym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1856B-34E1-C111-9D10-D15E1A1D3A50}"/>
              </a:ext>
            </a:extLst>
          </p:cNvPr>
          <p:cNvSpPr txBox="1"/>
          <p:nvPr/>
        </p:nvSpPr>
        <p:spPr>
          <a:xfrm>
            <a:off x="5951353" y="871146"/>
            <a:ext cx="724315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1.Відсутність або неправильне облаштування пандусів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-Неправильний кут нахилу (більше ніж 8%)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-Неправильна висота поручнів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-Недостатня ширина пандуса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2.Невідповідні дверні прорізи та входи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-Вузькі двері, через які неможливо проїхати на кріслі колісному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-Відсутність автоматичних або легких у користуванні дверей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3.Недоступність санітарних кімнат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-Відсутність поручнів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-Неправильне розташування унітазів та раковин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-Вузькі двері без можливості заїзду кріслом колісним.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4.Проблеми з тактильними та візуальними орієнтирами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-Відсутність навігації для людей з порушеннями зору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-Відсутність контрастного маркування сходів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-Погано розміщені або відсутні шрифти Брайля на табличках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5.Невідповідні </a:t>
            </a:r>
            <a:r>
              <a:rPr kumimoji="0" lang="uk-U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парковки</a:t>
            </a: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для людей з інвалідністю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паркомісць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зайнятість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водіями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6.Непристосований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громадський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 приватного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перевізника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234CD-3060-445D-A681-CE28A6FF4BC9}"/>
              </a:ext>
            </a:extLst>
          </p:cNvPr>
          <p:cNvSpPr txBox="1"/>
          <p:nvPr/>
        </p:nvSpPr>
        <p:spPr>
          <a:xfrm>
            <a:off x="1340325" y="2494860"/>
            <a:ext cx="3177353" cy="1569660"/>
          </a:xfrm>
          <a:prstGeom prst="rect">
            <a:avLst/>
          </a:prstGeom>
          <a:noFill/>
          <a:ln>
            <a:solidFill>
              <a:srgbClr val="0F9ED5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>
                <a:cs typeface="Times New Roman" panose="02020603050405020304" pitchFamily="18" charset="0"/>
              </a:rPr>
              <a:t>Найпоширеніші порушення норм ДБН щодо доступності для людей з інвалідністю та інших маломобільних груп населення, які часто виявляються під час моніторингу, включають:</a:t>
            </a:r>
          </a:p>
        </p:txBody>
      </p:sp>
    </p:spTree>
    <p:extLst>
      <p:ext uri="{BB962C8B-B14F-4D97-AF65-F5344CB8AC3E}">
        <p14:creationId xmlns:p14="http://schemas.microsoft.com/office/powerpoint/2010/main" val="143232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904839" y="190477"/>
            <a:ext cx="10287072" cy="99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uk-UA" sz="1867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uk-UA" sz="1867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endParaRPr lang="en-US" sz="1867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856" y="351423"/>
            <a:ext cx="3606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uk-UA" sz="1600" dirty="0">
                <a:solidFill>
                  <a:prstClr val="black"/>
                </a:solidFill>
                <a:latin typeface="Calibri"/>
              </a:rPr>
              <a:t>Дотримано державні будівельні норми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2321CB-3531-02D9-B203-380CC34A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77" y="1086416"/>
            <a:ext cx="2018696" cy="4485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A8824-B7E7-601A-5D91-672C42F7B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30" y="1052465"/>
            <a:ext cx="2049252" cy="4553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5B8E2B-F5DD-0B04-342D-5EE9465D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959" y="1052465"/>
            <a:ext cx="2049252" cy="45538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067C8C-2A4C-00E5-1E50-082D59EA9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764" y="1052465"/>
            <a:ext cx="2080961" cy="46243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1235</Words>
  <Application>Microsoft Office PowerPoint</Application>
  <PresentationFormat>Широкий екран</PresentationFormat>
  <Paragraphs>177</Paragraphs>
  <Slides>27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Courier New</vt:lpstr>
      <vt:lpstr>Open Sans Extra Bold</vt:lpstr>
      <vt:lpstr>Times New Roman</vt:lpstr>
      <vt:lpstr>Wingdings</vt:lpstr>
      <vt:lpstr>Тема Office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Іван Космина</dc:creator>
  <cp:lastModifiedBy>Христина Лукяніхіна</cp:lastModifiedBy>
  <cp:revision>125</cp:revision>
  <dcterms:created xsi:type="dcterms:W3CDTF">2025-02-10T13:34:27Z</dcterms:created>
  <dcterms:modified xsi:type="dcterms:W3CDTF">2025-03-03T14:49:05Z</dcterms:modified>
</cp:coreProperties>
</file>