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0"/>
  </p:notesMasterIdLst>
  <p:sldIdLst>
    <p:sldId id="362" r:id="rId2"/>
    <p:sldId id="421" r:id="rId3"/>
    <p:sldId id="394" r:id="rId4"/>
    <p:sldId id="395" r:id="rId5"/>
    <p:sldId id="422" r:id="rId6"/>
    <p:sldId id="397" r:id="rId7"/>
    <p:sldId id="423" r:id="rId8"/>
    <p:sldId id="398" r:id="rId9"/>
    <p:sldId id="424" r:id="rId10"/>
    <p:sldId id="402" r:id="rId11"/>
    <p:sldId id="403" r:id="rId12"/>
    <p:sldId id="425" r:id="rId13"/>
    <p:sldId id="406" r:id="rId14"/>
    <p:sldId id="407" r:id="rId15"/>
    <p:sldId id="408" r:id="rId16"/>
    <p:sldId id="405" r:id="rId17"/>
    <p:sldId id="420" r:id="rId18"/>
    <p:sldId id="412" r:id="rId19"/>
    <p:sldId id="400" r:id="rId20"/>
    <p:sldId id="413" r:id="rId21"/>
    <p:sldId id="414" r:id="rId22"/>
    <p:sldId id="411" r:id="rId23"/>
    <p:sldId id="418" r:id="rId24"/>
    <p:sldId id="428" r:id="rId25"/>
    <p:sldId id="426" r:id="rId26"/>
    <p:sldId id="427" r:id="rId27"/>
    <p:sldId id="409" r:id="rId28"/>
    <p:sldId id="410" r:id="rId29"/>
  </p:sldIdLst>
  <p:sldSz cx="12192000" cy="6858000"/>
  <p:notesSz cx="6858000" cy="9144000"/>
  <p:defaultTextStyle>
    <a:defPPr>
      <a:defRPr lang="uk-UA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66"/>
    <a:srgbClr val="663300"/>
    <a:srgbClr val="74C0C6"/>
    <a:srgbClr val="9DD3D7"/>
    <a:srgbClr val="33CCCC"/>
    <a:srgbClr val="CCECFF"/>
    <a:srgbClr val="6699FF"/>
    <a:srgbClr val="33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B4B98B0-60AC-42C2-AFA5-B58CD77FA1E5}" styleName="Світлий стиль 1 –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Світлий стиль 2 –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C2FFA5D-87B4-456A-9821-1D502468CF0F}" styleName="Стиль із теми 1 –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D113A9D2-9D6B-4929-AA2D-F23B5EE8CBE7}" styleName="Стиль із теми 2 – акцент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C22544A-7EE6-4342-B048-85BDC9FD1C3A}" styleName="Помірний стиль 2 –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Без стилю та сі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69" autoAdjust="0"/>
    <p:restoredTop sz="92996" autoAdjust="0"/>
  </p:normalViewPr>
  <p:slideViewPr>
    <p:cSldViewPr snapToGrid="0">
      <p:cViewPr varScale="1">
        <p:scale>
          <a:sx n="65" d="100"/>
          <a:sy n="65" d="100"/>
        </p:scale>
        <p:origin x="912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CB43069B-3F3F-4378-AE3A-F52EDBDAFA92}" type="datetimeFigureOut">
              <a:rPr lang="uk-UA"/>
              <a:pPr>
                <a:defRPr/>
              </a:pPr>
              <a:t>19.05.2026</a:t>
            </a:fld>
            <a:endParaRPr lang="uk-UA"/>
          </a:p>
        </p:txBody>
      </p:sp>
      <p:sp>
        <p:nvSpPr>
          <p:cNvPr id="4" name="Місце для зображення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uk-UA" noProof="0"/>
          </a:p>
        </p:txBody>
      </p:sp>
      <p:sp>
        <p:nvSpPr>
          <p:cNvPr id="5" name="Місце для нотаток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uk-UA" noProof="0"/>
              <a:t>Клацніть, щоб відредагувати стилі зразків тексту</a:t>
            </a:r>
          </a:p>
          <a:p>
            <a:pPr lvl="1"/>
            <a:r>
              <a:rPr lang="uk-UA" noProof="0"/>
              <a:t>Другий рівень</a:t>
            </a:r>
          </a:p>
          <a:p>
            <a:pPr lvl="2"/>
            <a:r>
              <a:rPr lang="uk-UA" noProof="0"/>
              <a:t>Третій рівень</a:t>
            </a:r>
          </a:p>
          <a:p>
            <a:pPr lvl="3"/>
            <a:r>
              <a:rPr lang="uk-UA" noProof="0"/>
              <a:t>Четвертий рівень</a:t>
            </a:r>
          </a:p>
          <a:p>
            <a:pPr lvl="4"/>
            <a:r>
              <a:rPr lang="uk-UA" noProof="0"/>
              <a:t>П’ятий рівень</a:t>
            </a:r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4FA7864E-28BD-4F93-9920-2B3BB8F51C5E}" type="slidenum">
              <a:rPr lang="uk-UA"/>
              <a:pPr>
                <a:defRPr/>
              </a:pPr>
              <a:t>‹№›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2767FFED-B0F9-45A5-9C6E-BD105C5BDDCE}" type="slidenum">
              <a:rPr lang="ru-RU" altLang="uk-UA" sz="1200">
                <a:solidFill>
                  <a:srgbClr val="000000"/>
                </a:solidFill>
              </a:rPr>
              <a:pPr algn="r"/>
              <a:t>5</a:t>
            </a:fld>
            <a:endParaRPr lang="ru-RU" altLang="uk-UA" sz="1200">
              <a:solidFill>
                <a:srgbClr val="000000"/>
              </a:solidFill>
            </a:endParaRPr>
          </a:p>
        </p:txBody>
      </p:sp>
      <p:sp>
        <p:nvSpPr>
          <p:cNvPr id="1945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9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uk-UA" altLang="uk-UA"/>
              <a:t>   </a:t>
            </a:r>
          </a:p>
        </p:txBody>
      </p:sp>
      <p:sp>
        <p:nvSpPr>
          <p:cNvPr id="19460" name="Номер слайда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 eaLnBrk="0" hangingPunct="0"/>
            <a:fld id="{A8C43B77-8BFC-481A-B38A-B00DE9B847F3}" type="slidenum">
              <a:rPr lang="uk-UA" altLang="uk-UA" sz="1200">
                <a:solidFill>
                  <a:srgbClr val="000000"/>
                </a:solidFill>
                <a:latin typeface="Times New Roman" pitchFamily="18" charset="0"/>
              </a:rPr>
              <a:pPr algn="r" eaLnBrk="0" hangingPunct="0"/>
              <a:t>5</a:t>
            </a:fld>
            <a:endParaRPr lang="uk-UA" altLang="uk-UA" sz="1200">
              <a:solidFill>
                <a:srgbClr val="000000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Місце для зображення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6" name="Місце для нотаток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uk-UA"/>
          </a:p>
        </p:txBody>
      </p:sp>
      <p:sp>
        <p:nvSpPr>
          <p:cNvPr id="48131" name="Місце для номера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F1F1F1B-0436-4137-B275-4735885B9EC3}" type="slidenum">
              <a:rPr lang="uk-UA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21</a:t>
            </a:fld>
            <a:endParaRPr lang="uk-UA">
              <a:cs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Місце для зображення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4" name="Місце для нотаток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uk-UA"/>
          </a:p>
        </p:txBody>
      </p:sp>
      <p:sp>
        <p:nvSpPr>
          <p:cNvPr id="50179" name="Місце для номера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785F060-BED8-4AB3-A65E-5572A5456BC7}" type="slidenum">
              <a:rPr lang="uk-UA">
                <a:solidFill>
                  <a:srgbClr val="000000"/>
                </a:solidFill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22</a:t>
            </a:fld>
            <a:endParaRPr lang="uk-UA">
              <a:solidFill>
                <a:srgbClr val="000000"/>
              </a:solidFill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uk-UA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uk-UA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4D5047-F321-4A88-8038-FAD2CA73B5DE}" type="slidenum">
              <a:rPr lang="ru-RU" altLang="uk-UA"/>
              <a:pPr>
                <a:defRPr/>
              </a:pPr>
              <a:t>‹№›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uk-UA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uk-UA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6921AA-36F3-4967-9AED-78232923D471}" type="slidenum">
              <a:rPr lang="ru-RU" altLang="uk-UA"/>
              <a:pPr>
                <a:defRPr/>
              </a:pPr>
              <a:t>‹№›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uk-UA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uk-UA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98F12C-6BC2-43FE-88CB-B7189651EF03}" type="slidenum">
              <a:rPr lang="ru-RU" altLang="uk-UA"/>
              <a:pPr>
                <a:defRPr/>
              </a:pPr>
              <a:t>‹№›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uk-UA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uk-UA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9EEADF-5B2B-4DE9-B930-1B9188CAC24E}" type="slidenum">
              <a:rPr lang="ru-RU" altLang="uk-UA"/>
              <a:pPr>
                <a:defRPr/>
              </a:pPr>
              <a:t>‹№›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uk-UA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uk-UA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75F8C9-079C-49E8-8400-D72DBF3FCB49}" type="slidenum">
              <a:rPr lang="ru-RU" altLang="uk-UA"/>
              <a:pPr>
                <a:defRPr/>
              </a:pPr>
              <a:t>‹№›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uk-UA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uk-UA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CE31CD-EA50-4E1A-BBA2-F34C2A2888A7}" type="slidenum">
              <a:rPr lang="ru-RU" altLang="uk-UA"/>
              <a:pPr>
                <a:defRPr/>
              </a:pPr>
              <a:t>‹№›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Місце для вмісту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uk-UA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uk-UA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9CF6A7-A44C-4190-A0D8-CBF1A6FE3488}" type="slidenum">
              <a:rPr lang="ru-RU" altLang="uk-UA"/>
              <a:pPr>
                <a:defRPr/>
              </a:pPr>
              <a:t>‹№›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uk-UA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uk-UA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223869-3525-43B2-AEEE-F84DB35E1CBA}" type="slidenum">
              <a:rPr lang="ru-RU" altLang="uk-UA"/>
              <a:pPr>
                <a:defRPr/>
              </a:pPr>
              <a:t>‹№›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uk-UA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uk-UA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D9B71A-71BC-42C6-AADF-4366B86FCB31}" type="slidenum">
              <a:rPr lang="ru-RU" altLang="uk-UA"/>
              <a:pPr>
                <a:defRPr/>
              </a:pPr>
              <a:t>‹№›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зображення 2"/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uk-UA" noProof="0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uk-UA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uk-UA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F1CA8C-BDBF-4BB4-867B-BCE486936CF1}" type="slidenum">
              <a:rPr lang="ru-RU" altLang="uk-UA"/>
              <a:pPr>
                <a:defRPr/>
              </a:pPr>
              <a:t>‹№›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uk-UA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uk-UA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A4EEFC-BB9B-48C4-A41E-5890FC1CC3D1}" type="slidenum">
              <a:rPr lang="ru-RU" altLang="uk-UA"/>
              <a:pPr>
                <a:defRPr/>
              </a:pPr>
              <a:t>‹№›</a:t>
            </a:fld>
            <a:endParaRPr lang="ru-RU" altLang="uk-U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uk-UA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0"/>
            <a:ext cx="10972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uk-UA"/>
              <a:t>Образец текста</a:t>
            </a:r>
          </a:p>
          <a:p>
            <a:pPr lvl="1"/>
            <a:r>
              <a:rPr lang="ru-RU" altLang="uk-UA"/>
              <a:t>Второй уровень</a:t>
            </a:r>
          </a:p>
          <a:p>
            <a:pPr lvl="2"/>
            <a:r>
              <a:rPr lang="ru-RU" altLang="uk-UA"/>
              <a:t>Третий уровень</a:t>
            </a:r>
          </a:p>
          <a:p>
            <a:pPr lvl="3"/>
            <a:r>
              <a:rPr lang="ru-RU" altLang="uk-UA"/>
              <a:t>Четвертый уровень</a:t>
            </a:r>
          </a:p>
          <a:p>
            <a:pPr lvl="4"/>
            <a:r>
              <a:rPr lang="ru-RU" altLang="uk-UA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sz="1400" b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 altLang="uk-UA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400" b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 altLang="uk-UA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400" b="0">
                <a:latin typeface="+mn-lt"/>
                <a:cs typeface="+mn-cs"/>
              </a:defRPr>
            </a:lvl1pPr>
          </a:lstStyle>
          <a:p>
            <a:pPr>
              <a:defRPr/>
            </a:pPr>
            <a:fld id="{6D538F38-1AD3-414C-B05E-174564FE4AFA}" type="slidenum">
              <a:rPr lang="ru-RU" altLang="uk-UA"/>
              <a:pPr>
                <a:defRPr/>
              </a:pPr>
              <a:t>‹№›</a:t>
            </a:fld>
            <a:endParaRPr lang="ru-RU" alt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2" r:id="rId2"/>
    <p:sldLayoutId id="2147483681" r:id="rId3"/>
    <p:sldLayoutId id="2147483680" r:id="rId4"/>
    <p:sldLayoutId id="2147483679" r:id="rId5"/>
    <p:sldLayoutId id="2147483678" r:id="rId6"/>
    <p:sldLayoutId id="2147483677" r:id="rId7"/>
    <p:sldLayoutId id="2147483676" r:id="rId8"/>
    <p:sldLayoutId id="2147483675" r:id="rId9"/>
    <p:sldLayoutId id="2147483674" r:id="rId10"/>
    <p:sldLayoutId id="214748367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7" name="Picture 4" descr="Рисунок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38" name="Rectangle 5"/>
          <p:cNvSpPr>
            <a:spLocks noChangeArrowheads="1"/>
          </p:cNvSpPr>
          <p:nvPr/>
        </p:nvSpPr>
        <p:spPr bwMode="auto">
          <a:xfrm>
            <a:off x="5334000" y="512763"/>
            <a:ext cx="6858000" cy="2166937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uk-UA" altLang="uk-UA" sz="3200">
                <a:solidFill>
                  <a:srgbClr val="003366"/>
                </a:solidFill>
              </a:rPr>
              <a:t>З В І Т</a:t>
            </a:r>
            <a:endParaRPr lang="uk-UA" altLang="uk-UA" sz="3200" i="1">
              <a:solidFill>
                <a:srgbClr val="003366"/>
              </a:solidFill>
            </a:endParaRPr>
          </a:p>
          <a:p>
            <a:pPr algn="ctr"/>
            <a:r>
              <a:rPr lang="uk-UA" altLang="uk-UA" sz="2200" b="1" i="1">
                <a:solidFill>
                  <a:srgbClr val="660033"/>
                </a:solidFill>
              </a:rPr>
              <a:t>про виконання бюджету </a:t>
            </a:r>
          </a:p>
          <a:p>
            <a:pPr algn="ctr"/>
            <a:r>
              <a:rPr lang="uk-UA" altLang="uk-UA" sz="2200" b="1" i="1">
                <a:solidFill>
                  <a:srgbClr val="660033"/>
                </a:solidFill>
              </a:rPr>
              <a:t>Чортківської міської територіальної громади</a:t>
            </a:r>
          </a:p>
          <a:p>
            <a:pPr algn="ctr"/>
            <a:endParaRPr lang="uk-UA" altLang="uk-UA" sz="2400">
              <a:solidFill>
                <a:srgbClr val="003366"/>
              </a:solidFill>
            </a:endParaRPr>
          </a:p>
          <a:p>
            <a:pPr algn="ctr"/>
            <a:r>
              <a:rPr lang="uk-UA" altLang="uk-UA" sz="2400">
                <a:solidFill>
                  <a:srgbClr val="003366"/>
                </a:solidFill>
              </a:rPr>
              <a:t>за І квартал  2026 року</a:t>
            </a:r>
            <a:endParaRPr lang="ru-RU" altLang="uk-UA" sz="2400">
              <a:solidFill>
                <a:srgbClr val="003366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ext Box 18"/>
          <p:cNvSpPr txBox="1">
            <a:spLocks noChangeArrowheads="1"/>
          </p:cNvSpPr>
          <p:nvPr/>
        </p:nvSpPr>
        <p:spPr bwMode="auto">
          <a:xfrm>
            <a:off x="3048000" y="1066800"/>
            <a:ext cx="3657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uk-UA" altLang="uk-UA" sz="1400" b="1" i="1">
                <a:solidFill>
                  <a:srgbClr val="663300"/>
                </a:solidFill>
              </a:rPr>
              <a:t> ТОВ Се Борднетце Україна</a:t>
            </a:r>
            <a:r>
              <a:rPr lang="uk-UA" altLang="uk-UA" b="1" i="1">
                <a:solidFill>
                  <a:srgbClr val="663300"/>
                </a:solidFill>
              </a:rPr>
              <a:t> </a:t>
            </a:r>
          </a:p>
        </p:txBody>
      </p:sp>
      <p:sp>
        <p:nvSpPr>
          <p:cNvPr id="24578" name="Text Box 19"/>
          <p:cNvSpPr txBox="1">
            <a:spLocks noChangeArrowheads="1"/>
          </p:cNvSpPr>
          <p:nvPr/>
        </p:nvSpPr>
        <p:spPr bwMode="auto">
          <a:xfrm>
            <a:off x="3124200" y="2057400"/>
            <a:ext cx="2362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uk-UA" altLang="uk-UA" sz="1400" b="1" i="1">
                <a:solidFill>
                  <a:srgbClr val="663300"/>
                </a:solidFill>
              </a:rPr>
              <a:t>ТОВ Калина Фармінг</a:t>
            </a:r>
          </a:p>
        </p:txBody>
      </p:sp>
      <p:sp>
        <p:nvSpPr>
          <p:cNvPr id="24579" name="Text Box 22"/>
          <p:cNvSpPr txBox="1">
            <a:spLocks noChangeArrowheads="1"/>
          </p:cNvSpPr>
          <p:nvPr/>
        </p:nvSpPr>
        <p:spPr bwMode="auto">
          <a:xfrm>
            <a:off x="3124200" y="1524000"/>
            <a:ext cx="1752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uk-UA" altLang="uk-UA" sz="1400" b="1" i="1">
                <a:solidFill>
                  <a:srgbClr val="663300"/>
                </a:solidFill>
              </a:rPr>
              <a:t>АТ Укрзалізниця</a:t>
            </a:r>
            <a:r>
              <a:rPr lang="uk-UA" altLang="uk-UA" b="1">
                <a:solidFill>
                  <a:srgbClr val="003366"/>
                </a:solidFill>
              </a:rPr>
              <a:t> </a:t>
            </a:r>
            <a:r>
              <a:rPr lang="uk-UA" altLang="uk-UA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24580" name="Text Box 24"/>
          <p:cNvSpPr txBox="1">
            <a:spLocks noChangeArrowheads="1"/>
          </p:cNvSpPr>
          <p:nvPr/>
        </p:nvSpPr>
        <p:spPr bwMode="auto">
          <a:xfrm>
            <a:off x="3124200" y="2514600"/>
            <a:ext cx="199866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uk-UA" altLang="uk-UA" sz="1400" b="1" i="1">
                <a:solidFill>
                  <a:srgbClr val="663300"/>
                </a:solidFill>
              </a:rPr>
              <a:t>ТОВ АТБ - маркет</a:t>
            </a:r>
            <a:r>
              <a:rPr lang="uk-UA" altLang="uk-UA" sz="1400" b="1">
                <a:solidFill>
                  <a:srgbClr val="003366"/>
                </a:solidFill>
              </a:rPr>
              <a:t> </a:t>
            </a:r>
          </a:p>
        </p:txBody>
      </p:sp>
      <p:sp>
        <p:nvSpPr>
          <p:cNvPr id="24581" name="Text Box 25"/>
          <p:cNvSpPr txBox="1">
            <a:spLocks noChangeArrowheads="1"/>
          </p:cNvSpPr>
          <p:nvPr/>
        </p:nvSpPr>
        <p:spPr bwMode="auto">
          <a:xfrm>
            <a:off x="3124200" y="2895600"/>
            <a:ext cx="270351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uk-UA" altLang="uk-UA" sz="1400" b="1" i="1">
                <a:solidFill>
                  <a:srgbClr val="663300"/>
                </a:solidFill>
              </a:rPr>
              <a:t>ВАТ Тернопільобленерго</a:t>
            </a:r>
            <a:r>
              <a:rPr lang="uk-UA" altLang="uk-UA" b="1" i="1">
                <a:solidFill>
                  <a:srgbClr val="003366"/>
                </a:solidFill>
              </a:rPr>
              <a:t> </a:t>
            </a:r>
            <a:endParaRPr lang="uk-UA" altLang="uk-UA" sz="1600" b="1" i="1">
              <a:solidFill>
                <a:srgbClr val="003366"/>
              </a:solidFill>
            </a:endParaRPr>
          </a:p>
        </p:txBody>
      </p:sp>
      <p:sp>
        <p:nvSpPr>
          <p:cNvPr id="24582" name="Text Box 26"/>
          <p:cNvSpPr txBox="1">
            <a:spLocks noChangeArrowheads="1"/>
          </p:cNvSpPr>
          <p:nvPr/>
        </p:nvSpPr>
        <p:spPr bwMode="auto">
          <a:xfrm>
            <a:off x="3086100" y="5238750"/>
            <a:ext cx="2971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uk-UA" altLang="uk-UA" sz="1400" b="1" i="1">
                <a:solidFill>
                  <a:srgbClr val="663300"/>
                </a:solidFill>
              </a:rPr>
              <a:t>ТОВ Газорозподільні мережі</a:t>
            </a:r>
          </a:p>
        </p:txBody>
      </p:sp>
      <p:sp>
        <p:nvSpPr>
          <p:cNvPr id="24583" name="AutoShape 33"/>
          <p:cNvSpPr>
            <a:spLocks noChangeArrowheads="1"/>
          </p:cNvSpPr>
          <p:nvPr/>
        </p:nvSpPr>
        <p:spPr bwMode="auto">
          <a:xfrm>
            <a:off x="3200400" y="1828800"/>
            <a:ext cx="3962400" cy="76200"/>
          </a:xfrm>
          <a:prstGeom prst="flowChartProcess">
            <a:avLst/>
          </a:prstGeom>
          <a:solidFill>
            <a:srgbClr val="5B92C9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uk-UA" altLang="uk-UA">
              <a:solidFill>
                <a:srgbClr val="000000"/>
              </a:solidFill>
            </a:endParaRPr>
          </a:p>
        </p:txBody>
      </p:sp>
      <p:sp>
        <p:nvSpPr>
          <p:cNvPr id="24584" name="AutoShape 36"/>
          <p:cNvSpPr>
            <a:spLocks noChangeArrowheads="1"/>
          </p:cNvSpPr>
          <p:nvPr/>
        </p:nvSpPr>
        <p:spPr bwMode="auto">
          <a:xfrm>
            <a:off x="3200400" y="2286000"/>
            <a:ext cx="3048000" cy="76200"/>
          </a:xfrm>
          <a:prstGeom prst="flowChartProcess">
            <a:avLst/>
          </a:prstGeom>
          <a:solidFill>
            <a:srgbClr val="5B92C9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uk-UA" altLang="uk-UA">
              <a:solidFill>
                <a:srgbClr val="000000"/>
              </a:solidFill>
            </a:endParaRPr>
          </a:p>
        </p:txBody>
      </p:sp>
      <p:sp>
        <p:nvSpPr>
          <p:cNvPr id="24585" name="AutoShape 39"/>
          <p:cNvSpPr>
            <a:spLocks noChangeArrowheads="1"/>
          </p:cNvSpPr>
          <p:nvPr/>
        </p:nvSpPr>
        <p:spPr bwMode="auto">
          <a:xfrm>
            <a:off x="3200400" y="2743200"/>
            <a:ext cx="2895600" cy="76200"/>
          </a:xfrm>
          <a:prstGeom prst="flowChartProcess">
            <a:avLst/>
          </a:prstGeom>
          <a:solidFill>
            <a:srgbClr val="5B92C9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uk-UA" altLang="uk-UA">
              <a:solidFill>
                <a:srgbClr val="000000"/>
              </a:solidFill>
            </a:endParaRPr>
          </a:p>
        </p:txBody>
      </p:sp>
      <p:sp>
        <p:nvSpPr>
          <p:cNvPr id="24586" name="AutoShape 45"/>
          <p:cNvSpPr>
            <a:spLocks noChangeArrowheads="1"/>
          </p:cNvSpPr>
          <p:nvPr/>
        </p:nvSpPr>
        <p:spPr bwMode="auto">
          <a:xfrm>
            <a:off x="3200400" y="3200400"/>
            <a:ext cx="2819400" cy="76200"/>
          </a:xfrm>
          <a:prstGeom prst="flowChartProcess">
            <a:avLst/>
          </a:prstGeom>
          <a:solidFill>
            <a:srgbClr val="5B92C9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uk-UA" altLang="uk-UA">
              <a:solidFill>
                <a:srgbClr val="000000"/>
              </a:solidFill>
            </a:endParaRPr>
          </a:p>
        </p:txBody>
      </p:sp>
      <p:sp>
        <p:nvSpPr>
          <p:cNvPr id="24587" name="AutoShape 48"/>
          <p:cNvSpPr>
            <a:spLocks noChangeArrowheads="1"/>
          </p:cNvSpPr>
          <p:nvPr/>
        </p:nvSpPr>
        <p:spPr bwMode="auto">
          <a:xfrm>
            <a:off x="3200400" y="3657600"/>
            <a:ext cx="2514600" cy="76200"/>
          </a:xfrm>
          <a:prstGeom prst="flowChartProcess">
            <a:avLst/>
          </a:prstGeom>
          <a:solidFill>
            <a:srgbClr val="5B92C9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uk-UA" altLang="uk-UA">
              <a:solidFill>
                <a:srgbClr val="000000"/>
              </a:solidFill>
            </a:endParaRPr>
          </a:p>
        </p:txBody>
      </p:sp>
      <p:sp>
        <p:nvSpPr>
          <p:cNvPr id="24588" name="AutoShape 51"/>
          <p:cNvSpPr>
            <a:spLocks noChangeArrowheads="1"/>
          </p:cNvSpPr>
          <p:nvPr/>
        </p:nvSpPr>
        <p:spPr bwMode="auto">
          <a:xfrm>
            <a:off x="3200400" y="4114800"/>
            <a:ext cx="2438400" cy="76200"/>
          </a:xfrm>
          <a:prstGeom prst="flowChartProcess">
            <a:avLst/>
          </a:prstGeom>
          <a:solidFill>
            <a:srgbClr val="5B92C9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uk-UA" altLang="uk-UA">
              <a:solidFill>
                <a:srgbClr val="000000"/>
              </a:solidFill>
            </a:endParaRPr>
          </a:p>
        </p:txBody>
      </p:sp>
      <p:sp>
        <p:nvSpPr>
          <p:cNvPr id="24589" name="AutoShape 54"/>
          <p:cNvSpPr>
            <a:spLocks noChangeArrowheads="1"/>
          </p:cNvSpPr>
          <p:nvPr/>
        </p:nvSpPr>
        <p:spPr bwMode="auto">
          <a:xfrm>
            <a:off x="3200400" y="4572000"/>
            <a:ext cx="2286000" cy="76200"/>
          </a:xfrm>
          <a:prstGeom prst="flowChartProcess">
            <a:avLst/>
          </a:prstGeom>
          <a:solidFill>
            <a:srgbClr val="5B92C9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uk-UA" altLang="uk-UA">
              <a:solidFill>
                <a:srgbClr val="000000"/>
              </a:solidFill>
            </a:endParaRPr>
          </a:p>
        </p:txBody>
      </p:sp>
      <p:sp>
        <p:nvSpPr>
          <p:cNvPr id="24590" name="Rectangle 74"/>
          <p:cNvSpPr>
            <a:spLocks noChangeArrowheads="1"/>
          </p:cNvSpPr>
          <p:nvPr/>
        </p:nvSpPr>
        <p:spPr bwMode="auto">
          <a:xfrm>
            <a:off x="2100263" y="0"/>
            <a:ext cx="10091737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altLang="uk-UA" sz="2200" b="1">
                <a:solidFill>
                  <a:srgbClr val="660033"/>
                </a:solidFill>
              </a:rPr>
              <a:t> </a:t>
            </a:r>
            <a:r>
              <a:rPr lang="uk-UA" altLang="uk-UA" sz="2200" b="1">
                <a:solidFill>
                  <a:srgbClr val="660033"/>
                </a:solidFill>
              </a:rPr>
              <a:t>Найбільші платники податків бюджету громади </a:t>
            </a:r>
          </a:p>
          <a:p>
            <a:pPr algn="ctr"/>
            <a:r>
              <a:rPr lang="uk-UA" altLang="uk-UA" sz="2200" b="1">
                <a:solidFill>
                  <a:srgbClr val="660033"/>
                </a:solidFill>
              </a:rPr>
              <a:t>у І кварталі</a:t>
            </a:r>
            <a:endParaRPr lang="ru-RU" altLang="uk-UA" sz="2200" b="1">
              <a:solidFill>
                <a:srgbClr val="660033"/>
              </a:solidFill>
            </a:endParaRPr>
          </a:p>
        </p:txBody>
      </p:sp>
      <p:sp>
        <p:nvSpPr>
          <p:cNvPr id="24591" name="Text Box 59"/>
          <p:cNvSpPr txBox="1">
            <a:spLocks noChangeArrowheads="1"/>
          </p:cNvSpPr>
          <p:nvPr/>
        </p:nvSpPr>
        <p:spPr bwMode="auto">
          <a:xfrm>
            <a:off x="10448925" y="1111250"/>
            <a:ext cx="1524000" cy="261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80000"/>
              </a:lnSpc>
            </a:pPr>
            <a:r>
              <a:rPr lang="uk-UA" altLang="uk-UA" sz="1400" b="1" u="sng">
                <a:solidFill>
                  <a:srgbClr val="003366"/>
                </a:solidFill>
              </a:rPr>
              <a:t>4 404,5 </a:t>
            </a:r>
            <a:r>
              <a:rPr lang="uk-UA" altLang="uk-UA" sz="1200" u="sng">
                <a:solidFill>
                  <a:srgbClr val="003366"/>
                </a:solidFill>
              </a:rPr>
              <a:t>тис.грн.</a:t>
            </a:r>
          </a:p>
        </p:txBody>
      </p:sp>
      <p:sp>
        <p:nvSpPr>
          <p:cNvPr id="24592" name="Text Box 59"/>
          <p:cNvSpPr txBox="1">
            <a:spLocks noChangeArrowheads="1"/>
          </p:cNvSpPr>
          <p:nvPr/>
        </p:nvSpPr>
        <p:spPr bwMode="auto">
          <a:xfrm>
            <a:off x="7924800" y="1612900"/>
            <a:ext cx="1524000" cy="261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80000"/>
              </a:lnSpc>
            </a:pPr>
            <a:r>
              <a:rPr lang="uk-UA" altLang="uk-UA" sz="1400" b="1" u="sng">
                <a:solidFill>
                  <a:srgbClr val="003366"/>
                </a:solidFill>
              </a:rPr>
              <a:t>2 004,7 </a:t>
            </a:r>
            <a:r>
              <a:rPr lang="uk-UA" altLang="uk-UA" sz="1200" u="sng">
                <a:solidFill>
                  <a:srgbClr val="003366"/>
                </a:solidFill>
              </a:rPr>
              <a:t>тис.грн.</a:t>
            </a:r>
          </a:p>
        </p:txBody>
      </p:sp>
      <p:sp>
        <p:nvSpPr>
          <p:cNvPr id="24593" name="Text Box 63"/>
          <p:cNvSpPr txBox="1">
            <a:spLocks noChangeArrowheads="1"/>
          </p:cNvSpPr>
          <p:nvPr/>
        </p:nvSpPr>
        <p:spPr bwMode="auto">
          <a:xfrm>
            <a:off x="7791450" y="2057400"/>
            <a:ext cx="1295400" cy="261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80000"/>
              </a:lnSpc>
            </a:pPr>
            <a:r>
              <a:rPr lang="uk-UA" altLang="uk-UA" sz="1400" b="1" u="sng">
                <a:solidFill>
                  <a:srgbClr val="003366"/>
                </a:solidFill>
              </a:rPr>
              <a:t>978,3 </a:t>
            </a:r>
            <a:r>
              <a:rPr lang="uk-UA" altLang="uk-UA" sz="1200" u="sng">
                <a:solidFill>
                  <a:srgbClr val="003366"/>
                </a:solidFill>
              </a:rPr>
              <a:t>тис.грн</a:t>
            </a:r>
            <a:r>
              <a:rPr lang="uk-UA" altLang="uk-UA" sz="1000" b="1" u="sng">
                <a:solidFill>
                  <a:srgbClr val="003366"/>
                </a:solidFill>
              </a:rPr>
              <a:t>.</a:t>
            </a:r>
            <a:endParaRPr lang="uk-UA" altLang="uk-UA" sz="1000" u="sng">
              <a:solidFill>
                <a:srgbClr val="003366"/>
              </a:solidFill>
            </a:endParaRPr>
          </a:p>
        </p:txBody>
      </p:sp>
      <p:sp>
        <p:nvSpPr>
          <p:cNvPr id="24594" name="Text Box 63"/>
          <p:cNvSpPr txBox="1">
            <a:spLocks noChangeArrowheads="1"/>
          </p:cNvSpPr>
          <p:nvPr/>
        </p:nvSpPr>
        <p:spPr bwMode="auto">
          <a:xfrm>
            <a:off x="7512050" y="2520950"/>
            <a:ext cx="1219200" cy="261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80000"/>
              </a:lnSpc>
            </a:pPr>
            <a:r>
              <a:rPr lang="uk-UA" altLang="uk-UA" sz="1400" b="1" u="sng">
                <a:solidFill>
                  <a:srgbClr val="003366"/>
                </a:solidFill>
              </a:rPr>
              <a:t>947,5 </a:t>
            </a:r>
            <a:r>
              <a:rPr lang="uk-UA" altLang="uk-UA" sz="1200" u="sng">
                <a:solidFill>
                  <a:srgbClr val="003366"/>
                </a:solidFill>
              </a:rPr>
              <a:t>тис.грн</a:t>
            </a:r>
            <a:r>
              <a:rPr lang="uk-UA" altLang="uk-UA" sz="1000" b="1" u="sng">
                <a:solidFill>
                  <a:srgbClr val="003366"/>
                </a:solidFill>
              </a:rPr>
              <a:t>.</a:t>
            </a:r>
            <a:endParaRPr lang="uk-UA" altLang="uk-UA" sz="1400" u="sng">
              <a:solidFill>
                <a:srgbClr val="003366"/>
              </a:solidFill>
            </a:endParaRPr>
          </a:p>
        </p:txBody>
      </p:sp>
      <p:sp>
        <p:nvSpPr>
          <p:cNvPr id="24595" name="Text Box 63"/>
          <p:cNvSpPr txBox="1">
            <a:spLocks noChangeArrowheads="1"/>
          </p:cNvSpPr>
          <p:nvPr/>
        </p:nvSpPr>
        <p:spPr bwMode="auto">
          <a:xfrm>
            <a:off x="7213600" y="2965450"/>
            <a:ext cx="1219200" cy="261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80000"/>
              </a:lnSpc>
            </a:pPr>
            <a:r>
              <a:rPr lang="uk-UA" altLang="uk-UA" sz="1400" b="1" u="sng">
                <a:solidFill>
                  <a:srgbClr val="003366"/>
                </a:solidFill>
              </a:rPr>
              <a:t>935,9 </a:t>
            </a:r>
            <a:r>
              <a:rPr lang="uk-UA" altLang="uk-UA" sz="1200" u="sng">
                <a:solidFill>
                  <a:srgbClr val="003366"/>
                </a:solidFill>
              </a:rPr>
              <a:t>тис.грн</a:t>
            </a:r>
            <a:r>
              <a:rPr lang="uk-UA" altLang="uk-UA" sz="1000" b="1" u="sng">
                <a:solidFill>
                  <a:srgbClr val="003366"/>
                </a:solidFill>
              </a:rPr>
              <a:t>.</a:t>
            </a:r>
            <a:endParaRPr lang="uk-UA" altLang="uk-UA" sz="1000" u="sng">
              <a:solidFill>
                <a:srgbClr val="003366"/>
              </a:solidFill>
            </a:endParaRPr>
          </a:p>
        </p:txBody>
      </p:sp>
      <p:sp>
        <p:nvSpPr>
          <p:cNvPr id="24596" name="Text Box 67"/>
          <p:cNvSpPr txBox="1">
            <a:spLocks noChangeArrowheads="1"/>
          </p:cNvSpPr>
          <p:nvPr/>
        </p:nvSpPr>
        <p:spPr bwMode="auto">
          <a:xfrm>
            <a:off x="6115050" y="4800600"/>
            <a:ext cx="1727200" cy="261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80000"/>
              </a:lnSpc>
            </a:pPr>
            <a:r>
              <a:rPr lang="uk-UA" altLang="uk-UA" sz="1400" b="1" u="sng">
                <a:solidFill>
                  <a:srgbClr val="003366"/>
                </a:solidFill>
              </a:rPr>
              <a:t>563,9 </a:t>
            </a:r>
            <a:r>
              <a:rPr lang="uk-UA" altLang="uk-UA" sz="1200" u="sng">
                <a:solidFill>
                  <a:srgbClr val="003366"/>
                </a:solidFill>
              </a:rPr>
              <a:t>тис.грн.</a:t>
            </a:r>
          </a:p>
        </p:txBody>
      </p:sp>
      <p:sp>
        <p:nvSpPr>
          <p:cNvPr id="24597" name="AutoShape 54"/>
          <p:cNvSpPr>
            <a:spLocks noChangeArrowheads="1"/>
          </p:cNvSpPr>
          <p:nvPr/>
        </p:nvSpPr>
        <p:spPr bwMode="auto">
          <a:xfrm>
            <a:off x="3200400" y="5029200"/>
            <a:ext cx="2133600" cy="76200"/>
          </a:xfrm>
          <a:prstGeom prst="flowChartProcess">
            <a:avLst/>
          </a:prstGeom>
          <a:solidFill>
            <a:srgbClr val="5B92C9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uk-UA" altLang="uk-UA">
              <a:solidFill>
                <a:srgbClr val="000000"/>
              </a:solidFill>
            </a:endParaRPr>
          </a:p>
        </p:txBody>
      </p:sp>
      <p:sp>
        <p:nvSpPr>
          <p:cNvPr id="24598" name="Text Box 67"/>
          <p:cNvSpPr txBox="1">
            <a:spLocks noChangeArrowheads="1"/>
          </p:cNvSpPr>
          <p:nvPr/>
        </p:nvSpPr>
        <p:spPr bwMode="auto">
          <a:xfrm>
            <a:off x="6388100" y="4337050"/>
            <a:ext cx="1219200" cy="261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80000"/>
              </a:lnSpc>
            </a:pPr>
            <a:r>
              <a:rPr lang="uk-UA" altLang="uk-UA" sz="1400" b="1" u="sng">
                <a:solidFill>
                  <a:srgbClr val="003366"/>
                </a:solidFill>
              </a:rPr>
              <a:t>592,2 </a:t>
            </a:r>
            <a:r>
              <a:rPr lang="uk-UA" altLang="uk-UA" sz="1200" u="sng">
                <a:solidFill>
                  <a:srgbClr val="003366"/>
                </a:solidFill>
              </a:rPr>
              <a:t>тис.грн.</a:t>
            </a:r>
          </a:p>
        </p:txBody>
      </p:sp>
      <p:sp>
        <p:nvSpPr>
          <p:cNvPr id="24599" name="Text Box 25"/>
          <p:cNvSpPr txBox="1">
            <a:spLocks noChangeArrowheads="1"/>
          </p:cNvSpPr>
          <p:nvPr/>
        </p:nvSpPr>
        <p:spPr bwMode="auto">
          <a:xfrm>
            <a:off x="3124200" y="5715000"/>
            <a:ext cx="1143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uk-UA" altLang="uk-UA" sz="1400" b="1" i="1">
                <a:solidFill>
                  <a:srgbClr val="663300"/>
                </a:solidFill>
              </a:rPr>
              <a:t>ПАП Дзвін</a:t>
            </a:r>
          </a:p>
        </p:txBody>
      </p:sp>
      <p:sp>
        <p:nvSpPr>
          <p:cNvPr id="24600" name="Text Box 26"/>
          <p:cNvSpPr txBox="1">
            <a:spLocks noChangeArrowheads="1"/>
          </p:cNvSpPr>
          <p:nvPr/>
        </p:nvSpPr>
        <p:spPr bwMode="auto">
          <a:xfrm>
            <a:off x="3124200" y="3886200"/>
            <a:ext cx="2362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uk-UA" altLang="uk-UA" sz="1400" b="1" i="1">
                <a:solidFill>
                  <a:srgbClr val="663300"/>
                </a:solidFill>
              </a:rPr>
              <a:t>ТОВ Біллербек Україна</a:t>
            </a:r>
          </a:p>
        </p:txBody>
      </p:sp>
      <p:sp>
        <p:nvSpPr>
          <p:cNvPr id="24601" name="Text Box 67"/>
          <p:cNvSpPr txBox="1">
            <a:spLocks noChangeArrowheads="1"/>
          </p:cNvSpPr>
          <p:nvPr/>
        </p:nvSpPr>
        <p:spPr bwMode="auto">
          <a:xfrm>
            <a:off x="6648450" y="3886200"/>
            <a:ext cx="1295400" cy="261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80000"/>
              </a:lnSpc>
            </a:pPr>
            <a:r>
              <a:rPr lang="uk-UA" altLang="uk-UA" sz="1400" b="1" u="sng">
                <a:solidFill>
                  <a:srgbClr val="003366"/>
                </a:solidFill>
              </a:rPr>
              <a:t>635,3 </a:t>
            </a:r>
            <a:r>
              <a:rPr lang="uk-UA" altLang="uk-UA" sz="1200" u="sng">
                <a:solidFill>
                  <a:srgbClr val="003366"/>
                </a:solidFill>
              </a:rPr>
              <a:t>тис.грн</a:t>
            </a:r>
            <a:r>
              <a:rPr lang="uk-UA" altLang="uk-UA" sz="1000" b="1" u="sng">
                <a:solidFill>
                  <a:srgbClr val="003366"/>
                </a:solidFill>
              </a:rPr>
              <a:t>.</a:t>
            </a:r>
            <a:endParaRPr lang="uk-UA" altLang="uk-UA" sz="1400" u="sng">
              <a:solidFill>
                <a:srgbClr val="003366"/>
              </a:solidFill>
            </a:endParaRPr>
          </a:p>
        </p:txBody>
      </p:sp>
      <p:sp>
        <p:nvSpPr>
          <p:cNvPr id="24602" name="Text Box 26"/>
          <p:cNvSpPr txBox="1">
            <a:spLocks noChangeArrowheads="1"/>
          </p:cNvSpPr>
          <p:nvPr/>
        </p:nvSpPr>
        <p:spPr bwMode="auto">
          <a:xfrm>
            <a:off x="3098800" y="4330700"/>
            <a:ext cx="2667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uk-UA" altLang="uk-UA" sz="1400" b="1" i="1">
                <a:solidFill>
                  <a:srgbClr val="663300"/>
                </a:solidFill>
              </a:rPr>
              <a:t>Подільський лісовий офіс</a:t>
            </a:r>
          </a:p>
        </p:txBody>
      </p:sp>
      <p:sp>
        <p:nvSpPr>
          <p:cNvPr id="24603" name="AutoShape 54"/>
          <p:cNvSpPr>
            <a:spLocks noChangeArrowheads="1"/>
          </p:cNvSpPr>
          <p:nvPr/>
        </p:nvSpPr>
        <p:spPr bwMode="auto">
          <a:xfrm>
            <a:off x="3200400" y="5486400"/>
            <a:ext cx="2133600" cy="76200"/>
          </a:xfrm>
          <a:prstGeom prst="flowChartProcess">
            <a:avLst/>
          </a:prstGeom>
          <a:solidFill>
            <a:srgbClr val="5B92C9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uk-UA" altLang="uk-UA">
              <a:solidFill>
                <a:srgbClr val="000000"/>
              </a:solidFill>
            </a:endParaRPr>
          </a:p>
        </p:txBody>
      </p:sp>
      <p:sp>
        <p:nvSpPr>
          <p:cNvPr id="24604" name="AutoShape 54"/>
          <p:cNvSpPr>
            <a:spLocks noChangeArrowheads="1"/>
          </p:cNvSpPr>
          <p:nvPr/>
        </p:nvSpPr>
        <p:spPr bwMode="auto">
          <a:xfrm>
            <a:off x="3200400" y="5943600"/>
            <a:ext cx="1752600" cy="76200"/>
          </a:xfrm>
          <a:prstGeom prst="flowChartProcess">
            <a:avLst/>
          </a:prstGeom>
          <a:solidFill>
            <a:srgbClr val="5B92C9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uk-UA" altLang="uk-UA">
              <a:solidFill>
                <a:srgbClr val="000000"/>
              </a:solidFill>
            </a:endParaRPr>
          </a:p>
        </p:txBody>
      </p:sp>
      <p:sp>
        <p:nvSpPr>
          <p:cNvPr id="24605" name="Text Box 67"/>
          <p:cNvSpPr txBox="1">
            <a:spLocks noChangeArrowheads="1"/>
          </p:cNvSpPr>
          <p:nvPr/>
        </p:nvSpPr>
        <p:spPr bwMode="auto">
          <a:xfrm>
            <a:off x="5873750" y="5257800"/>
            <a:ext cx="1524000" cy="261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80000"/>
              </a:lnSpc>
            </a:pPr>
            <a:r>
              <a:rPr lang="uk-UA" altLang="uk-UA" sz="1400" b="1" u="sng">
                <a:solidFill>
                  <a:srgbClr val="003366"/>
                </a:solidFill>
              </a:rPr>
              <a:t>   563,2 </a:t>
            </a:r>
            <a:r>
              <a:rPr lang="uk-UA" altLang="uk-UA" sz="1200" u="sng">
                <a:solidFill>
                  <a:srgbClr val="003366"/>
                </a:solidFill>
              </a:rPr>
              <a:t>тис.грн.</a:t>
            </a:r>
          </a:p>
        </p:txBody>
      </p:sp>
      <p:sp>
        <p:nvSpPr>
          <p:cNvPr id="24606" name="Text Box 22"/>
          <p:cNvSpPr txBox="1">
            <a:spLocks noChangeArrowheads="1"/>
          </p:cNvSpPr>
          <p:nvPr/>
        </p:nvSpPr>
        <p:spPr bwMode="auto">
          <a:xfrm>
            <a:off x="3105150" y="6159500"/>
            <a:ext cx="22447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uk-UA" altLang="uk-UA" sz="1400" b="1" i="1">
                <a:solidFill>
                  <a:srgbClr val="663300"/>
                </a:solidFill>
              </a:rPr>
              <a:t>ПРАТ Агро - продукт</a:t>
            </a:r>
            <a:r>
              <a:rPr lang="uk-UA" altLang="uk-UA" sz="1400" b="1">
                <a:solidFill>
                  <a:srgbClr val="003366"/>
                </a:solidFill>
              </a:rPr>
              <a:t> </a:t>
            </a:r>
            <a:r>
              <a:rPr lang="uk-UA" altLang="uk-UA" sz="140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24607" name="Text Box 67"/>
          <p:cNvSpPr txBox="1">
            <a:spLocks noChangeArrowheads="1"/>
          </p:cNvSpPr>
          <p:nvPr/>
        </p:nvSpPr>
        <p:spPr bwMode="auto">
          <a:xfrm>
            <a:off x="5245100" y="6172200"/>
            <a:ext cx="1489075" cy="261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80000"/>
              </a:lnSpc>
            </a:pPr>
            <a:r>
              <a:rPr lang="uk-UA" altLang="uk-UA" sz="1400" b="1" u="sng">
                <a:solidFill>
                  <a:srgbClr val="003366"/>
                </a:solidFill>
              </a:rPr>
              <a:t>    434,6 </a:t>
            </a:r>
            <a:r>
              <a:rPr lang="uk-UA" altLang="uk-UA" sz="1200" u="sng">
                <a:solidFill>
                  <a:srgbClr val="003366"/>
                </a:solidFill>
              </a:rPr>
              <a:t>тис.грн.</a:t>
            </a:r>
          </a:p>
        </p:txBody>
      </p:sp>
      <p:sp>
        <p:nvSpPr>
          <p:cNvPr id="24608" name="Text Box 26"/>
          <p:cNvSpPr txBox="1">
            <a:spLocks noChangeArrowheads="1"/>
          </p:cNvSpPr>
          <p:nvPr/>
        </p:nvSpPr>
        <p:spPr bwMode="auto">
          <a:xfrm>
            <a:off x="3124200" y="4800600"/>
            <a:ext cx="12954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uk-UA" altLang="uk-UA" sz="1400" b="1" i="1">
                <a:solidFill>
                  <a:srgbClr val="663300"/>
                </a:solidFill>
              </a:rPr>
              <a:t>ТОВ Рома</a:t>
            </a:r>
          </a:p>
        </p:txBody>
      </p:sp>
      <p:sp>
        <p:nvSpPr>
          <p:cNvPr id="24609" name="Text Box 67"/>
          <p:cNvSpPr txBox="1">
            <a:spLocks noChangeArrowheads="1"/>
          </p:cNvSpPr>
          <p:nvPr/>
        </p:nvSpPr>
        <p:spPr bwMode="auto">
          <a:xfrm>
            <a:off x="5543550" y="5715000"/>
            <a:ext cx="1557338" cy="261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80000"/>
              </a:lnSpc>
            </a:pPr>
            <a:r>
              <a:rPr lang="uk-UA" altLang="uk-UA" sz="1400" b="1" u="sng">
                <a:solidFill>
                  <a:srgbClr val="003366"/>
                </a:solidFill>
              </a:rPr>
              <a:t>    466,1 </a:t>
            </a:r>
            <a:r>
              <a:rPr lang="uk-UA" altLang="uk-UA" sz="1200" u="sng">
                <a:solidFill>
                  <a:srgbClr val="003366"/>
                </a:solidFill>
              </a:rPr>
              <a:t>тис.грн.</a:t>
            </a:r>
          </a:p>
        </p:txBody>
      </p:sp>
      <p:sp>
        <p:nvSpPr>
          <p:cNvPr id="24610" name="AutoShape 33"/>
          <p:cNvSpPr>
            <a:spLocks noChangeArrowheads="1"/>
          </p:cNvSpPr>
          <p:nvPr/>
        </p:nvSpPr>
        <p:spPr bwMode="auto">
          <a:xfrm>
            <a:off x="3200400" y="1371600"/>
            <a:ext cx="7194550" cy="76200"/>
          </a:xfrm>
          <a:prstGeom prst="flowChartProcess">
            <a:avLst/>
          </a:prstGeom>
          <a:solidFill>
            <a:srgbClr val="5B92C9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uk-UA" altLang="uk-UA">
              <a:solidFill>
                <a:srgbClr val="000000"/>
              </a:solidFill>
            </a:endParaRPr>
          </a:p>
        </p:txBody>
      </p:sp>
      <p:sp>
        <p:nvSpPr>
          <p:cNvPr id="24611" name="AutoShape 54"/>
          <p:cNvSpPr>
            <a:spLocks noChangeArrowheads="1"/>
          </p:cNvSpPr>
          <p:nvPr/>
        </p:nvSpPr>
        <p:spPr bwMode="auto">
          <a:xfrm>
            <a:off x="3200400" y="6400800"/>
            <a:ext cx="1600200" cy="76200"/>
          </a:xfrm>
          <a:prstGeom prst="flowChartProcess">
            <a:avLst/>
          </a:prstGeom>
          <a:solidFill>
            <a:srgbClr val="5B92C9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uk-UA" altLang="uk-UA">
              <a:solidFill>
                <a:srgbClr val="000000"/>
              </a:solidFill>
            </a:endParaRPr>
          </a:p>
        </p:txBody>
      </p:sp>
      <p:sp>
        <p:nvSpPr>
          <p:cNvPr id="24612" name="Text Box 22"/>
          <p:cNvSpPr txBox="1">
            <a:spLocks noChangeArrowheads="1"/>
          </p:cNvSpPr>
          <p:nvPr/>
        </p:nvSpPr>
        <p:spPr bwMode="auto">
          <a:xfrm>
            <a:off x="3124200" y="3429000"/>
            <a:ext cx="23177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uk-UA" altLang="uk-UA" sz="1400" b="1" i="1">
                <a:solidFill>
                  <a:srgbClr val="663300"/>
                </a:solidFill>
              </a:rPr>
              <a:t>ТОВ Агро - простір</a:t>
            </a:r>
            <a:r>
              <a:rPr lang="uk-UA" altLang="uk-UA" sz="1400" b="1">
                <a:solidFill>
                  <a:srgbClr val="003366"/>
                </a:solidFill>
              </a:rPr>
              <a:t> </a:t>
            </a:r>
            <a:r>
              <a:rPr lang="uk-UA" altLang="uk-UA" sz="140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24613" name="Text Box 67"/>
          <p:cNvSpPr txBox="1">
            <a:spLocks noChangeArrowheads="1"/>
          </p:cNvSpPr>
          <p:nvPr/>
        </p:nvSpPr>
        <p:spPr bwMode="auto">
          <a:xfrm>
            <a:off x="6915150" y="3454400"/>
            <a:ext cx="1295400" cy="261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80000"/>
              </a:lnSpc>
            </a:pPr>
            <a:r>
              <a:rPr lang="uk-UA" altLang="uk-UA" sz="1400" b="1" u="sng">
                <a:solidFill>
                  <a:srgbClr val="003366"/>
                </a:solidFill>
              </a:rPr>
              <a:t>691,8 </a:t>
            </a:r>
            <a:r>
              <a:rPr lang="uk-UA" altLang="uk-UA" sz="1200" u="sng">
                <a:solidFill>
                  <a:srgbClr val="003366"/>
                </a:solidFill>
              </a:rPr>
              <a:t>тис.грн</a:t>
            </a:r>
            <a:r>
              <a:rPr lang="uk-UA" altLang="uk-UA" sz="1000" b="1" u="sng">
                <a:solidFill>
                  <a:srgbClr val="003366"/>
                </a:solidFill>
              </a:rPr>
              <a:t>.</a:t>
            </a:r>
            <a:endParaRPr lang="uk-UA" altLang="uk-UA" sz="1400" u="sng">
              <a:solidFill>
                <a:srgbClr val="003366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6" name="Rectangle 11"/>
          <p:cNvSpPr>
            <a:spLocks noChangeArrowheads="1"/>
          </p:cNvSpPr>
          <p:nvPr/>
        </p:nvSpPr>
        <p:spPr bwMode="auto">
          <a:xfrm>
            <a:off x="2717800" y="1149350"/>
            <a:ext cx="8953500" cy="5240338"/>
          </a:xfrm>
          <a:prstGeom prst="rect">
            <a:avLst/>
          </a:prstGeom>
          <a:noFill/>
          <a:ln>
            <a:noFill/>
          </a:ln>
        </p:spPr>
        <p:txBody>
          <a:bodyPr anchor="ctr">
            <a:spAutoFit/>
          </a:bodyPr>
          <a:lstStyle/>
          <a:p>
            <a:pPr>
              <a:lnSpc>
                <a:spcPct val="70000"/>
              </a:lnSpc>
              <a:defRPr/>
            </a:pPr>
            <a:r>
              <a:rPr lang="uk-UA" altLang="uk-UA" sz="1600" b="1" i="1">
                <a:solidFill>
                  <a:srgbClr val="336699"/>
                </a:solidFill>
              </a:rPr>
              <a:t>                                                    </a:t>
            </a:r>
            <a:r>
              <a:rPr lang="uk-UA" altLang="uk-UA" b="1" i="1" u="sng">
                <a:solidFill>
                  <a:srgbClr val="3366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З державного бюджету</a:t>
            </a:r>
          </a:p>
          <a:p>
            <a:pPr>
              <a:lnSpc>
                <a:spcPct val="70000"/>
              </a:lnSpc>
              <a:defRPr/>
            </a:pPr>
            <a:r>
              <a:rPr lang="uk-UA" altLang="uk-UA" sz="1400" b="1">
                <a:solidFill>
                  <a:srgbClr val="003366"/>
                </a:solidFill>
              </a:rPr>
              <a:t>Освітня субвенція</a:t>
            </a:r>
            <a:r>
              <a:rPr lang="uk-UA" altLang="uk-UA" sz="1200" b="1">
                <a:solidFill>
                  <a:srgbClr val="003366"/>
                </a:solidFill>
              </a:rPr>
              <a:t> –</a:t>
            </a:r>
            <a:r>
              <a:rPr lang="uk-UA" altLang="uk-UA" sz="1200" b="1">
                <a:solidFill>
                  <a:srgbClr val="663300"/>
                </a:solidFill>
              </a:rPr>
              <a:t> </a:t>
            </a:r>
            <a:r>
              <a:rPr lang="uk-UA" altLang="uk-UA" sz="1600" b="1" u="sng">
                <a:solidFill>
                  <a:srgbClr val="663300"/>
                </a:solidFill>
              </a:rPr>
              <a:t>24 914,7</a:t>
            </a:r>
            <a:r>
              <a:rPr lang="uk-UA" altLang="uk-UA" sz="2600" b="1">
                <a:solidFill>
                  <a:srgbClr val="663300"/>
                </a:solidFill>
              </a:rPr>
              <a:t> </a:t>
            </a:r>
          </a:p>
          <a:p>
            <a:pPr>
              <a:lnSpc>
                <a:spcPct val="80000"/>
              </a:lnSpc>
              <a:defRPr/>
            </a:pPr>
            <a:endParaRPr lang="uk-UA" altLang="uk-UA" sz="1200" b="1">
              <a:solidFill>
                <a:srgbClr val="663300"/>
              </a:solidFill>
            </a:endParaRPr>
          </a:p>
          <a:p>
            <a:pPr>
              <a:lnSpc>
                <a:spcPct val="80000"/>
              </a:lnSpc>
              <a:defRPr/>
            </a:pPr>
            <a:r>
              <a:rPr lang="uk-UA" altLang="uk-UA" sz="1400" b="1">
                <a:solidFill>
                  <a:srgbClr val="003366"/>
                </a:solidFill>
              </a:rPr>
              <a:t>Базова дотація</a:t>
            </a:r>
            <a:r>
              <a:rPr lang="uk-UA" altLang="uk-UA" sz="1200" b="1">
                <a:solidFill>
                  <a:srgbClr val="003366"/>
                </a:solidFill>
              </a:rPr>
              <a:t> – </a:t>
            </a:r>
            <a:r>
              <a:rPr lang="uk-UA" altLang="uk-UA" sz="1600" b="1" u="sng">
                <a:solidFill>
                  <a:srgbClr val="663300"/>
                </a:solidFill>
              </a:rPr>
              <a:t>8 193,6</a:t>
            </a:r>
            <a:r>
              <a:rPr lang="uk-UA" altLang="uk-UA" sz="1200" b="1">
                <a:solidFill>
                  <a:srgbClr val="003366"/>
                </a:solidFill>
              </a:rPr>
              <a:t> </a:t>
            </a:r>
          </a:p>
          <a:p>
            <a:pPr>
              <a:lnSpc>
                <a:spcPct val="80000"/>
              </a:lnSpc>
              <a:defRPr/>
            </a:pPr>
            <a:endParaRPr lang="uk-UA" altLang="uk-UA" sz="1200" b="1">
              <a:solidFill>
                <a:srgbClr val="003366"/>
              </a:solidFill>
            </a:endParaRPr>
          </a:p>
          <a:p>
            <a:pPr>
              <a:lnSpc>
                <a:spcPct val="80000"/>
              </a:lnSpc>
              <a:defRPr/>
            </a:pPr>
            <a:r>
              <a:rPr lang="uk-UA" altLang="uk-UA" sz="1400" b="1">
                <a:solidFill>
                  <a:srgbClr val="003366"/>
                </a:solidFill>
              </a:rPr>
              <a:t>Додаткова дотація з державного бюджету місцевим бюджетам на здійснення повноважень органів місцевого самоврядування на деокупованих, тимчасово окупованих та інших територіях України, що зазнали негативного впливу у зв'язку з повномаштабною збройною агресією –</a:t>
            </a:r>
            <a:r>
              <a:rPr lang="uk-UA" altLang="uk-UA" sz="1400" b="1">
                <a:solidFill>
                  <a:srgbClr val="663300"/>
                </a:solidFill>
              </a:rPr>
              <a:t> </a:t>
            </a:r>
            <a:r>
              <a:rPr lang="uk-UA" altLang="uk-UA" sz="1400" b="1" u="sng">
                <a:solidFill>
                  <a:srgbClr val="663300"/>
                </a:solidFill>
              </a:rPr>
              <a:t>4 696,2</a:t>
            </a:r>
            <a:r>
              <a:rPr lang="uk-UA" altLang="uk-UA" sz="1400" b="1">
                <a:solidFill>
                  <a:srgbClr val="663300"/>
                </a:solidFill>
              </a:rPr>
              <a:t> </a:t>
            </a:r>
          </a:p>
          <a:p>
            <a:pPr>
              <a:lnSpc>
                <a:spcPct val="80000"/>
              </a:lnSpc>
              <a:defRPr/>
            </a:pPr>
            <a:endParaRPr lang="uk-UA" altLang="uk-UA" sz="1400" b="1">
              <a:solidFill>
                <a:srgbClr val="663300"/>
              </a:solidFill>
            </a:endParaRPr>
          </a:p>
          <a:p>
            <a:pPr>
              <a:lnSpc>
                <a:spcPct val="90000"/>
              </a:lnSpc>
              <a:defRPr/>
            </a:pPr>
            <a:r>
              <a:rPr lang="uk-UA" altLang="uk-UA" sz="1400" b="1">
                <a:solidFill>
                  <a:srgbClr val="003366"/>
                </a:solidFill>
              </a:rPr>
              <a:t>Субвенція з державного бюджету місцевим бюджетам на здійснення доплат педагогічним працівникам закладів загальної середньої освіти – </a:t>
            </a:r>
            <a:r>
              <a:rPr lang="uk-UA" altLang="uk-UA" sz="1600" b="1" u="sng">
                <a:solidFill>
                  <a:srgbClr val="663300"/>
                </a:solidFill>
              </a:rPr>
              <a:t>4 311,9</a:t>
            </a:r>
          </a:p>
          <a:p>
            <a:pPr>
              <a:lnSpc>
                <a:spcPct val="90000"/>
              </a:lnSpc>
              <a:defRPr/>
            </a:pPr>
            <a:endParaRPr lang="uk-UA" altLang="uk-UA" sz="1600" b="1" u="sng">
              <a:solidFill>
                <a:srgbClr val="003366"/>
              </a:solidFill>
            </a:endParaRPr>
          </a:p>
          <a:p>
            <a:pPr>
              <a:lnSpc>
                <a:spcPct val="90000"/>
              </a:lnSpc>
              <a:defRPr/>
            </a:pPr>
            <a:r>
              <a:rPr lang="uk-UA" altLang="uk-UA" sz="1400" b="1">
                <a:solidFill>
                  <a:srgbClr val="003366"/>
                </a:solidFill>
              </a:rPr>
              <a:t>Субвенція з державного бюджету місцевим бюджетам на  забезпечення харчуванням учнів закладів загальної середньої освіти –</a:t>
            </a:r>
            <a:r>
              <a:rPr lang="uk-UA" altLang="uk-UA" sz="1400" b="1">
                <a:solidFill>
                  <a:srgbClr val="663300"/>
                </a:solidFill>
              </a:rPr>
              <a:t> </a:t>
            </a:r>
            <a:r>
              <a:rPr lang="uk-UA" altLang="uk-UA" sz="1600" b="1" u="sng">
                <a:solidFill>
                  <a:srgbClr val="663300"/>
                </a:solidFill>
              </a:rPr>
              <a:t>2 108,4</a:t>
            </a:r>
            <a:r>
              <a:rPr lang="uk-UA" altLang="uk-UA" sz="1600" b="1">
                <a:solidFill>
                  <a:srgbClr val="663300"/>
                </a:solidFill>
              </a:rPr>
              <a:t> </a:t>
            </a:r>
          </a:p>
          <a:p>
            <a:pPr>
              <a:lnSpc>
                <a:spcPct val="70000"/>
              </a:lnSpc>
              <a:defRPr/>
            </a:pPr>
            <a:endParaRPr lang="uk-UA" altLang="uk-UA" sz="1600" b="1">
              <a:solidFill>
                <a:srgbClr val="663300"/>
              </a:solidFill>
            </a:endParaRPr>
          </a:p>
          <a:p>
            <a:pPr>
              <a:lnSpc>
                <a:spcPct val="90000"/>
              </a:lnSpc>
              <a:defRPr/>
            </a:pPr>
            <a:r>
              <a:rPr lang="uk-UA" altLang="uk-UA" sz="1400" b="1">
                <a:solidFill>
                  <a:srgbClr val="003366"/>
                </a:solidFill>
              </a:rPr>
              <a:t>Субвенція з державного бюджету місцевим бюджетам на надання державної підтримки особам з особливими освітніми потребами – </a:t>
            </a:r>
            <a:r>
              <a:rPr lang="uk-UA" altLang="uk-UA" sz="1600" b="1" u="sng">
                <a:solidFill>
                  <a:srgbClr val="663300"/>
                </a:solidFill>
              </a:rPr>
              <a:t>113,4</a:t>
            </a:r>
            <a:r>
              <a:rPr lang="uk-UA" altLang="uk-UA" sz="1600" b="1">
                <a:solidFill>
                  <a:srgbClr val="003366"/>
                </a:solidFill>
              </a:rPr>
              <a:t> </a:t>
            </a:r>
          </a:p>
          <a:p>
            <a:pPr>
              <a:lnSpc>
                <a:spcPct val="80000"/>
              </a:lnSpc>
              <a:defRPr/>
            </a:pPr>
            <a:r>
              <a:rPr lang="uk-UA" altLang="uk-UA" sz="1400" b="1">
                <a:solidFill>
                  <a:srgbClr val="003366"/>
                </a:solidFill>
              </a:rPr>
              <a:t>    </a:t>
            </a:r>
          </a:p>
          <a:p>
            <a:pPr>
              <a:lnSpc>
                <a:spcPct val="90000"/>
              </a:lnSpc>
              <a:defRPr/>
            </a:pPr>
            <a:r>
              <a:rPr lang="uk-UA" altLang="uk-UA" sz="1600" b="1" i="1">
                <a:solidFill>
                  <a:srgbClr val="336699"/>
                </a:solidFill>
              </a:rPr>
              <a:t>                                                        </a:t>
            </a:r>
            <a:r>
              <a:rPr lang="uk-UA" altLang="uk-UA" b="1" i="1" u="sng">
                <a:solidFill>
                  <a:srgbClr val="3366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З місцевих бюджетів</a:t>
            </a:r>
          </a:p>
          <a:p>
            <a:pPr>
              <a:lnSpc>
                <a:spcPct val="90000"/>
              </a:lnSpc>
              <a:defRPr/>
            </a:pPr>
            <a:r>
              <a:rPr lang="uk-UA" altLang="uk-UA" sz="1400" b="1">
                <a:solidFill>
                  <a:srgbClr val="003366"/>
                </a:solidFill>
              </a:rPr>
              <a:t>Субвенція з місцевого бюджету на здійснення переданих видатків у сфері освіти за рахунок коштів освітньої субвенції –</a:t>
            </a:r>
            <a:r>
              <a:rPr lang="uk-UA" altLang="uk-UA" sz="1400" b="1">
                <a:solidFill>
                  <a:srgbClr val="663300"/>
                </a:solidFill>
              </a:rPr>
              <a:t> </a:t>
            </a:r>
            <a:r>
              <a:rPr lang="uk-UA" altLang="uk-UA" sz="1600" b="1" u="sng">
                <a:solidFill>
                  <a:srgbClr val="663300"/>
                </a:solidFill>
              </a:rPr>
              <a:t>588,3 </a:t>
            </a:r>
          </a:p>
          <a:p>
            <a:pPr>
              <a:lnSpc>
                <a:spcPct val="70000"/>
              </a:lnSpc>
              <a:defRPr/>
            </a:pPr>
            <a:endParaRPr lang="uk-UA" altLang="uk-UA" sz="1600" b="1" u="sng">
              <a:solidFill>
                <a:srgbClr val="663300"/>
              </a:solidFill>
            </a:endParaRPr>
          </a:p>
          <a:p>
            <a:pPr>
              <a:lnSpc>
                <a:spcPct val="80000"/>
              </a:lnSpc>
              <a:defRPr/>
            </a:pPr>
            <a:r>
              <a:rPr lang="uk-UA" altLang="uk-UA" sz="1400" b="1">
                <a:solidFill>
                  <a:srgbClr val="003366"/>
                </a:solidFill>
              </a:rPr>
              <a:t>Інші субвенції з місцевих бюджетів – </a:t>
            </a:r>
            <a:r>
              <a:rPr lang="uk-UA" altLang="uk-UA" sz="1600" b="1" u="sng">
                <a:solidFill>
                  <a:srgbClr val="663300"/>
                </a:solidFill>
              </a:rPr>
              <a:t>516,0</a:t>
            </a:r>
            <a:r>
              <a:rPr lang="uk-UA" altLang="uk-UA" sz="1400" b="1">
                <a:solidFill>
                  <a:srgbClr val="003366"/>
                </a:solidFill>
              </a:rPr>
              <a:t> </a:t>
            </a:r>
            <a:r>
              <a:rPr lang="uk-UA" altLang="uk-UA" sz="1400" b="1" i="1">
                <a:solidFill>
                  <a:srgbClr val="003366"/>
                </a:solidFill>
              </a:rPr>
              <a:t>(з обласного – </a:t>
            </a:r>
            <a:r>
              <a:rPr lang="uk-UA" altLang="uk-UA" sz="1400" b="1" i="1">
                <a:solidFill>
                  <a:srgbClr val="663300"/>
                </a:solidFill>
              </a:rPr>
              <a:t>403,5</a:t>
            </a:r>
            <a:r>
              <a:rPr lang="uk-UA" altLang="uk-UA" sz="1200" b="1" i="1">
                <a:solidFill>
                  <a:srgbClr val="003366"/>
                </a:solidFill>
              </a:rPr>
              <a:t>,</a:t>
            </a:r>
            <a:r>
              <a:rPr lang="uk-UA" altLang="uk-UA" sz="1400" b="1" i="1">
                <a:solidFill>
                  <a:srgbClr val="003366"/>
                </a:solidFill>
              </a:rPr>
              <a:t> з інших громад – </a:t>
            </a:r>
            <a:r>
              <a:rPr lang="uk-UA" altLang="uk-UA" sz="1400" b="1" i="1">
                <a:solidFill>
                  <a:srgbClr val="663300"/>
                </a:solidFill>
              </a:rPr>
              <a:t>112,5</a:t>
            </a:r>
            <a:r>
              <a:rPr lang="uk-UA" altLang="uk-UA" sz="1400" b="1" i="1">
                <a:solidFill>
                  <a:srgbClr val="003366"/>
                </a:solidFill>
              </a:rPr>
              <a:t>)</a:t>
            </a:r>
          </a:p>
          <a:p>
            <a:pPr>
              <a:lnSpc>
                <a:spcPct val="70000"/>
              </a:lnSpc>
              <a:defRPr/>
            </a:pPr>
            <a:endParaRPr lang="uk-UA" altLang="uk-UA" sz="1400" b="1" i="1">
              <a:solidFill>
                <a:srgbClr val="003366"/>
              </a:solidFill>
            </a:endParaRPr>
          </a:p>
          <a:p>
            <a:pPr>
              <a:lnSpc>
                <a:spcPct val="80000"/>
              </a:lnSpc>
              <a:defRPr/>
            </a:pPr>
            <a:r>
              <a:rPr lang="uk-UA" altLang="uk-UA" sz="1400" b="1">
                <a:solidFill>
                  <a:srgbClr val="003366"/>
                </a:solidFill>
              </a:rPr>
              <a:t>Субвенція з місцевого бюджету на забезпечення діяльності фахівців із супроводу ветеранів війни та демобілізованих осіб та окремі заходи з підтримки осіб, які захищали незалежність, суверенітет та територіальну цілісність України –</a:t>
            </a:r>
            <a:r>
              <a:rPr lang="uk-UA" altLang="uk-UA" sz="1400" b="1">
                <a:solidFill>
                  <a:srgbClr val="663300"/>
                </a:solidFill>
              </a:rPr>
              <a:t> </a:t>
            </a:r>
            <a:r>
              <a:rPr lang="uk-UA" altLang="uk-UA" sz="1600" b="1" u="sng">
                <a:solidFill>
                  <a:srgbClr val="663300"/>
                </a:solidFill>
              </a:rPr>
              <a:t>323,1</a:t>
            </a:r>
            <a:r>
              <a:rPr lang="uk-UA" altLang="uk-UA" sz="1600" b="1">
                <a:solidFill>
                  <a:srgbClr val="336699"/>
                </a:solidFill>
              </a:rPr>
              <a:t>   </a:t>
            </a:r>
            <a:r>
              <a:rPr lang="uk-UA" altLang="uk-UA" sz="1400" b="1">
                <a:solidFill>
                  <a:srgbClr val="336699"/>
                </a:solidFill>
              </a:rPr>
              <a:t>        </a:t>
            </a:r>
          </a:p>
        </p:txBody>
      </p:sp>
      <p:sp>
        <p:nvSpPr>
          <p:cNvPr id="25602" name="Title 1"/>
          <p:cNvSpPr>
            <a:spLocks/>
          </p:cNvSpPr>
          <p:nvPr/>
        </p:nvSpPr>
        <p:spPr bwMode="auto">
          <a:xfrm>
            <a:off x="4851400" y="165100"/>
            <a:ext cx="70866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4291" tIns="32146" rIns="64291" bIns="32146" anchor="ctr"/>
          <a:lstStyle/>
          <a:p>
            <a:pPr algn="r"/>
            <a:r>
              <a:rPr lang="uk-UA" altLang="en-US" sz="2400" b="1">
                <a:solidFill>
                  <a:srgbClr val="800000"/>
                </a:solidFill>
              </a:rPr>
              <a:t> </a:t>
            </a:r>
            <a:r>
              <a:rPr lang="uk-UA" altLang="en-US" sz="2400" b="1">
                <a:solidFill>
                  <a:srgbClr val="660033"/>
                </a:solidFill>
              </a:rPr>
              <a:t>ОФІЦІЙНІ ТРАНСФЕРТИ</a:t>
            </a:r>
            <a:r>
              <a:rPr lang="uk-UA" altLang="en-US" sz="2400" b="1">
                <a:solidFill>
                  <a:srgbClr val="800000"/>
                </a:solidFill>
              </a:rPr>
              <a:t> </a:t>
            </a:r>
            <a:endParaRPr lang="en-GB" altLang="en-US" sz="2400" b="1">
              <a:solidFill>
                <a:srgbClr val="800000"/>
              </a:solidFill>
              <a:latin typeface="Times New Roman" pitchFamily="18" charset="0"/>
            </a:endParaRPr>
          </a:p>
        </p:txBody>
      </p:sp>
      <p:sp>
        <p:nvSpPr>
          <p:cNvPr id="25603" name="AutoShape 20"/>
          <p:cNvSpPr>
            <a:spLocks noChangeArrowheads="1"/>
          </p:cNvSpPr>
          <p:nvPr/>
        </p:nvSpPr>
        <p:spPr bwMode="auto">
          <a:xfrm>
            <a:off x="1854200" y="330200"/>
            <a:ext cx="1676400" cy="9906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uk-UA" altLang="uk-UA" sz="2400" b="1">
                <a:solidFill>
                  <a:srgbClr val="660033"/>
                </a:solidFill>
              </a:rPr>
              <a:t>45 765,6</a:t>
            </a:r>
          </a:p>
          <a:p>
            <a:pPr algn="ctr" eaLnBrk="0" hangingPunct="0"/>
            <a:r>
              <a:rPr lang="uk-UA" altLang="uk-UA" b="1">
                <a:solidFill>
                  <a:srgbClr val="660033"/>
                </a:solidFill>
              </a:rPr>
              <a:t>тис. грн.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itle 1"/>
          <p:cNvSpPr>
            <a:spLocks/>
          </p:cNvSpPr>
          <p:nvPr/>
        </p:nvSpPr>
        <p:spPr bwMode="auto">
          <a:xfrm>
            <a:off x="5664200" y="152400"/>
            <a:ext cx="61722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4291" tIns="32146" rIns="64291" bIns="32146" anchor="ctr"/>
          <a:lstStyle/>
          <a:p>
            <a:pPr algn="r"/>
            <a:r>
              <a:rPr lang="uk-UA" altLang="en-US" sz="2400" b="1">
                <a:solidFill>
                  <a:srgbClr val="660033"/>
                </a:solidFill>
              </a:rPr>
              <a:t>ДОХОДИ СПЕЦІАЛЬНОГО ФОНДУ</a:t>
            </a:r>
            <a:endParaRPr lang="en-GB" altLang="en-US" sz="2400" b="1">
              <a:solidFill>
                <a:srgbClr val="660033"/>
              </a:solidFill>
              <a:latin typeface="Times New Roman" pitchFamily="18" charset="0"/>
            </a:endParaRPr>
          </a:p>
        </p:txBody>
      </p:sp>
      <p:graphicFrame>
        <p:nvGraphicFramePr>
          <p:cNvPr id="37907" name="Group 19"/>
          <p:cNvGraphicFramePr>
            <a:graphicFrameLocks noGrp="1"/>
          </p:cNvGraphicFramePr>
          <p:nvPr/>
        </p:nvGraphicFramePr>
        <p:xfrm>
          <a:off x="3487738" y="1262063"/>
          <a:ext cx="7129462" cy="4029838"/>
        </p:xfrm>
        <a:graphic>
          <a:graphicData uri="http://schemas.openxmlformats.org/drawingml/2006/table">
            <a:tbl>
              <a:tblPr/>
              <a:tblGrid>
                <a:gridCol w="58229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065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4926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charset="0"/>
                          <a:cs typeface="Arial" charset="0"/>
                        </a:rPr>
                        <a:t>Екологічний податок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charset="0"/>
                          <a:cs typeface="Arial" charset="0"/>
                        </a:rPr>
                        <a:t>85,4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4778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charset="0"/>
                          <a:cs typeface="Arial" charset="0"/>
                        </a:rPr>
                        <a:t>Власні надходження бюджетних установ, в тому числі: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600" b="1" i="1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- плата за послуги, що надаються бюджетними                                                           установами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600" b="1" i="1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- інші джерела власних надходжень </a:t>
                      </a:r>
                      <a:r>
                        <a:rPr kumimoji="0" lang="uk-UA" altLang="uk-UA" sz="1200" b="1" i="1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(благодійна допомога)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charset="0"/>
                          <a:cs typeface="Arial" charset="0"/>
                        </a:rPr>
                        <a:t>2 461,0</a:t>
                      </a:r>
                    </a:p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altLang="uk-UA" sz="1600" b="1" i="0" u="none" strike="noStrike" cap="none" normalizeH="0" baseline="0">
                        <a:ln>
                          <a:noFill/>
                        </a:ln>
                        <a:solidFill>
                          <a:srgbClr val="003366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600" b="1" i="1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1 229,8</a:t>
                      </a:r>
                    </a:p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altLang="uk-UA" sz="1600" b="1" i="1" u="none" strike="noStrike" cap="none" normalizeH="0" baseline="0">
                        <a:ln>
                          <a:noFill/>
                        </a:ln>
                        <a:solidFill>
                          <a:srgbClr val="003366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600" b="1" i="1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1 231,2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921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charset="0"/>
                          <a:cs typeface="Arial" charset="0"/>
                        </a:rPr>
                        <a:t>Бюджет розвитку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600" b="1" i="1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- кошти від відчуження майна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altLang="uk-UA" sz="1600" b="1" i="1" u="none" strike="noStrike" cap="none" normalizeH="0" baseline="0">
                        <a:ln>
                          <a:noFill/>
                        </a:ln>
                        <a:solidFill>
                          <a:srgbClr val="003366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600" b="1" i="1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106,7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588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charset="0"/>
                          <a:cs typeface="Arial" charset="0"/>
                        </a:rPr>
                        <a:t>Грошові стягнення за шкоду заподіяну, порушенням законодавства про охорону навколишнього природного середовища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altLang="uk-UA" sz="1600" b="1" i="0" u="none" strike="noStrike" cap="none" normalizeH="0" baseline="0">
                        <a:ln>
                          <a:noFill/>
                        </a:ln>
                        <a:solidFill>
                          <a:srgbClr val="003366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altLang="uk-UA" sz="1600" b="1" i="0" u="none" strike="noStrike" cap="none" normalizeH="0" baseline="0">
                        <a:ln>
                          <a:noFill/>
                        </a:ln>
                        <a:solidFill>
                          <a:srgbClr val="003366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charset="0"/>
                          <a:cs typeface="Arial" charset="0"/>
                        </a:rPr>
                        <a:t>12,8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2386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РАЗОМ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2 665,9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8"/>
          <p:cNvSpPr>
            <a:spLocks noChangeArrowheads="1"/>
          </p:cNvSpPr>
          <p:nvPr/>
        </p:nvSpPr>
        <p:spPr bwMode="auto">
          <a:xfrm>
            <a:off x="2490788" y="2895600"/>
            <a:ext cx="2125662" cy="1406525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uk-UA" altLang="uk-UA" sz="1867">
              <a:solidFill>
                <a:srgbClr val="000000"/>
              </a:solidFill>
            </a:endParaRPr>
          </a:p>
        </p:txBody>
      </p:sp>
      <p:sp>
        <p:nvSpPr>
          <p:cNvPr id="27651" name="Rectangle 4"/>
          <p:cNvSpPr>
            <a:spLocks/>
          </p:cNvSpPr>
          <p:nvPr/>
        </p:nvSpPr>
        <p:spPr bwMode="auto">
          <a:xfrm>
            <a:off x="4608513" y="255588"/>
            <a:ext cx="7472362" cy="328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uk-UA" altLang="uk-UA" sz="2400" b="1">
                <a:solidFill>
                  <a:srgbClr val="660033"/>
                </a:solidFill>
              </a:rPr>
              <a:t>ВИДАТКОВА ЧАСТИНА БЮДЖЕТУ</a:t>
            </a:r>
            <a:endParaRPr lang="ru-RU" altLang="uk-UA" sz="2400" b="1">
              <a:solidFill>
                <a:srgbClr val="660033"/>
              </a:solidFill>
            </a:endParaRPr>
          </a:p>
        </p:txBody>
      </p:sp>
      <p:sp>
        <p:nvSpPr>
          <p:cNvPr id="27652" name="Rectangle 14"/>
          <p:cNvSpPr>
            <a:spLocks noChangeArrowheads="1"/>
          </p:cNvSpPr>
          <p:nvPr/>
        </p:nvSpPr>
        <p:spPr bwMode="auto">
          <a:xfrm>
            <a:off x="2490788" y="3136900"/>
            <a:ext cx="2125662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uk-UA" altLang="uk-UA" sz="3000" b="1">
                <a:solidFill>
                  <a:srgbClr val="660033"/>
                </a:solidFill>
              </a:rPr>
              <a:t>114 865,9</a:t>
            </a:r>
          </a:p>
          <a:p>
            <a:pPr algn="ctr"/>
            <a:r>
              <a:rPr lang="uk-UA" altLang="uk-UA" sz="2400" b="1" i="1">
                <a:solidFill>
                  <a:srgbClr val="002060"/>
                </a:solidFill>
              </a:rPr>
              <a:t>тис. грн.</a:t>
            </a:r>
            <a:endParaRPr lang="ru-RU" altLang="uk-UA" sz="2400" b="1" i="1">
              <a:solidFill>
                <a:srgbClr val="002060"/>
              </a:solidFill>
            </a:endParaRPr>
          </a:p>
        </p:txBody>
      </p:sp>
      <p:graphicFrame>
        <p:nvGraphicFramePr>
          <p:cNvPr id="38955" name="Group 43"/>
          <p:cNvGraphicFramePr>
            <a:graphicFrameLocks noGrp="1"/>
          </p:cNvGraphicFramePr>
          <p:nvPr/>
        </p:nvGraphicFramePr>
        <p:xfrm>
          <a:off x="4852988" y="912813"/>
          <a:ext cx="5249862" cy="2225040"/>
        </p:xfrm>
        <a:graphic>
          <a:graphicData uri="http://schemas.openxmlformats.org/drawingml/2006/table">
            <a:tbl>
              <a:tblPr/>
              <a:tblGrid>
                <a:gridCol w="34099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399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2000" b="1" i="0" u="sng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charset="0"/>
                          <a:cs typeface="Arial" charset="0"/>
                        </a:rPr>
                        <a:t>ЗАГАЛЬНИЙ ФОНД</a:t>
                      </a:r>
                      <a:endParaRPr kumimoji="0" lang="uk-UA" sz="2000" b="1" i="0" u="none" strike="noStrike" cap="none" normalizeH="0" baseline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sng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charset="0"/>
                          <a:cs typeface="Arial" charset="0"/>
                        </a:rPr>
                        <a:t>110 673</a:t>
                      </a:r>
                      <a:r>
                        <a:rPr kumimoji="0" lang="uk-UA" sz="2000" b="1" i="0" u="sng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charset="0"/>
                          <a:cs typeface="Arial" charset="0"/>
                        </a:rPr>
                        <a:t>,0</a:t>
                      </a:r>
                      <a:endParaRPr kumimoji="0" lang="uk-UA" sz="2000" b="1" i="0" u="none" strike="noStrike" cap="none" normalizeH="0" baseline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600" b="1" i="1" u="none" strike="noStrike" cap="none" normalizeH="0" baseline="0">
                          <a:ln>
                            <a:noFill/>
                          </a:ln>
                          <a:solidFill>
                            <a:srgbClr val="4D4D4D"/>
                          </a:solidFill>
                          <a:effectLst/>
                          <a:latin typeface="Arial" charset="0"/>
                          <a:cs typeface="Arial" charset="0"/>
                        </a:rPr>
                        <a:t>за рахунок коштів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бюджету громади</a:t>
                      </a:r>
                      <a:endParaRPr kumimoji="0" lang="uk-UA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66 996,0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державного бюджету</a:t>
                      </a:r>
                      <a:endParaRPr kumimoji="0" lang="uk-UA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uk-UA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42 959,2</a:t>
                      </a:r>
                      <a:endParaRPr kumimoji="0" lang="uk-UA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обласного  бюджету</a:t>
                      </a:r>
                      <a:endParaRPr kumimoji="0" lang="uk-UA" sz="1800" b="1" i="0" u="none" strike="noStrike" cap="none" normalizeH="0" baseline="0">
                        <a:ln>
                          <a:noFill/>
                        </a:ln>
                        <a:solidFill>
                          <a:srgbClr val="6633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614,7</a:t>
                      </a:r>
                      <a:endParaRPr kumimoji="0" lang="uk-UA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бюджетів ТГ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103,1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38956" name="Group 44"/>
          <p:cNvGraphicFramePr>
            <a:graphicFrameLocks noGrp="1"/>
          </p:cNvGraphicFramePr>
          <p:nvPr/>
        </p:nvGraphicFramePr>
        <p:xfrm>
          <a:off x="4852988" y="4183063"/>
          <a:ext cx="5249862" cy="2011680"/>
        </p:xfrm>
        <a:graphic>
          <a:graphicData uri="http://schemas.openxmlformats.org/drawingml/2006/table">
            <a:tbl>
              <a:tblPr/>
              <a:tblGrid>
                <a:gridCol w="31369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129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2000" b="1" i="0" u="sng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charset="0"/>
                          <a:cs typeface="Arial" charset="0"/>
                        </a:rPr>
                        <a:t>СПЕЦІАЛЬНИЙ ФОНД </a:t>
                      </a:r>
                      <a:endParaRPr kumimoji="0" lang="uk-UA" sz="2000" b="1" i="0" u="none" strike="noStrike" cap="none" normalizeH="0" baseline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1" i="0" u="sng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charset="0"/>
                          <a:cs typeface="Arial" charset="0"/>
                        </a:rPr>
                        <a:t>4 192,9</a:t>
                      </a: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600" b="1" i="1" u="none" strike="noStrike" cap="none" normalizeH="0" baseline="0">
                          <a:ln>
                            <a:noFill/>
                          </a:ln>
                          <a:solidFill>
                            <a:srgbClr val="4D4D4D"/>
                          </a:solidFill>
                          <a:effectLst/>
                          <a:latin typeface="Arial" charset="0"/>
                          <a:cs typeface="Arial" charset="0"/>
                        </a:rPr>
                        <a:t>за рахунок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власних надходжень бюджетних установ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600" b="0" i="1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в т. ч. благодійна допомога </a:t>
                      </a:r>
                      <a:endParaRPr kumimoji="0" lang="uk-UA" sz="1600" b="0" i="1" u="none" strike="noStrike" cap="none" normalizeH="0" baseline="0">
                        <a:ln>
                          <a:noFill/>
                        </a:ln>
                        <a:solidFill>
                          <a:srgbClr val="6633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sz="1800" b="1" i="0" u="none" strike="noStrike" cap="none" normalizeH="0" baseline="0">
                        <a:ln>
                          <a:noFill/>
                        </a:ln>
                        <a:solidFill>
                          <a:srgbClr val="6633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2 357,0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1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1 231,3</a:t>
                      </a: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бюджету громади </a:t>
                      </a:r>
                      <a:endParaRPr kumimoji="0" lang="uk-UA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1 835,9</a:t>
                      </a: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5"/>
          <p:cNvSpPr>
            <a:spLocks noChangeArrowheads="1"/>
          </p:cNvSpPr>
          <p:nvPr/>
        </p:nvSpPr>
        <p:spPr bwMode="auto">
          <a:xfrm>
            <a:off x="2519363" y="182563"/>
            <a:ext cx="9047162" cy="387350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auto">
              <a:lnSpc>
                <a:spcPct val="80000"/>
              </a:lnSpc>
              <a:spcBef>
                <a:spcPct val="0"/>
              </a:spcBef>
              <a:spcAft>
                <a:spcPts val="0"/>
              </a:spcAft>
              <a:buFontTx/>
              <a:buNone/>
              <a:defRPr/>
            </a:pPr>
            <a:r>
              <a:rPr lang="uk-UA" altLang="uk-UA" sz="2400" b="1" dirty="0">
                <a:solidFill>
                  <a:srgbClr val="660033"/>
                </a:solidFill>
                <a:latin typeface="+mj-lt"/>
                <a:cs typeface="Arial" panose="020B0604020202020204" pitchFamily="34" charset="0"/>
              </a:rPr>
              <a:t>            ВИДАТКИ ЗА ГАЛУЗЕВОЮ ОЗНАКОЮ</a:t>
            </a:r>
            <a:endParaRPr lang="ru-RU" altLang="uk-UA" sz="2400" b="1" dirty="0">
              <a:solidFill>
                <a:srgbClr val="660033"/>
              </a:solidFill>
              <a:latin typeface="+mj-lt"/>
              <a:cs typeface="Arial" panose="020B0604020202020204" pitchFamily="34" charset="0"/>
            </a:endParaRPr>
          </a:p>
        </p:txBody>
      </p:sp>
      <p:graphicFrame>
        <p:nvGraphicFramePr>
          <p:cNvPr id="2" name="Таблиця 1"/>
          <p:cNvGraphicFramePr>
            <a:graphicFrameLocks noGrp="1"/>
          </p:cNvGraphicFramePr>
          <p:nvPr/>
        </p:nvGraphicFramePr>
        <p:xfrm>
          <a:off x="2999872" y="1122415"/>
          <a:ext cx="7908759" cy="4663788"/>
        </p:xfrm>
        <a:graphic>
          <a:graphicData uri="http://schemas.openxmlformats.org/drawingml/2006/table">
            <a:tbl>
              <a:tblPr firstRow="1" bandRow="1">
                <a:tableStyleId>{3C2FFA5D-87B4-456A-9821-1D502468CF0F}</a:tableStyleId>
              </a:tblPr>
              <a:tblGrid>
                <a:gridCol w="443662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6418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0795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73519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800" b="1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ОСВІТА  </a:t>
                      </a:r>
                      <a:r>
                        <a:rPr kumimoji="0" lang="uk-UA" altLang="uk-UA" sz="1800" b="1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</a:rPr>
                        <a:t>                                                                         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+mj-lt"/>
                        </a:rPr>
                        <a:t>в т. ч.</a:t>
                      </a:r>
                      <a:r>
                        <a:rPr kumimoji="0" lang="uk-UA" altLang="uk-UA" sz="18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+mj-lt"/>
                        </a:rPr>
                        <a:t> </a:t>
                      </a:r>
                      <a:r>
                        <a:rPr kumimoji="0" lang="uk-UA" altLang="uk-UA" sz="1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+mj-lt"/>
                        </a:rPr>
                        <a:t>державний бюджет</a:t>
                      </a:r>
                    </a:p>
                  </a:txBody>
                  <a:tcPr marT="45705" marB="45705" anchor="ctr" horzOverflow="overflow">
                    <a:lnL w="1270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miter lim="800000"/>
                    </a:lnT>
                    <a:lnB w="190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ko-KR" sz="1800" b="1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64 689,3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altLang="ko-KR" sz="1800" b="0" i="1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30 069,4</a:t>
                      </a:r>
                      <a:endParaRPr kumimoji="0" lang="uk-UA" altLang="ko-KR" sz="1800" b="0" i="1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+mj-lt"/>
                      </a:endParaRPr>
                    </a:p>
                  </a:txBody>
                  <a:tcPr marT="45705" marB="45705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miter lim="800000"/>
                    </a:lnT>
                    <a:lnB w="190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ko-KR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j-lt"/>
                          <a:ea typeface="굴림" panose="020B0600000101010101" pitchFamily="34" charset="-127"/>
                          <a:cs typeface="Arial" panose="020B0604020202020204" pitchFamily="34" charset="0"/>
                        </a:rPr>
                        <a:t>56,3 %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ko-KR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j-lt"/>
                        <a:ea typeface="굴림" panose="020B0600000101010101" pitchFamily="34" charset="-127"/>
                        <a:cs typeface="Arial" panose="020B0604020202020204" pitchFamily="34" charset="0"/>
                      </a:endParaRPr>
                    </a:p>
                  </a:txBody>
                  <a:tcPr marT="45705" marB="45705" anchor="ctr" horzOverflow="overflow">
                    <a:lnL>
                      <a:noFill/>
                    </a:lnL>
                    <a:lnR w="12700" cap="flat" cmpd="sng" algn="ctr">
                      <a:noFill/>
                      <a:prstDash val="solid"/>
                      <a:miter lim="800000"/>
                    </a:lnR>
                    <a:lnT w="12700" cap="flat" cmpd="sng" algn="ctr">
                      <a:noFill/>
                      <a:prstDash val="solid"/>
                      <a:miter lim="800000"/>
                    </a:lnT>
                    <a:lnB w="190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247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ko-KR" sz="1800" b="1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ЖКГ</a:t>
                      </a:r>
                    </a:p>
                  </a:txBody>
                  <a:tcPr marT="45705" marB="45705" anchor="ctr" horzOverflow="overflow">
                    <a:lnL w="12700" cap="flat" cmpd="sng" algn="ctr">
                      <a:noFill/>
                      <a:prstDash val="solid"/>
                      <a:miter lim="800000"/>
                    </a:lnL>
                    <a:lnR w="12700" cap="flat" cmpd="sng" algn="ctr">
                      <a:noFill/>
                      <a:prstDash val="solid"/>
                      <a:miter lim="800000"/>
                    </a:lnR>
                    <a:lnT w="19050" cap="flat" cmpd="sng" algn="ctr">
                      <a:noFill/>
                      <a:prstDash val="solid"/>
                      <a:miter lim="800000"/>
                    </a:lnT>
                    <a:lnB w="1270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ko-KR" sz="1800" b="1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15 809,0</a:t>
                      </a:r>
                    </a:p>
                  </a:txBody>
                  <a:tcPr marT="45705" marB="45705" anchor="ctr" horzOverflow="overflow">
                    <a:lnL w="12700" cap="flat" cmpd="sng" algn="ctr">
                      <a:noFill/>
                      <a:prstDash val="solid"/>
                      <a:miter lim="800000"/>
                    </a:lnL>
                    <a:lnR w="12700" cap="flat" cmpd="sng" algn="ctr">
                      <a:noFill/>
                      <a:prstDash val="solid"/>
                      <a:miter lim="800000"/>
                    </a:lnR>
                    <a:lnT w="19050" cap="flat" cmpd="sng" algn="ctr">
                      <a:noFill/>
                      <a:prstDash val="solid"/>
                      <a:miter lim="800000"/>
                    </a:lnT>
                    <a:lnB w="1270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altLang="ko-KR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+mj-lt"/>
                          <a:ea typeface="굴림" panose="020B0600000101010101" pitchFamily="34" charset="-127"/>
                          <a:cs typeface="Arial" panose="020B0604020202020204" pitchFamily="34" charset="0"/>
                        </a:rPr>
                        <a:t>13,8 %</a:t>
                      </a:r>
                    </a:p>
                  </a:txBody>
                  <a:tcPr marT="45705" marB="45705" anchor="ctr" horzOverflow="overflow">
                    <a:lnL w="12700" cap="flat" cmpd="sng" algn="ctr">
                      <a:noFill/>
                      <a:prstDash val="solid"/>
                      <a:miter lim="800000"/>
                    </a:lnL>
                    <a:lnR w="12700" cap="flat" cmpd="sng" algn="ctr">
                      <a:noFill/>
                      <a:prstDash val="solid"/>
                      <a:miter lim="800000"/>
                    </a:lnR>
                    <a:lnT w="19050" cap="flat" cmpd="sng" algn="ctr">
                      <a:noFill/>
                      <a:prstDash val="solid"/>
                      <a:miter lim="800000"/>
                    </a:lnT>
                    <a:lnB w="1270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2294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800" b="1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ДЕРЖАВНЕ  УПРАВЛІННЯ</a:t>
                      </a:r>
                    </a:p>
                  </a:txBody>
                  <a:tcPr marT="45705" marB="45705" anchor="ctr" horzOverflow="overflow">
                    <a:lnL w="12700" cap="flat" cmpd="sng" algn="ctr">
                      <a:noFill/>
                      <a:prstDash val="solid"/>
                      <a:miter lim="800000"/>
                    </a:lnL>
                    <a:lnR w="12700" cap="flat" cmpd="sng" algn="ctr">
                      <a:noFill/>
                      <a:prstDash val="solid"/>
                      <a:miter lim="800000"/>
                    </a:lnR>
                    <a:lnT w="19050" cap="flat" cmpd="sng" algn="ctr">
                      <a:noFill/>
                      <a:prstDash val="solid"/>
                      <a:miter lim="800000"/>
                    </a:lnT>
                    <a:lnB w="1270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ko-KR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10 045,6</a:t>
                      </a:r>
                    </a:p>
                  </a:txBody>
                  <a:tcPr marT="45705" marB="45705" anchor="ctr" horzOverflow="overflow">
                    <a:lnL w="12700" cap="flat" cmpd="sng" algn="ctr">
                      <a:noFill/>
                      <a:prstDash val="solid"/>
                      <a:miter lim="800000"/>
                    </a:lnL>
                    <a:lnR w="12700" cap="flat" cmpd="sng" algn="ctr">
                      <a:noFill/>
                      <a:prstDash val="solid"/>
                      <a:miter lim="800000"/>
                    </a:lnR>
                    <a:lnT w="19050" cap="flat" cmpd="sng" algn="ctr">
                      <a:noFill/>
                      <a:prstDash val="solid"/>
                      <a:miter lim="800000"/>
                    </a:lnT>
                    <a:lnB w="1270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altLang="ko-KR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+mj-lt"/>
                          <a:ea typeface="굴림" panose="020B0600000101010101" pitchFamily="34" charset="-127"/>
                          <a:cs typeface="Arial" panose="020B0604020202020204" pitchFamily="34" charset="0"/>
                        </a:rPr>
                        <a:t>8,7 %</a:t>
                      </a:r>
                    </a:p>
                  </a:txBody>
                  <a:tcPr marT="45705" marB="45705" anchor="ctr" horzOverflow="overflow">
                    <a:lnL w="12700" cap="flat" cmpd="sng" algn="ctr">
                      <a:noFill/>
                      <a:prstDash val="solid"/>
                      <a:miter lim="800000"/>
                    </a:lnL>
                    <a:lnR w="12700" cap="flat" cmpd="sng" algn="ctr">
                      <a:noFill/>
                      <a:prstDash val="solid"/>
                      <a:miter lim="800000"/>
                    </a:lnR>
                    <a:lnT w="19050" cap="flat" cmpd="sng" algn="ctr">
                      <a:noFill/>
                      <a:prstDash val="solid"/>
                      <a:miter lim="800000"/>
                    </a:lnT>
                    <a:lnB w="1270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51227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800" b="1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СОЦІАЛЬНИЙ ЗАХИСТ                        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8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</a:rPr>
                        <a:t> </a:t>
                      </a:r>
                      <a:r>
                        <a:rPr kumimoji="0" lang="uk-UA" altLang="uk-UA" sz="1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+mj-lt"/>
                        </a:rPr>
                        <a:t>в т. ч.</a:t>
                      </a:r>
                      <a:r>
                        <a:rPr kumimoji="0" lang="uk-UA" altLang="uk-UA" sz="18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+mj-lt"/>
                        </a:rPr>
                        <a:t> </a:t>
                      </a:r>
                      <a:r>
                        <a:rPr kumimoji="0" lang="uk-UA" altLang="uk-UA" sz="1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+mj-lt"/>
                        </a:rPr>
                        <a:t>обласний бюджет</a:t>
                      </a:r>
                      <a:r>
                        <a:rPr kumimoji="0" lang="uk-UA" altLang="uk-UA" sz="1800" b="0" i="1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endParaRPr kumimoji="0" lang="ko-KR" altLang="en-US" sz="1800" b="0" i="1" u="none" strike="noStrike" kern="1200" cap="none" normalizeH="0" baseline="0" dirty="0">
                        <a:ln>
                          <a:noFill/>
                        </a:ln>
                        <a:solidFill>
                          <a:srgbClr val="663300"/>
                        </a:solidFill>
                        <a:effectLst/>
                        <a:latin typeface="+mj-lt"/>
                        <a:ea typeface="굴림" panose="020B0600000101010101" pitchFamily="34" charset="-127"/>
                        <a:cs typeface="+mn-cs"/>
                      </a:endParaRPr>
                    </a:p>
                  </a:txBody>
                  <a:tcPr marT="45705" marB="45705" anchor="ctr" horzOverflow="overflow">
                    <a:lnL w="12700" cap="flat" cmpd="sng" algn="ctr">
                      <a:noFill/>
                      <a:prstDash val="solid"/>
                      <a:miter lim="800000"/>
                    </a:lnL>
                    <a:lnR w="12700" cap="flat" cmpd="sng" algn="ctr">
                      <a:noFill/>
                      <a:prstDash val="solid"/>
                      <a:miter lim="800000"/>
                    </a:lnR>
                    <a:lnT w="12700" cap="flat" cmpd="sng" algn="ctr">
                      <a:noFill/>
                      <a:prstDash val="solid"/>
                      <a:miter lim="800000"/>
                    </a:lnT>
                    <a:lnB w="1270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ko-KR" sz="1800" b="1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8 495,2</a:t>
                      </a:r>
                      <a:endParaRPr kumimoji="0" lang="uk-UA" altLang="ko-KR" sz="1800" b="0" i="1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+mj-lt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ko-KR" sz="1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+mj-lt"/>
                        </a:rPr>
                        <a:t>614,7</a:t>
                      </a:r>
                    </a:p>
                  </a:txBody>
                  <a:tcPr marT="45705" marB="45705" anchor="ctr" horzOverflow="overflow">
                    <a:lnL w="12700" cap="flat" cmpd="sng" algn="ctr">
                      <a:noFill/>
                      <a:prstDash val="solid"/>
                      <a:miter lim="800000"/>
                    </a:lnL>
                    <a:lnR w="12700" cap="flat" cmpd="sng" algn="ctr">
                      <a:noFill/>
                      <a:prstDash val="solid"/>
                      <a:miter lim="800000"/>
                    </a:lnR>
                    <a:lnT w="12700" cap="flat" cmpd="sng" algn="ctr">
                      <a:noFill/>
                      <a:prstDash val="solid"/>
                      <a:miter lim="800000"/>
                    </a:lnT>
                    <a:lnB w="1270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altLang="ko-KR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+mj-lt"/>
                          <a:ea typeface="굴림" panose="020B0600000101010101" pitchFamily="34" charset="-127"/>
                          <a:cs typeface="Arial" panose="020B0604020202020204" pitchFamily="34" charset="0"/>
                        </a:rPr>
                        <a:t>7,4 %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uk-UA" altLang="ko-KR" sz="1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uLnTx/>
                        <a:uFillTx/>
                        <a:latin typeface="+mj-lt"/>
                        <a:ea typeface="굴림" panose="020B0600000101010101" pitchFamily="34" charset="-127"/>
                        <a:cs typeface="Arial" panose="020B0604020202020204" pitchFamily="34" charset="0"/>
                      </a:endParaRPr>
                    </a:p>
                  </a:txBody>
                  <a:tcPr marT="45705" marB="45705" anchor="ctr" horzOverflow="overflow">
                    <a:lnL w="12700" cap="flat" cmpd="sng" algn="ctr">
                      <a:noFill/>
                      <a:prstDash val="solid"/>
                      <a:miter lim="800000"/>
                    </a:lnL>
                    <a:lnR w="12700" cap="flat" cmpd="sng" algn="ctr">
                      <a:noFill/>
                      <a:prstDash val="solid"/>
                      <a:miter lim="800000"/>
                    </a:lnR>
                    <a:lnT w="12700" cap="flat" cmpd="sng" algn="ctr">
                      <a:noFill/>
                      <a:prstDash val="solid"/>
                      <a:miter lim="800000"/>
                    </a:lnT>
                    <a:lnB w="1270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51227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800" b="1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КУЛЬТУРА  І  МИСТЕЦТВО</a:t>
                      </a:r>
                    </a:p>
                  </a:txBody>
                  <a:tcPr marT="45705" marB="45705" anchor="ctr" horzOverflow="overflow">
                    <a:lnL w="12700" cap="flat" cmpd="sng" algn="ctr">
                      <a:noFill/>
                      <a:prstDash val="solid"/>
                      <a:miter lim="800000"/>
                    </a:lnL>
                    <a:lnR w="12700" cap="flat" cmpd="sng" algn="ctr">
                      <a:noFill/>
                      <a:prstDash val="solid"/>
                      <a:miter lim="800000"/>
                    </a:lnR>
                    <a:lnT w="12700" cap="flat" cmpd="sng" algn="ctr">
                      <a:noFill/>
                      <a:prstDash val="solid"/>
                      <a:miter lim="800000"/>
                    </a:lnT>
                    <a:lnB w="1270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ko-KR" sz="1800" b="1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7 789,1</a:t>
                      </a:r>
                    </a:p>
                  </a:txBody>
                  <a:tcPr marT="45705" marB="45705" anchor="ctr" horzOverflow="overflow">
                    <a:lnL w="12700" cap="flat" cmpd="sng" algn="ctr">
                      <a:noFill/>
                      <a:prstDash val="solid"/>
                      <a:miter lim="800000"/>
                    </a:lnL>
                    <a:lnR w="12700" cap="flat" cmpd="sng" algn="ctr">
                      <a:noFill/>
                      <a:prstDash val="solid"/>
                      <a:miter lim="800000"/>
                    </a:lnR>
                    <a:lnT w="12700" cap="flat" cmpd="sng" algn="ctr">
                      <a:noFill/>
                      <a:prstDash val="solid"/>
                      <a:miter lim="800000"/>
                    </a:lnT>
                    <a:lnB w="1270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altLang="ko-KR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+mj-lt"/>
                          <a:ea typeface="굴림" panose="020B0600000101010101" pitchFamily="34" charset="-127"/>
                          <a:cs typeface="Arial" panose="020B0604020202020204" pitchFamily="34" charset="0"/>
                        </a:rPr>
                        <a:t>6,8 %</a:t>
                      </a:r>
                    </a:p>
                  </a:txBody>
                  <a:tcPr marT="45705" marB="45705" anchor="ctr" horzOverflow="overflow">
                    <a:lnL w="12700" cap="flat" cmpd="sng" algn="ctr">
                      <a:noFill/>
                      <a:prstDash val="solid"/>
                      <a:miter lim="800000"/>
                    </a:lnL>
                    <a:lnR w="12700" cap="flat" cmpd="sng" algn="ctr">
                      <a:noFill/>
                      <a:prstDash val="solid"/>
                      <a:miter lim="800000"/>
                    </a:lnR>
                    <a:lnT w="12700" cap="flat" cmpd="sng" algn="ctr">
                      <a:noFill/>
                      <a:prstDash val="solid"/>
                      <a:miter lim="800000"/>
                    </a:lnT>
                    <a:lnB w="1270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51227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800" b="1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ОХОРОНА  ЗДОРОВ</a:t>
                      </a:r>
                      <a:r>
                        <a:rPr kumimoji="0" lang="en-US" altLang="uk-UA" sz="1800" b="1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’</a:t>
                      </a:r>
                      <a:r>
                        <a:rPr kumimoji="0" lang="uk-UA" altLang="uk-UA" sz="1800" b="1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Я</a:t>
                      </a:r>
                    </a:p>
                  </a:txBody>
                  <a:tcPr marT="45705" marB="45705" anchor="ctr" horzOverflow="overflow">
                    <a:lnL w="12700" cap="flat" cmpd="sng" algn="ctr">
                      <a:noFill/>
                      <a:prstDash val="solid"/>
                      <a:miter lim="800000"/>
                    </a:lnL>
                    <a:lnR w="12700" cap="flat" cmpd="sng" algn="ctr">
                      <a:noFill/>
                      <a:prstDash val="solid"/>
                      <a:miter lim="800000"/>
                    </a:lnR>
                    <a:lnT w="12700" cap="flat" cmpd="sng" algn="ctr">
                      <a:noFill/>
                      <a:prstDash val="solid"/>
                      <a:miter lim="800000"/>
                    </a:lnT>
                    <a:lnB w="1270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ko-KR" sz="1800" b="1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5 557,1</a:t>
                      </a:r>
                    </a:p>
                  </a:txBody>
                  <a:tcPr marT="45705" marB="45705" anchor="ctr" horzOverflow="overflow">
                    <a:lnL w="12700" cap="flat" cmpd="sng" algn="ctr">
                      <a:noFill/>
                      <a:prstDash val="solid"/>
                      <a:miter lim="800000"/>
                    </a:lnL>
                    <a:lnR w="12700" cap="flat" cmpd="sng" algn="ctr">
                      <a:noFill/>
                      <a:prstDash val="solid"/>
                      <a:miter lim="800000"/>
                    </a:lnR>
                    <a:lnT w="12700" cap="flat" cmpd="sng" algn="ctr">
                      <a:noFill/>
                      <a:prstDash val="solid"/>
                      <a:miter lim="800000"/>
                    </a:lnT>
                    <a:lnB w="1270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altLang="ko-KR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+mj-lt"/>
                          <a:ea typeface="굴림" panose="020B0600000101010101" pitchFamily="34" charset="-127"/>
                          <a:cs typeface="Arial" panose="020B0604020202020204" pitchFamily="34" charset="0"/>
                        </a:rPr>
                        <a:t>4,8 %</a:t>
                      </a:r>
                    </a:p>
                  </a:txBody>
                  <a:tcPr marT="45705" marB="45705" anchor="ctr" horzOverflow="overflow">
                    <a:lnL w="12700" cap="flat" cmpd="sng" algn="ctr">
                      <a:noFill/>
                      <a:prstDash val="solid"/>
                      <a:miter lim="800000"/>
                    </a:lnL>
                    <a:lnR w="12700" cap="flat" cmpd="sng" algn="ctr">
                      <a:noFill/>
                      <a:prstDash val="solid"/>
                      <a:miter lim="800000"/>
                    </a:lnR>
                    <a:lnT w="12700" cap="flat" cmpd="sng" algn="ctr">
                      <a:noFill/>
                      <a:prstDash val="solid"/>
                      <a:miter lim="800000"/>
                    </a:lnT>
                    <a:lnB w="1270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811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800" b="1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ІНШІ  ВИДАТКИ</a:t>
                      </a:r>
                      <a:endParaRPr kumimoji="0" lang="ko-KR" alt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j-lt"/>
                        <a:ea typeface="굴림" panose="020B0600000101010101" pitchFamily="34" charset="-127"/>
                      </a:endParaRPr>
                    </a:p>
                  </a:txBody>
                  <a:tcPr marT="45705" marB="45705" anchor="ctr" horzOverflow="overflow">
                    <a:lnL w="12700" cap="flat" cmpd="sng" algn="ctr">
                      <a:noFill/>
                      <a:prstDash val="solid"/>
                      <a:miter lim="800000"/>
                    </a:lnL>
                    <a:lnR w="12700" cap="flat" cmpd="sng" algn="ctr">
                      <a:noFill/>
                      <a:prstDash val="solid"/>
                      <a:miter lim="800000"/>
                    </a:lnR>
                    <a:lnT w="12700" cap="flat" cmpd="sng" algn="ctr">
                      <a:noFill/>
                      <a:prstDash val="solid"/>
                      <a:miter lim="800000"/>
                    </a:lnT>
                    <a:lnB w="1270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ko-KR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j-lt"/>
                          <a:ea typeface="굴림" panose="020B0600000101010101" pitchFamily="34" charset="-127"/>
                        </a:rPr>
                        <a:t>2 480,6</a:t>
                      </a:r>
                      <a:endParaRPr kumimoji="0" lang="en-US" altLang="ko-KR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j-lt"/>
                        <a:ea typeface="굴림" panose="020B0600000101010101" pitchFamily="34" charset="-127"/>
                      </a:endParaRPr>
                    </a:p>
                  </a:txBody>
                  <a:tcPr marT="45705" marB="45705" anchor="ctr" horzOverflow="overflow">
                    <a:lnL w="12700" cap="flat" cmpd="sng" algn="ctr">
                      <a:noFill/>
                      <a:prstDash val="solid"/>
                      <a:miter lim="800000"/>
                    </a:lnL>
                    <a:lnR w="12700" cap="flat" cmpd="sng" algn="ctr">
                      <a:noFill/>
                      <a:prstDash val="solid"/>
                      <a:miter lim="800000"/>
                    </a:lnR>
                    <a:lnT w="12700" cap="flat" cmpd="sng" algn="ctr">
                      <a:noFill/>
                      <a:prstDash val="solid"/>
                      <a:miter lim="800000"/>
                    </a:lnT>
                    <a:lnB w="1270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altLang="ko-KR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+mj-lt"/>
                          <a:ea typeface="굴림" panose="020B0600000101010101" pitchFamily="34" charset="-127"/>
                          <a:cs typeface="Arial" panose="020B0604020202020204" pitchFamily="34" charset="0"/>
                        </a:rPr>
                        <a:t>2,2 %</a:t>
                      </a:r>
                    </a:p>
                  </a:txBody>
                  <a:tcPr marT="45705" marB="45705" anchor="ctr" horzOverflow="overflow">
                    <a:lnL w="12700" cap="flat" cmpd="sng" algn="ctr">
                      <a:noFill/>
                      <a:prstDash val="solid"/>
                      <a:miter lim="800000"/>
                    </a:lnL>
                    <a:lnR w="12700" cap="flat" cmpd="sng" algn="ctr">
                      <a:noFill/>
                      <a:prstDash val="solid"/>
                      <a:miter lim="800000"/>
                    </a:lnR>
                    <a:lnT w="12700" cap="flat" cmpd="sng" algn="ctr">
                      <a:noFill/>
                      <a:prstDash val="solid"/>
                      <a:miter lim="800000"/>
                    </a:lnT>
                    <a:lnB w="1270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я 1"/>
          <p:cNvGraphicFramePr>
            <a:graphicFrameLocks noGrp="1"/>
          </p:cNvGraphicFramePr>
          <p:nvPr/>
        </p:nvGraphicFramePr>
        <p:xfrm>
          <a:off x="2771912" y="747200"/>
          <a:ext cx="7908759" cy="5932845"/>
        </p:xfrm>
        <a:graphic>
          <a:graphicData uri="http://schemas.openxmlformats.org/drawingml/2006/table">
            <a:tbl>
              <a:tblPr firstRow="1" bandRow="1">
                <a:tableStyleId>{3C2FFA5D-87B4-456A-9821-1D502468CF0F}</a:tableStyleId>
              </a:tblPr>
              <a:tblGrid>
                <a:gridCol w="443662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6418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0795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5077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Заробітна плата з нарахуваннями</a:t>
                      </a:r>
                      <a:r>
                        <a:rPr kumimoji="0" lang="uk-UA" altLang="uk-UA" sz="1800" b="1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                                                                           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+mj-lt"/>
                        </a:rPr>
                        <a:t>в т. ч.</a:t>
                      </a:r>
                      <a:r>
                        <a:rPr kumimoji="0" lang="uk-UA" altLang="uk-UA" sz="18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+mj-lt"/>
                        </a:rPr>
                        <a:t> </a:t>
                      </a:r>
                      <a:r>
                        <a:rPr kumimoji="0" lang="uk-UA" altLang="uk-UA" sz="1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+mj-lt"/>
                        </a:rPr>
                        <a:t>державний бюджет </a:t>
                      </a:r>
                      <a:endParaRPr kumimoji="0" lang="ko-KR" altLang="en-US" sz="1800" b="0" i="1" u="none" strike="noStrike" cap="none" normalizeH="0" baseline="0" dirty="0">
                        <a:ln>
                          <a:noFill/>
                        </a:ln>
                        <a:solidFill>
                          <a:srgbClr val="663300"/>
                        </a:solidFill>
                        <a:effectLst/>
                        <a:latin typeface="+mj-lt"/>
                        <a:ea typeface="굴림" panose="020B0600000101010101" pitchFamily="34" charset="-127"/>
                      </a:endParaRPr>
                    </a:p>
                  </a:txBody>
                  <a:tcPr marT="45705" marB="45705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ko-KR" sz="1800" b="1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67 815,1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ko-KR" sz="1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+mj-lt"/>
                        </a:rPr>
                        <a:t>28 991,6</a:t>
                      </a:r>
                    </a:p>
                  </a:txBody>
                  <a:tcPr marT="45705" marB="45705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ko-KR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j-lt"/>
                          <a:ea typeface="굴림" panose="020B0600000101010101" pitchFamily="34" charset="-127"/>
                          <a:cs typeface="Arial" panose="020B0604020202020204" pitchFamily="34" charset="0"/>
                        </a:rPr>
                        <a:t>59,0 %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altLang="ko-KR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j-lt"/>
                        <a:ea typeface="굴림" panose="020B0600000101010101" pitchFamily="34" charset="-127"/>
                        <a:cs typeface="Arial" panose="020B0604020202020204" pitchFamily="34" charset="0"/>
                      </a:endParaRPr>
                    </a:p>
                  </a:txBody>
                  <a:tcPr marT="45705" marB="45705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077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ko-KR" sz="1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Поточні трансферти</a:t>
                      </a:r>
                      <a:endParaRPr kumimoji="0" lang="en-US" altLang="ko-KR" sz="1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j-lt"/>
                        <a:ea typeface="굴림" panose="020B0600000101010101" pitchFamily="34" charset="-127"/>
                        <a:cs typeface="+mn-cs"/>
                      </a:endParaRPr>
                    </a:p>
                  </a:txBody>
                  <a:tcPr marT="45705" marB="45705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ko-KR" sz="1800" b="1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20 277,5</a:t>
                      </a:r>
                    </a:p>
                  </a:txBody>
                  <a:tcPr marT="45705" marB="45705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altLang="ko-KR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+mj-lt"/>
                          <a:ea typeface="굴림" panose="020B0600000101010101" pitchFamily="34" charset="-127"/>
                          <a:cs typeface="Arial" panose="020B0604020202020204" pitchFamily="34" charset="0"/>
                        </a:rPr>
                        <a:t>17,6 %</a:t>
                      </a:r>
                    </a:p>
                  </a:txBody>
                  <a:tcPr marT="45705" marB="45705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07627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altLang="uk-UA" sz="1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Комунальні послуги та енергоносії                                      </a:t>
                      </a:r>
                      <a:r>
                        <a:rPr kumimoji="0" lang="uk-UA" altLang="uk-UA" sz="1800" b="1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                         </a:t>
                      </a:r>
                    </a:p>
                  </a:txBody>
                  <a:tcPr marT="45705" marB="45705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ko-KR" sz="1800" b="1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10 716,4</a:t>
                      </a:r>
                    </a:p>
                  </a:txBody>
                  <a:tcPr marT="45705" marB="45705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altLang="ko-KR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+mj-lt"/>
                          <a:ea typeface="굴림" panose="020B0600000101010101" pitchFamily="34" charset="-127"/>
                          <a:cs typeface="Arial" panose="020B0604020202020204" pitchFamily="34" charset="0"/>
                        </a:rPr>
                        <a:t>9,3 %</a:t>
                      </a:r>
                    </a:p>
                  </a:txBody>
                  <a:tcPr marT="45705" marB="45705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07627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Продукти харчування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altLang="uk-UA" sz="1800" b="0" i="1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в т. ч.</a:t>
                      </a:r>
                      <a:r>
                        <a:rPr kumimoji="0" lang="uk-UA" altLang="uk-UA" sz="1800" b="1" i="1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uk-UA" altLang="uk-UA" sz="1800" b="0" i="1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державний бюджет</a:t>
                      </a:r>
                    </a:p>
                  </a:txBody>
                  <a:tcPr marT="45705" marB="45705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ko-KR" sz="1800" b="1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3 637,8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ko-KR" sz="1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+mj-lt"/>
                        </a:rPr>
                        <a:t>1 077,8</a:t>
                      </a:r>
                    </a:p>
                  </a:txBody>
                  <a:tcPr marT="45705" marB="45705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altLang="ko-KR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+mj-lt"/>
                          <a:ea typeface="굴림" panose="020B0600000101010101" pitchFamily="34" charset="-127"/>
                          <a:cs typeface="Arial" panose="020B0604020202020204" pitchFamily="34" charset="0"/>
                        </a:rPr>
                        <a:t>3,2 %</a:t>
                      </a:r>
                    </a:p>
                  </a:txBody>
                  <a:tcPr marT="45705" marB="45705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5077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Допомоги, пільги населенню</a:t>
                      </a:r>
                      <a:endParaRPr kumimoji="0" lang="uk-UA" altLang="uk-UA" sz="1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8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</a:rPr>
                        <a:t> </a:t>
                      </a:r>
                      <a:r>
                        <a:rPr kumimoji="0" lang="uk-UA" altLang="uk-UA" sz="1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+mj-lt"/>
                        </a:rPr>
                        <a:t>в т. ч.</a:t>
                      </a:r>
                      <a:r>
                        <a:rPr kumimoji="0" lang="uk-UA" altLang="uk-UA" sz="18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+mj-lt"/>
                        </a:rPr>
                        <a:t> </a:t>
                      </a:r>
                      <a:r>
                        <a:rPr kumimoji="0" lang="uk-UA" altLang="uk-UA" sz="1800" b="0" i="1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обласний бюджет</a:t>
                      </a:r>
                    </a:p>
                  </a:txBody>
                  <a:tcPr marT="45705" marB="45705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ko-KR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3 564,2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ko-KR" sz="1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614,7</a:t>
                      </a:r>
                    </a:p>
                  </a:txBody>
                  <a:tcPr marT="45705" marB="45705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altLang="ko-KR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+mj-lt"/>
                          <a:ea typeface="굴림" panose="020B0600000101010101" pitchFamily="34" charset="-127"/>
                          <a:cs typeface="Arial" panose="020B0604020202020204" pitchFamily="34" charset="0"/>
                        </a:rPr>
                        <a:t>3,1 %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uLnTx/>
                        <a:uFillTx/>
                        <a:latin typeface="+mj-lt"/>
                        <a:ea typeface="굴림" panose="020B0600000101010101" pitchFamily="34" charset="-127"/>
                        <a:cs typeface="Arial" panose="020B0604020202020204" pitchFamily="34" charset="0"/>
                      </a:endParaRPr>
                    </a:p>
                  </a:txBody>
                  <a:tcPr marT="45705" marB="45705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5077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ko-KR" sz="1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Капітальні трансферти</a:t>
                      </a:r>
                      <a:endParaRPr kumimoji="0" lang="en-US" altLang="ko-KR" sz="1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j-lt"/>
                        <a:ea typeface="굴림" panose="020B0600000101010101" pitchFamily="34" charset="-127"/>
                        <a:cs typeface="+mn-cs"/>
                      </a:endParaRPr>
                    </a:p>
                  </a:txBody>
                  <a:tcPr marT="45705" marB="45705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ko-KR" sz="1800" b="1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2 572,9</a:t>
                      </a:r>
                    </a:p>
                  </a:txBody>
                  <a:tcPr marT="45705" marB="45705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altLang="ko-KR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+mj-lt"/>
                          <a:ea typeface="굴림" panose="020B0600000101010101" pitchFamily="34" charset="-127"/>
                          <a:cs typeface="Arial" panose="020B0604020202020204" pitchFamily="34" charset="0"/>
                        </a:rPr>
                        <a:t>2,2 </a:t>
                      </a:r>
                      <a:r>
                        <a:rPr kumimoji="0" lang="uk-UA" altLang="ko-KR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+mn-lt"/>
                          <a:ea typeface="굴림" panose="020B0600000101010101" pitchFamily="34" charset="-127"/>
                          <a:cs typeface="Arial" panose="020B0604020202020204" pitchFamily="34" charset="0"/>
                        </a:rPr>
                        <a:t>%</a:t>
                      </a:r>
                      <a:endParaRPr kumimoji="0" lang="uk-UA" altLang="ko-KR" sz="1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uLnTx/>
                        <a:uFillTx/>
                        <a:latin typeface="+mj-lt"/>
                        <a:ea typeface="굴림" panose="020B0600000101010101" pitchFamily="34" charset="-127"/>
                        <a:cs typeface="Arial" panose="020B0604020202020204" pitchFamily="34" charset="0"/>
                      </a:endParaRPr>
                    </a:p>
                  </a:txBody>
                  <a:tcPr marT="45705" marB="45705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1857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Програми та заходи</a:t>
                      </a:r>
                    </a:p>
                  </a:txBody>
                  <a:tcPr marT="45705" marB="45705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ko-KR" sz="1800" b="1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1 949,4</a:t>
                      </a:r>
                    </a:p>
                  </a:txBody>
                  <a:tcPr marT="45705" marB="45705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altLang="ko-KR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+mj-lt"/>
                          <a:ea typeface="굴림" panose="020B0600000101010101" pitchFamily="34" charset="-127"/>
                          <a:cs typeface="Arial" panose="020B0604020202020204" pitchFamily="34" charset="0"/>
                        </a:rPr>
                        <a:t>1,7 %</a:t>
                      </a:r>
                      <a:endParaRPr kumimoji="0" lang="en-US" altLang="ko-KR" sz="1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uLnTx/>
                        <a:uFillTx/>
                        <a:latin typeface="+mj-lt"/>
                        <a:ea typeface="굴림" panose="020B0600000101010101" pitchFamily="34" charset="-127"/>
                        <a:cs typeface="Arial" panose="020B0604020202020204" pitchFamily="34" charset="0"/>
                      </a:endParaRPr>
                    </a:p>
                  </a:txBody>
                  <a:tcPr marT="45705" marB="45705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4144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ko-KR" sz="1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j-lt"/>
                          <a:ea typeface="굴림" panose="020B0600000101010101" pitchFamily="34" charset="-127"/>
                          <a:cs typeface="+mn-cs"/>
                        </a:rPr>
                        <a:t>Поточні видатки</a:t>
                      </a:r>
                      <a:endParaRPr kumimoji="0" lang="en-US" altLang="ko-KR" sz="1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j-lt"/>
                        <a:ea typeface="굴림" panose="020B0600000101010101" pitchFamily="34" charset="-127"/>
                        <a:cs typeface="+mn-cs"/>
                      </a:endParaRPr>
                    </a:p>
                  </a:txBody>
                  <a:tcPr marT="45705" marB="45705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ko-KR" sz="1800" b="1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1 835,6</a:t>
                      </a:r>
                    </a:p>
                  </a:txBody>
                  <a:tcPr marT="45705" marB="45705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altLang="ko-KR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Arial"/>
                          <a:ea typeface="굴림" panose="020B0600000101010101" pitchFamily="34" charset="-127"/>
                          <a:cs typeface="Arial" panose="020B0604020202020204" pitchFamily="34" charset="0"/>
                        </a:rPr>
                        <a:t>1,6 %</a:t>
                      </a:r>
                      <a:endParaRPr kumimoji="0" lang="uk-UA" altLang="ko-KR" sz="1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uLnTx/>
                        <a:uFillTx/>
                        <a:latin typeface="+mj-lt"/>
                        <a:ea typeface="굴림" panose="020B0600000101010101" pitchFamily="34" charset="-127"/>
                        <a:cs typeface="Arial" panose="020B0604020202020204" pitchFamily="34" charset="0"/>
                      </a:endParaRPr>
                    </a:p>
                  </a:txBody>
                  <a:tcPr marT="45705" marB="45705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41446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6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Інші видатки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6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800" b="0" i="1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(обслуговування боргових зобов’язань)</a:t>
                      </a:r>
                    </a:p>
                  </a:txBody>
                  <a:tcPr marT="45705" marB="45705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ko-KR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j-lt"/>
                          <a:ea typeface="굴림" panose="020B0600000101010101" pitchFamily="34" charset="-127"/>
                        </a:rPr>
                        <a:t>1 284,1</a:t>
                      </a:r>
                      <a:endParaRPr kumimoji="0" lang="en-US" altLang="ko-KR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j-lt"/>
                        <a:ea typeface="굴림" panose="020B0600000101010101" pitchFamily="34" charset="-127"/>
                      </a:endParaRPr>
                    </a:p>
                  </a:txBody>
                  <a:tcPr marT="45705" marB="45705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altLang="ko-KR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+mj-lt"/>
                          <a:ea typeface="굴림" panose="020B0600000101010101" pitchFamily="34" charset="-127"/>
                          <a:cs typeface="Arial" panose="020B0604020202020204" pitchFamily="34" charset="0"/>
                        </a:rPr>
                        <a:t>1,2 %</a:t>
                      </a:r>
                      <a:endParaRPr kumimoji="0" lang="en-US" altLang="ko-KR" sz="1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uLnTx/>
                        <a:uFillTx/>
                        <a:latin typeface="+mj-lt"/>
                        <a:ea typeface="굴림" panose="020B0600000101010101" pitchFamily="34" charset="-127"/>
                        <a:cs typeface="Arial" panose="020B0604020202020204" pitchFamily="34" charset="0"/>
                      </a:endParaRPr>
                    </a:p>
                  </a:txBody>
                  <a:tcPr marT="45705" marB="45705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67609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ko-KR" sz="1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Капітальні придбання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altLang="uk-UA" sz="1800" b="0" i="1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 т. ч.</a:t>
                      </a:r>
                      <a:r>
                        <a:rPr kumimoji="0" lang="uk-UA" altLang="uk-UA" sz="1800" b="1" i="1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uk-UA" altLang="uk-UA" sz="1800" b="0" i="1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благодійна допомога</a:t>
                      </a:r>
                    </a:p>
                  </a:txBody>
                  <a:tcPr marT="45705" marB="45705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ko-KR" sz="1800" b="1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1 212,9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ko-KR" sz="1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+mj-lt"/>
                        </a:rPr>
                        <a:t>944,9</a:t>
                      </a:r>
                    </a:p>
                  </a:txBody>
                  <a:tcPr marT="45705" marB="45705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altLang="ko-KR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Arial"/>
                          <a:ea typeface="굴림" panose="020B0600000101010101" pitchFamily="34" charset="-127"/>
                          <a:cs typeface="Arial" panose="020B0604020202020204" pitchFamily="34" charset="0"/>
                        </a:rPr>
                        <a:t>1,1 %</a:t>
                      </a:r>
                      <a:endParaRPr kumimoji="0" lang="uk-UA" altLang="ko-KR" sz="1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uLnTx/>
                        <a:uFillTx/>
                        <a:latin typeface="+mj-lt"/>
                        <a:ea typeface="굴림" panose="020B0600000101010101" pitchFamily="34" charset="-127"/>
                        <a:cs typeface="Arial" panose="020B0604020202020204" pitchFamily="34" charset="0"/>
                      </a:endParaRPr>
                    </a:p>
                  </a:txBody>
                  <a:tcPr marT="45705" marB="45705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3513138" y="122238"/>
            <a:ext cx="8518525" cy="461962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auto">
              <a:spcBef>
                <a:spcPct val="0"/>
              </a:spcBef>
              <a:spcAft>
                <a:spcPts val="0"/>
              </a:spcAft>
              <a:buFontTx/>
              <a:buNone/>
              <a:defRPr/>
            </a:pPr>
            <a:r>
              <a:rPr lang="uk-UA" altLang="uk-UA" sz="2400" b="1" dirty="0">
                <a:solidFill>
                  <a:srgbClr val="660033"/>
                </a:solidFill>
                <a:latin typeface="+mj-lt"/>
                <a:cs typeface="Arial" panose="020B0604020202020204" pitchFamily="34" charset="0"/>
              </a:rPr>
              <a:t>ВИДАТКИ ЗА ЕКОНОМІЧНОЮ ОЗНАКОЮ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6096000" y="122238"/>
            <a:ext cx="1958975" cy="461962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auto">
              <a:spcBef>
                <a:spcPct val="0"/>
              </a:spcBef>
              <a:spcAft>
                <a:spcPts val="0"/>
              </a:spcAft>
              <a:buFontTx/>
              <a:buNone/>
              <a:defRPr/>
            </a:pPr>
            <a:r>
              <a:rPr lang="uk-UA" altLang="uk-UA" sz="2400" b="1" dirty="0">
                <a:solidFill>
                  <a:srgbClr val="660033"/>
                </a:solidFill>
                <a:latin typeface="+mj-lt"/>
                <a:cs typeface="Arial" panose="020B0604020202020204" pitchFamily="34" charset="0"/>
              </a:rPr>
              <a:t>ОСВІТА</a:t>
            </a:r>
          </a:p>
        </p:txBody>
      </p:sp>
      <p:sp>
        <p:nvSpPr>
          <p:cNvPr id="3" name="AutoShape 28"/>
          <p:cNvSpPr>
            <a:spLocks noChangeArrowheads="1"/>
          </p:cNvSpPr>
          <p:nvPr/>
        </p:nvSpPr>
        <p:spPr bwMode="auto">
          <a:xfrm>
            <a:off x="9272588" y="123825"/>
            <a:ext cx="1882775" cy="893763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uk-UA" altLang="uk-UA" sz="1867" dirty="0">
              <a:solidFill>
                <a:srgbClr val="000000"/>
              </a:solidFill>
            </a:endParaRPr>
          </a:p>
        </p:txBody>
      </p:sp>
      <p:sp>
        <p:nvSpPr>
          <p:cNvPr id="4" name="Rectangle 14"/>
          <p:cNvSpPr>
            <a:spLocks noChangeArrowheads="1"/>
          </p:cNvSpPr>
          <p:nvPr/>
        </p:nvSpPr>
        <p:spPr bwMode="auto">
          <a:xfrm>
            <a:off x="9477375" y="192088"/>
            <a:ext cx="1677988" cy="676275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fontAlgn="auto">
              <a:spcBef>
                <a:spcPct val="0"/>
              </a:spcBef>
              <a:spcAft>
                <a:spcPts val="0"/>
              </a:spcAft>
              <a:buFontTx/>
              <a:buNone/>
              <a:defRPr/>
            </a:pPr>
            <a:r>
              <a:rPr lang="uk-UA" altLang="uk-UA" sz="2200" b="1" dirty="0">
                <a:solidFill>
                  <a:srgbClr val="660033"/>
                </a:solidFill>
                <a:latin typeface="+mj-lt"/>
                <a:cs typeface="+mn-cs"/>
              </a:rPr>
              <a:t>64 689,3</a:t>
            </a:r>
          </a:p>
          <a:p>
            <a:pPr algn="ctr" fontAlgn="auto">
              <a:spcBef>
                <a:spcPct val="0"/>
              </a:spcBef>
              <a:spcAft>
                <a:spcPts val="0"/>
              </a:spcAft>
              <a:buFontTx/>
              <a:buNone/>
              <a:defRPr/>
            </a:pPr>
            <a:r>
              <a:rPr lang="uk-UA" altLang="uk-UA" sz="1600" b="1" i="1" dirty="0">
                <a:solidFill>
                  <a:srgbClr val="002060"/>
                </a:solidFill>
                <a:latin typeface="Arial"/>
                <a:cs typeface="+mn-cs"/>
              </a:rPr>
              <a:t>тис. грн.</a:t>
            </a:r>
            <a:endParaRPr lang="ru-RU" altLang="uk-UA" sz="1600" b="1" i="1" dirty="0">
              <a:solidFill>
                <a:srgbClr val="002060"/>
              </a:solidFill>
              <a:latin typeface="Arial"/>
              <a:cs typeface="+mn-cs"/>
            </a:endParaRPr>
          </a:p>
        </p:txBody>
      </p:sp>
      <p:graphicFrame>
        <p:nvGraphicFramePr>
          <p:cNvPr id="5" name="Таблиця 4"/>
          <p:cNvGraphicFramePr>
            <a:graphicFrameLocks noGrp="1"/>
          </p:cNvGraphicFramePr>
          <p:nvPr/>
        </p:nvGraphicFramePr>
        <p:xfrm>
          <a:off x="2405063" y="884081"/>
          <a:ext cx="4429784" cy="2331720"/>
        </p:xfrm>
        <a:graphic>
          <a:graphicData uri="http://schemas.openxmlformats.org/drawingml/2006/table">
            <a:tbl>
              <a:tblPr firstRow="1" bandRow="1">
                <a:tableStyleId>{3C2FFA5D-87B4-456A-9821-1D502468CF0F}</a:tableStyleId>
              </a:tblPr>
              <a:tblGrid>
                <a:gridCol w="33221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0767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91079">
                <a:tc>
                  <a:txBody>
                    <a:bodyPr/>
                    <a:lstStyle/>
                    <a:p>
                      <a:pPr algn="l"/>
                      <a:r>
                        <a:rPr lang="uk-UA" sz="14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j-lt"/>
                        </a:rPr>
                        <a:t>заробітна плата з нарахуваннями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j-lt"/>
                        </a:rPr>
                        <a:t>50 520,2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1079">
                <a:tc>
                  <a:txBody>
                    <a:bodyPr/>
                    <a:lstStyle/>
                    <a:p>
                      <a:pPr algn="l"/>
                      <a:r>
                        <a:rPr lang="uk-UA" sz="14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j-lt"/>
                        </a:rPr>
                        <a:t>комунальні послуги та енергоносії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j-lt"/>
                        </a:rPr>
                        <a:t> 9 245,7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1079">
                <a:tc>
                  <a:txBody>
                    <a:bodyPr/>
                    <a:lstStyle/>
                    <a:p>
                      <a:pPr algn="l"/>
                      <a:r>
                        <a:rPr lang="uk-UA" sz="14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j-lt"/>
                        </a:rPr>
                        <a:t>продукти харчування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j-lt"/>
                        </a:rPr>
                        <a:t>  3 622,8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1079">
                <a:tc>
                  <a:txBody>
                    <a:bodyPr/>
                    <a:lstStyle/>
                    <a:p>
                      <a:pPr algn="l"/>
                      <a:r>
                        <a:rPr lang="uk-UA" sz="1400" b="1" dirty="0">
                          <a:solidFill>
                            <a:srgbClr val="002060"/>
                          </a:solidFill>
                          <a:latin typeface="+mj-lt"/>
                        </a:rPr>
                        <a:t>поточні видатки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b="1" dirty="0">
                          <a:solidFill>
                            <a:srgbClr val="002060"/>
                          </a:solidFill>
                          <a:latin typeface="+mj-lt"/>
                        </a:rPr>
                        <a:t> </a:t>
                      </a:r>
                      <a:r>
                        <a:rPr lang="en-US" sz="1400" b="1" dirty="0">
                          <a:solidFill>
                            <a:srgbClr val="002060"/>
                          </a:solidFill>
                          <a:latin typeface="+mj-lt"/>
                        </a:rPr>
                        <a:t> </a:t>
                      </a:r>
                      <a:r>
                        <a:rPr lang="uk-UA" sz="1400" b="1" dirty="0">
                          <a:solidFill>
                            <a:srgbClr val="002060"/>
                          </a:solidFill>
                          <a:latin typeface="+mj-lt"/>
                        </a:rPr>
                        <a:t> </a:t>
                      </a:r>
                      <a:r>
                        <a:rPr lang="en-US" sz="1400" b="1" dirty="0">
                          <a:solidFill>
                            <a:srgbClr val="002060"/>
                          </a:solidFill>
                          <a:latin typeface="+mj-lt"/>
                        </a:rPr>
                        <a:t>866,0</a:t>
                      </a:r>
                      <a:endParaRPr lang="uk-UA" sz="1400" b="1" dirty="0">
                        <a:solidFill>
                          <a:srgbClr val="002060"/>
                        </a:solidFill>
                        <a:latin typeface="+mj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1079">
                <a:tc>
                  <a:txBody>
                    <a:bodyPr/>
                    <a:lstStyle/>
                    <a:p>
                      <a:r>
                        <a:rPr lang="uk-UA" sz="1400" b="1" kern="1200" dirty="0">
                          <a:solidFill>
                            <a:srgbClr val="002060"/>
                          </a:solidFill>
                          <a:latin typeface="+mj-lt"/>
                          <a:ea typeface="+mn-ea"/>
                          <a:cs typeface="+mn-cs"/>
                        </a:rPr>
                        <a:t>програми та заходи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solidFill>
                            <a:srgbClr val="002060"/>
                          </a:solidFill>
                          <a:latin typeface="+mj-lt"/>
                        </a:rPr>
                        <a:t> </a:t>
                      </a:r>
                      <a:r>
                        <a:rPr lang="uk-UA" sz="1400" b="1" dirty="0">
                          <a:solidFill>
                            <a:srgbClr val="002060"/>
                          </a:solidFill>
                          <a:latin typeface="+mj-lt"/>
                        </a:rPr>
                        <a:t> 307,6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91079">
                <a:tc>
                  <a:txBody>
                    <a:bodyPr/>
                    <a:lstStyle/>
                    <a:p>
                      <a:r>
                        <a:rPr lang="uk-UA" sz="1400" b="1" kern="1200" dirty="0">
                          <a:solidFill>
                            <a:srgbClr val="002060"/>
                          </a:solidFill>
                          <a:latin typeface="+mj-lt"/>
                          <a:ea typeface="+mn-ea"/>
                          <a:cs typeface="+mn-cs"/>
                        </a:rPr>
                        <a:t>капітальні видатки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b="1" dirty="0">
                          <a:solidFill>
                            <a:srgbClr val="002060"/>
                          </a:solidFill>
                          <a:latin typeface="+mj-lt"/>
                        </a:rPr>
                        <a:t>     98,0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65727">
                <a:tc>
                  <a:txBody>
                    <a:bodyPr/>
                    <a:lstStyle/>
                    <a:p>
                      <a:pPr algn="l"/>
                      <a:r>
                        <a:rPr lang="uk-UA" sz="1400" b="1" dirty="0">
                          <a:solidFill>
                            <a:srgbClr val="002060"/>
                          </a:solidFill>
                          <a:latin typeface="+mj-lt"/>
                        </a:rPr>
                        <a:t>капітальні придбання </a:t>
                      </a:r>
                    </a:p>
                    <a:p>
                      <a:pPr algn="l"/>
                      <a:r>
                        <a:rPr lang="uk-UA" sz="1300" b="1" i="1" dirty="0">
                          <a:solidFill>
                            <a:srgbClr val="002060"/>
                          </a:solidFill>
                          <a:latin typeface="+mj-lt"/>
                        </a:rPr>
                        <a:t>(благодійна допомога)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b="1" dirty="0">
                          <a:solidFill>
                            <a:srgbClr val="002060"/>
                          </a:solidFill>
                          <a:latin typeface="+mj-lt"/>
                        </a:rPr>
                        <a:t>  </a:t>
                      </a:r>
                      <a:r>
                        <a:rPr lang="en-US" sz="1400" b="1" dirty="0">
                          <a:solidFill>
                            <a:srgbClr val="002060"/>
                          </a:solidFill>
                          <a:latin typeface="+mj-lt"/>
                        </a:rPr>
                        <a:t> </a:t>
                      </a:r>
                      <a:r>
                        <a:rPr lang="uk-UA" sz="1400" b="1" dirty="0">
                          <a:solidFill>
                            <a:srgbClr val="002060"/>
                          </a:solidFill>
                          <a:latin typeface="+mj-lt"/>
                        </a:rPr>
                        <a:t> 29,0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aphicFrame>
        <p:nvGraphicFramePr>
          <p:cNvPr id="42101" name="Group 117"/>
          <p:cNvGraphicFramePr>
            <a:graphicFrameLocks noGrp="1"/>
          </p:cNvGraphicFramePr>
          <p:nvPr/>
        </p:nvGraphicFramePr>
        <p:xfrm>
          <a:off x="7251700" y="1212850"/>
          <a:ext cx="4497388" cy="1203960"/>
        </p:xfrm>
        <a:graphic>
          <a:graphicData uri="http://schemas.openxmlformats.org/drawingml/2006/table">
            <a:tbl>
              <a:tblPr/>
              <a:tblGrid>
                <a:gridCol w="35179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794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016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charset="0"/>
                          <a:cs typeface="Arial" charset="0"/>
                        </a:rPr>
                        <a:t>Позашкільна освіта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charset="0"/>
                          <a:cs typeface="Arial" charset="0"/>
                        </a:rPr>
                        <a:t>1 671,1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30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300" b="1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заробітна плата з нарахуваннями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300" b="1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1 096,0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30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300" b="1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комунальні послуги та енергоносії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300" b="1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520,6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30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300" b="1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поточні видатки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300" b="1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 54,5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42103" name="Group 119"/>
          <p:cNvGraphicFramePr>
            <a:graphicFrameLocks noGrp="1"/>
          </p:cNvGraphicFramePr>
          <p:nvPr/>
        </p:nvGraphicFramePr>
        <p:xfrm>
          <a:off x="7316788" y="2568575"/>
          <a:ext cx="4429125" cy="1212216"/>
        </p:xfrm>
        <a:graphic>
          <a:graphicData uri="http://schemas.openxmlformats.org/drawingml/2006/table">
            <a:tbl>
              <a:tblPr/>
              <a:tblGrid>
                <a:gridCol w="34829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461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095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charset="0"/>
                          <a:cs typeface="Arial" charset="0"/>
                        </a:rPr>
                        <a:t>Інклюзивно-ресурсний центр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charset="0"/>
                          <a:cs typeface="Arial" charset="0"/>
                        </a:rPr>
                        <a:t>110,6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36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300" b="1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комунальні послуги та енергоносії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300" b="1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55,9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36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300" b="1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заробітна плата та енергоносії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300" b="1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33,7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65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300" b="1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поточні видатки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300" b="1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21,0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42100" name="Group 116"/>
          <p:cNvGraphicFramePr>
            <a:graphicFrameLocks noGrp="1"/>
          </p:cNvGraphicFramePr>
          <p:nvPr/>
        </p:nvGraphicFramePr>
        <p:xfrm>
          <a:off x="2405063" y="3351213"/>
          <a:ext cx="4497387" cy="1676400"/>
        </p:xfrm>
        <a:graphic>
          <a:graphicData uri="http://schemas.openxmlformats.org/drawingml/2006/table">
            <a:tbl>
              <a:tblPr/>
              <a:tblGrid>
                <a:gridCol w="34242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731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302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charset="0"/>
                          <a:cs typeface="Arial" charset="0"/>
                        </a:rPr>
                        <a:t>Заклади дошкільної освіти</a:t>
                      </a:r>
                      <a:r>
                        <a:rPr kumimoji="0" lang="uk-UA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200" b="1" i="1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charset="0"/>
                          <a:cs typeface="Arial" charset="0"/>
                        </a:rPr>
                        <a:t>в т. числі благодійна допомога – 39,4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charset="0"/>
                          <a:cs typeface="Arial" charset="0"/>
                        </a:rPr>
                        <a:t>5</a:t>
                      </a:r>
                      <a:r>
                        <a:rPr kumimoji="0" lang="uk-UA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charset="0"/>
                          <a:cs typeface="Arial" charset="0"/>
                        </a:rPr>
                        <a:t>9</a:t>
                      </a:r>
                      <a:r>
                        <a:rPr kumimoji="0" lang="uk-UA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charset="0"/>
                          <a:cs typeface="Arial" charset="0"/>
                        </a:rPr>
                        <a:t>87,0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300" b="1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заробітна плата з нарахуваннями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300" b="1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11 553,2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300" b="1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комунальні послуги та енергоносії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300" b="1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2 881,6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47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300" b="1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продукти харчування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300" b="1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 1 347,7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300" b="1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поточні видатки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300" b="1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</a:t>
                      </a:r>
                      <a:r>
                        <a:rPr kumimoji="0" lang="en-US" sz="1300" b="1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204</a:t>
                      </a:r>
                      <a:r>
                        <a:rPr kumimoji="0" lang="uk-UA" sz="1300" b="1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,</a:t>
                      </a:r>
                      <a:r>
                        <a:rPr kumimoji="0" lang="en-US" sz="1300" b="1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5</a:t>
                      </a:r>
                      <a:endParaRPr kumimoji="0" lang="uk-UA" sz="1300" b="1" i="0" u="none" strike="noStrike" cap="none" normalizeH="0" baseline="0">
                        <a:ln>
                          <a:noFill/>
                        </a:ln>
                        <a:solidFill>
                          <a:srgbClr val="6633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42097" name="Group 113"/>
          <p:cNvGraphicFramePr>
            <a:graphicFrameLocks noGrp="1"/>
          </p:cNvGraphicFramePr>
          <p:nvPr/>
        </p:nvGraphicFramePr>
        <p:xfrm>
          <a:off x="2405063" y="5106988"/>
          <a:ext cx="4497387" cy="1203960"/>
        </p:xfrm>
        <a:graphic>
          <a:graphicData uri="http://schemas.openxmlformats.org/drawingml/2006/table">
            <a:tbl>
              <a:tblPr/>
              <a:tblGrid>
                <a:gridCol w="34972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001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206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charset="0"/>
                          <a:cs typeface="Arial" charset="0"/>
                        </a:rPr>
                        <a:t>Управління освіти, бухгалтерія</a:t>
                      </a:r>
                      <a:r>
                        <a:rPr kumimoji="0" lang="uk-UA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charset="0"/>
                          <a:cs typeface="Arial" charset="0"/>
                        </a:rPr>
                        <a:t>  </a:t>
                      </a:r>
                      <a:r>
                        <a:rPr kumimoji="0" lang="uk-UA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charset="0"/>
                          <a:cs typeface="Arial" charset="0"/>
                        </a:rPr>
                        <a:t>1 474,6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300" b="1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заробітна плата з нарахуваннями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300" b="1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1 431,2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300" b="1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комунальні послуги та енергоносії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300" b="1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  </a:t>
                      </a:r>
                      <a:r>
                        <a:rPr kumimoji="0" lang="en-US" sz="1300" b="1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uk-UA" sz="1300" b="1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35,</a:t>
                      </a:r>
                      <a:r>
                        <a:rPr kumimoji="0" lang="en-US" sz="1300" b="1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uk-UA" sz="1300" b="1" i="0" u="none" strike="noStrike" cap="none" normalizeH="0" baseline="0">
                        <a:ln>
                          <a:noFill/>
                        </a:ln>
                        <a:solidFill>
                          <a:srgbClr val="6633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300" b="1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поточні видатки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300" b="1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   </a:t>
                      </a:r>
                      <a:r>
                        <a:rPr kumimoji="0" lang="en-US" sz="1300" b="1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uk-UA" sz="1300" b="1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8,3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42104" name="Group 120"/>
          <p:cNvGraphicFramePr>
            <a:graphicFrameLocks noGrp="1"/>
          </p:cNvGraphicFramePr>
          <p:nvPr/>
        </p:nvGraphicFramePr>
        <p:xfrm>
          <a:off x="7350125" y="4013200"/>
          <a:ext cx="4397375" cy="883920"/>
        </p:xfrm>
        <a:graphic>
          <a:graphicData uri="http://schemas.openxmlformats.org/drawingml/2006/table">
            <a:tbl>
              <a:tblPr/>
              <a:tblGrid>
                <a:gridCol w="34401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572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charset="0"/>
                          <a:cs typeface="Arial" charset="0"/>
                        </a:rPr>
                        <a:t>Центр професійного розвитку педпрацівників 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charset="0"/>
                          <a:cs typeface="Arial" charset="0"/>
                        </a:rPr>
                        <a:t> 252,7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заробітна плата з нарахуваннями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 252,7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42106" name="Group 122"/>
          <p:cNvGraphicFramePr>
            <a:graphicFrameLocks noGrp="1"/>
          </p:cNvGraphicFramePr>
          <p:nvPr/>
        </p:nvGraphicFramePr>
        <p:xfrm>
          <a:off x="7366000" y="5106988"/>
          <a:ext cx="4364038" cy="1249680"/>
        </p:xfrm>
        <a:graphic>
          <a:graphicData uri="http://schemas.openxmlformats.org/drawingml/2006/table">
            <a:tbl>
              <a:tblPr/>
              <a:tblGrid>
                <a:gridCol w="34147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493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873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charset="0"/>
                          <a:cs typeface="Arial" charset="0"/>
                        </a:rPr>
                        <a:t>Спортивна школа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charset="0"/>
                          <a:cs typeface="Arial" charset="0"/>
                        </a:rPr>
                        <a:t>  859,3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14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заробітна плата з нарахуваннями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780,4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14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комунальні послуги та енергоносії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62,6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63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поточні видатки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16,3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12" name="Таблиця 11"/>
          <p:cNvGraphicFramePr>
            <a:graphicFrameLocks noGrp="1"/>
          </p:cNvGraphicFramePr>
          <p:nvPr/>
        </p:nvGraphicFramePr>
        <p:xfrm>
          <a:off x="3109913" y="6462713"/>
          <a:ext cx="7291052" cy="342364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56714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196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42364">
                <a:tc>
                  <a:txBody>
                    <a:bodyPr/>
                    <a:lstStyle/>
                    <a:p>
                      <a:pPr algn="ctr"/>
                      <a:r>
                        <a:rPr lang="uk-UA" sz="1500" b="1" dirty="0">
                          <a:solidFill>
                            <a:srgbClr val="002060"/>
                          </a:solidFill>
                          <a:latin typeface="+mj-lt"/>
                        </a:rPr>
                        <a:t>Програма розвитку освіти, фізичної культури і спорту           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500" b="1" dirty="0">
                          <a:solidFill>
                            <a:srgbClr val="002060"/>
                          </a:solidFill>
                          <a:latin typeface="+mj-lt"/>
                        </a:rPr>
                        <a:t>  307,6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ChangeArrowheads="1"/>
          </p:cNvSpPr>
          <p:nvPr/>
        </p:nvSpPr>
        <p:spPr bwMode="auto">
          <a:xfrm>
            <a:off x="3481388" y="104775"/>
            <a:ext cx="85185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uk-UA" altLang="uk-UA" sz="2400" b="1">
                <a:solidFill>
                  <a:srgbClr val="660033"/>
                </a:solidFill>
              </a:rPr>
              <a:t>ЗАКЛАДИ ЗАГАЛЬНОЇ СЕРЕДНЬОЇ ОСВІТИ</a:t>
            </a:r>
          </a:p>
        </p:txBody>
      </p:sp>
      <p:sp>
        <p:nvSpPr>
          <p:cNvPr id="4" name="AutoShape 28"/>
          <p:cNvSpPr>
            <a:spLocks noChangeArrowheads="1"/>
          </p:cNvSpPr>
          <p:nvPr/>
        </p:nvSpPr>
        <p:spPr bwMode="auto">
          <a:xfrm>
            <a:off x="10185400" y="566738"/>
            <a:ext cx="1590675" cy="917575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uk-UA" sz="1867" dirty="0">
                <a:solidFill>
                  <a:srgbClr val="663300"/>
                </a:solidFill>
              </a:rPr>
              <a:t>   </a:t>
            </a:r>
            <a:r>
              <a:rPr lang="uk-UA" altLang="uk-UA" sz="1867" dirty="0">
                <a:solidFill>
                  <a:srgbClr val="663300"/>
                </a:solidFill>
              </a:rPr>
              <a:t>4</a:t>
            </a:r>
            <a:r>
              <a:rPr lang="en-US" altLang="uk-UA" sz="1867" dirty="0">
                <a:solidFill>
                  <a:srgbClr val="663300"/>
                </a:solidFill>
              </a:rPr>
              <a:t>4 026,4</a:t>
            </a:r>
            <a:endParaRPr lang="uk-UA" altLang="uk-UA" sz="1867" dirty="0">
              <a:solidFill>
                <a:srgbClr val="6633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altLang="uk-UA" sz="1600" i="1" dirty="0">
                <a:solidFill>
                  <a:srgbClr val="002060"/>
                </a:solidFill>
                <a:latin typeface="Arial"/>
              </a:rPr>
              <a:t>   тис. грн.</a:t>
            </a:r>
            <a:endParaRPr lang="uk-UA" altLang="uk-UA" sz="1600" dirty="0">
              <a:solidFill>
                <a:srgbClr val="663300"/>
              </a:solidFill>
            </a:endParaRPr>
          </a:p>
        </p:txBody>
      </p:sp>
      <p:sp>
        <p:nvSpPr>
          <p:cNvPr id="31748" name="Rectangle 14"/>
          <p:cNvSpPr>
            <a:spLocks noChangeArrowheads="1"/>
          </p:cNvSpPr>
          <p:nvPr/>
        </p:nvSpPr>
        <p:spPr bwMode="auto">
          <a:xfrm>
            <a:off x="9745663" y="1211263"/>
            <a:ext cx="2005012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uk-UA" altLang="uk-UA" sz="1600" b="1" i="1">
                <a:solidFill>
                  <a:srgbClr val="002060"/>
                </a:solidFill>
              </a:rPr>
              <a:t>        </a:t>
            </a:r>
            <a:endParaRPr lang="ru-RU" altLang="uk-UA" sz="1600" b="1" i="1">
              <a:solidFill>
                <a:srgbClr val="002060"/>
              </a:solidFill>
            </a:endParaRPr>
          </a:p>
        </p:txBody>
      </p:sp>
      <p:sp>
        <p:nvSpPr>
          <p:cNvPr id="31749" name="TextBox 22"/>
          <p:cNvSpPr txBox="1">
            <a:spLocks noChangeArrowheads="1"/>
          </p:cNvSpPr>
          <p:nvPr/>
        </p:nvSpPr>
        <p:spPr bwMode="auto">
          <a:xfrm>
            <a:off x="7324725" y="5133975"/>
            <a:ext cx="4367213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90000"/>
              </a:lnSpc>
            </a:pPr>
            <a:endParaRPr lang="uk-UA" altLang="uk-UA" b="1">
              <a:solidFill>
                <a:srgbClr val="663300"/>
              </a:solidFill>
            </a:endParaRPr>
          </a:p>
          <a:p>
            <a:pPr>
              <a:lnSpc>
                <a:spcPct val="80000"/>
              </a:lnSpc>
            </a:pPr>
            <a:r>
              <a:rPr lang="uk-UA" altLang="uk-UA" sz="1400">
                <a:solidFill>
                  <a:srgbClr val="336699"/>
                </a:solidFill>
              </a:rPr>
              <a:t>          </a:t>
            </a:r>
            <a:endParaRPr lang="uk-UA" sz="1400">
              <a:solidFill>
                <a:srgbClr val="000000"/>
              </a:solidFill>
            </a:endParaRPr>
          </a:p>
        </p:txBody>
      </p:sp>
      <p:graphicFrame>
        <p:nvGraphicFramePr>
          <p:cNvPr id="43134" name="Group 126"/>
          <p:cNvGraphicFramePr>
            <a:graphicFrameLocks noGrp="1"/>
          </p:cNvGraphicFramePr>
          <p:nvPr/>
        </p:nvGraphicFramePr>
        <p:xfrm>
          <a:off x="7056438" y="4918075"/>
          <a:ext cx="4635500" cy="1547178"/>
        </p:xfrm>
        <a:graphic>
          <a:graphicData uri="http://schemas.openxmlformats.org/drawingml/2006/table">
            <a:tbl>
              <a:tblPr/>
              <a:tblGrid>
                <a:gridCol w="330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33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89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charset="0"/>
                          <a:cs typeface="Arial" charset="0"/>
                        </a:rPr>
                        <a:t>БІЛІВСЬКИЙ ОЗЗСО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6</a:t>
                      </a: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charset="0"/>
                          <a:cs typeface="Arial" charset="0"/>
                        </a:rPr>
                        <a:t> 268</a:t>
                      </a:r>
                      <a:r>
                        <a:rPr kumimoji="0" lang="uk-UA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charset="0"/>
                          <a:cs typeface="Arial" charset="0"/>
                        </a:rPr>
                        <a:t>,</a:t>
                      </a: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charset="0"/>
                          <a:cs typeface="Arial" charset="0"/>
                        </a:rPr>
                        <a:t>5</a:t>
                      </a:r>
                      <a:endParaRPr kumimoji="0" lang="uk-UA" sz="1400" b="1" i="0" u="none" strike="noStrike" cap="none" normalizeH="0" baseline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57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300" b="1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заробітна плата з нарахуваннями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300" b="1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  5</a:t>
                      </a:r>
                      <a:r>
                        <a:rPr kumimoji="0" lang="en-US" sz="1300" b="1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uk-UA" sz="1300" b="1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531,6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57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300" b="1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комунальні послуги та енергоносії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300" b="1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     </a:t>
                      </a:r>
                      <a:r>
                        <a:rPr kumimoji="0" lang="en-US" sz="1300" b="1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380</a:t>
                      </a:r>
                      <a:r>
                        <a:rPr kumimoji="0" lang="uk-UA" sz="1300" b="1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,</a:t>
                      </a:r>
                      <a:r>
                        <a:rPr kumimoji="0" lang="en-US" sz="1300" b="1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  <a:endParaRPr kumimoji="0" lang="uk-UA" sz="1300" b="1" i="0" u="none" strike="noStrike" cap="none" normalizeH="0" baseline="0">
                        <a:ln>
                          <a:noFill/>
                        </a:ln>
                        <a:solidFill>
                          <a:srgbClr val="6633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57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300" b="1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продукти харчування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300" b="1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     239,7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57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300" b="1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поточні видатки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300" b="1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     </a:t>
                      </a:r>
                      <a:r>
                        <a:rPr kumimoji="0" lang="en-US" sz="1300" b="1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116</a:t>
                      </a:r>
                      <a:r>
                        <a:rPr kumimoji="0" lang="uk-UA" sz="1300" b="1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,</a:t>
                      </a:r>
                      <a:r>
                        <a:rPr kumimoji="0" lang="en-US" sz="1300" b="1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9</a:t>
                      </a:r>
                      <a:endParaRPr kumimoji="0" lang="uk-UA" sz="1300" b="1" i="0" u="none" strike="noStrike" cap="none" normalizeH="0" baseline="0">
                        <a:ln>
                          <a:noFill/>
                        </a:ln>
                        <a:solidFill>
                          <a:srgbClr val="6633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43135" name="Group 127"/>
          <p:cNvGraphicFramePr>
            <a:graphicFrameLocks noGrp="1"/>
          </p:cNvGraphicFramePr>
          <p:nvPr/>
        </p:nvGraphicFramePr>
        <p:xfrm>
          <a:off x="7056438" y="3170238"/>
          <a:ext cx="4635500" cy="1645920"/>
        </p:xfrm>
        <a:graphic>
          <a:graphicData uri="http://schemas.openxmlformats.org/drawingml/2006/table">
            <a:tbl>
              <a:tblPr/>
              <a:tblGrid>
                <a:gridCol w="36258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096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095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charset="0"/>
                          <a:cs typeface="Arial" charset="0"/>
                        </a:rPr>
                        <a:t>ЛІЦЕЙ №7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200" b="1" i="1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charset="0"/>
                          <a:cs typeface="Arial" charset="0"/>
                        </a:rPr>
                        <a:t>в т. числі благодійна допомога – 158,4</a:t>
                      </a:r>
                      <a:endParaRPr kumimoji="0" lang="uk-UA" sz="1400" b="1" i="0" u="none" strike="noStrike" cap="none" normalizeH="0" baseline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charset="0"/>
                          <a:cs typeface="Arial" charset="0"/>
                        </a:rPr>
                        <a:t>6 959</a:t>
                      </a:r>
                      <a:r>
                        <a:rPr kumimoji="0" lang="uk-UA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charset="0"/>
                          <a:cs typeface="Arial" charset="0"/>
                        </a:rPr>
                        <a:t>,</a:t>
                      </a: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uk-UA" sz="1400" b="1" i="0" u="none" strike="noStrike" cap="none" normalizeH="0" baseline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300" b="1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заробітна плата з нарахуваннями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300" b="1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5</a:t>
                      </a:r>
                      <a:r>
                        <a:rPr kumimoji="0" lang="en-US" sz="1300" b="1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uk-UA" sz="1300" b="1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633,5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300" b="1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комунальні послуги та енергоносії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300" b="1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 </a:t>
                      </a:r>
                      <a:r>
                        <a:rPr kumimoji="0" lang="en-US" sz="1300" b="1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739</a:t>
                      </a:r>
                      <a:r>
                        <a:rPr kumimoji="0" lang="uk-UA" sz="1300" b="1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,</a:t>
                      </a:r>
                      <a:r>
                        <a:rPr kumimoji="0" lang="en-US" sz="1300" b="1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  <a:endParaRPr kumimoji="0" lang="uk-UA" sz="1300" b="1" i="0" u="none" strike="noStrike" cap="none" normalizeH="0" baseline="0">
                        <a:ln>
                          <a:noFill/>
                        </a:ln>
                        <a:solidFill>
                          <a:srgbClr val="6633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300" b="1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продукти харчування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300" b="1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en-US" sz="1300" b="1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uk-UA" sz="1300" b="1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328,6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300" b="1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поточні видатки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300" b="0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 </a:t>
                      </a:r>
                      <a:r>
                        <a:rPr kumimoji="0" lang="en-US" sz="1300" b="1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257</a:t>
                      </a:r>
                      <a:r>
                        <a:rPr kumimoji="0" lang="uk-UA" sz="1300" b="1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,</a:t>
                      </a:r>
                      <a:r>
                        <a:rPr kumimoji="0" lang="en-US" sz="1300" b="1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6</a:t>
                      </a:r>
                      <a:endParaRPr kumimoji="0" lang="uk-UA" sz="1300" b="1" i="0" u="none" strike="noStrike" cap="none" normalizeH="0" baseline="0">
                        <a:ln>
                          <a:noFill/>
                        </a:ln>
                        <a:solidFill>
                          <a:srgbClr val="6633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43136" name="Group 128"/>
          <p:cNvGraphicFramePr>
            <a:graphicFrameLocks noGrp="1"/>
          </p:cNvGraphicFramePr>
          <p:nvPr/>
        </p:nvGraphicFramePr>
        <p:xfrm>
          <a:off x="7056438" y="1568450"/>
          <a:ext cx="4635500" cy="1494790"/>
        </p:xfrm>
        <a:graphic>
          <a:graphicData uri="http://schemas.openxmlformats.org/drawingml/2006/table">
            <a:tbl>
              <a:tblPr/>
              <a:tblGrid>
                <a:gridCol w="3733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017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365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charset="0"/>
                          <a:cs typeface="Arial" charset="0"/>
                        </a:rPr>
                        <a:t>ЛІЦЕЙ №5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charset="0"/>
                          <a:cs typeface="Arial" charset="0"/>
                        </a:rPr>
                        <a:t>8</a:t>
                      </a: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charset="0"/>
                          <a:cs typeface="Arial" charset="0"/>
                        </a:rPr>
                        <a:t> 635</a:t>
                      </a:r>
                      <a:r>
                        <a:rPr kumimoji="0" lang="uk-UA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charset="0"/>
                          <a:cs typeface="Arial" charset="0"/>
                        </a:rPr>
                        <a:t>,</a:t>
                      </a: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uk-UA" sz="1400" b="1" i="0" u="none" strike="noStrike" cap="none" normalizeH="0" baseline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4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300" b="1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заробітна плата з нарахуваннями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300" b="1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6</a:t>
                      </a:r>
                      <a:r>
                        <a:rPr kumimoji="0" lang="en-US" sz="1300" b="1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uk-UA" sz="1300" b="1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679,1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4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300" b="1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комунальні послуги та енергоносії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300" b="1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1 298,1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4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300" b="1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продукти харчування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300" b="1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en-US" sz="1300" b="1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uk-UA" sz="1300" b="1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633,9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54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300" b="1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поточні видатки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300" b="1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 </a:t>
                      </a:r>
                      <a:r>
                        <a:rPr kumimoji="0" lang="en-US" sz="1300" b="1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uk-UA" sz="1300" b="1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en-US" sz="1300" b="1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23</a:t>
                      </a:r>
                      <a:r>
                        <a:rPr kumimoji="0" lang="uk-UA" sz="1300" b="1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,</a:t>
                      </a:r>
                      <a:r>
                        <a:rPr kumimoji="0" lang="en-US" sz="1300" b="1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9</a:t>
                      </a:r>
                      <a:endParaRPr kumimoji="0" lang="uk-UA" sz="1300" b="1" i="0" u="none" strike="noStrike" cap="none" normalizeH="0" baseline="0">
                        <a:ln>
                          <a:noFill/>
                        </a:ln>
                        <a:solidFill>
                          <a:srgbClr val="6633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43147" name="Group 139"/>
          <p:cNvGraphicFramePr>
            <a:graphicFrameLocks noGrp="1"/>
          </p:cNvGraphicFramePr>
          <p:nvPr/>
        </p:nvGraphicFramePr>
        <p:xfrm>
          <a:off x="2327275" y="4959350"/>
          <a:ext cx="4346575" cy="1935480"/>
        </p:xfrm>
        <a:graphic>
          <a:graphicData uri="http://schemas.openxmlformats.org/drawingml/2006/table">
            <a:tbl>
              <a:tblPr/>
              <a:tblGrid>
                <a:gridCol w="33607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858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952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charset="0"/>
                          <a:cs typeface="Arial" charset="0"/>
                        </a:rPr>
                        <a:t>ЛІЦЕЙ №1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200" b="1" i="1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charset="0"/>
                          <a:cs typeface="Arial" charset="0"/>
                        </a:rPr>
                        <a:t>в т. числі благодійна допомога – 49,5</a:t>
                      </a:r>
                      <a:endParaRPr kumimoji="0" lang="uk-UA" sz="1400" b="1" i="0" u="none" strike="noStrike" cap="none" normalizeH="0" baseline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charset="0"/>
                          <a:cs typeface="Arial" charset="0"/>
                        </a:rPr>
                        <a:t>5</a:t>
                      </a: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charset="0"/>
                          <a:cs typeface="Arial" charset="0"/>
                        </a:rPr>
                        <a:t> 283</a:t>
                      </a:r>
                      <a:r>
                        <a:rPr kumimoji="0" lang="uk-UA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charset="0"/>
                          <a:cs typeface="Arial" charset="0"/>
                        </a:rPr>
                        <a:t>,</a:t>
                      </a: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charset="0"/>
                          <a:cs typeface="Arial" charset="0"/>
                        </a:rPr>
                        <a:t>8</a:t>
                      </a:r>
                      <a:endParaRPr kumimoji="0" lang="uk-UA" sz="1400" b="1" i="0" u="none" strike="noStrike" cap="none" normalizeH="0" baseline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300" b="1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заробітна плата з нарахуваннями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uk-UA" sz="1300" b="1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4</a:t>
                      </a:r>
                      <a:r>
                        <a:rPr kumimoji="0" lang="en-US" sz="1300" b="1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uk-UA" sz="1300" b="1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017,8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300" b="1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комунальні послуги та енергоносії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300" b="1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 </a:t>
                      </a:r>
                      <a:r>
                        <a:rPr kumimoji="0" lang="en-US" sz="1300" b="1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 </a:t>
                      </a:r>
                      <a:r>
                        <a:rPr kumimoji="0" lang="uk-UA" sz="1300" b="1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903,9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300" b="1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продукти харчування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300" b="1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en-US" sz="1300" b="1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</a:t>
                      </a:r>
                      <a:r>
                        <a:rPr kumimoji="0" lang="uk-UA" sz="1300" b="1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297,6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76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300" b="1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поточні видатки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300" b="1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 </a:t>
                      </a:r>
                      <a:r>
                        <a:rPr kumimoji="0" lang="en-US" sz="1300" b="1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35</a:t>
                      </a:r>
                      <a:r>
                        <a:rPr kumimoji="0" lang="uk-UA" sz="1300" b="1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,</a:t>
                      </a:r>
                      <a:r>
                        <a:rPr kumimoji="0" lang="en-US" sz="1300" b="1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5</a:t>
                      </a:r>
                      <a:endParaRPr kumimoji="0" lang="uk-UA" sz="1300" b="1" i="0" u="none" strike="noStrike" cap="none" normalizeH="0" baseline="0">
                        <a:ln>
                          <a:noFill/>
                        </a:ln>
                        <a:solidFill>
                          <a:srgbClr val="6633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300" b="1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капітальні придбання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300" b="1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</a:t>
                      </a:r>
                      <a:r>
                        <a:rPr kumimoji="0" lang="en-US" sz="1300" b="1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 </a:t>
                      </a:r>
                      <a:r>
                        <a:rPr kumimoji="0" lang="uk-UA" sz="1300" b="1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29,0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43138" name="Group 130"/>
          <p:cNvGraphicFramePr>
            <a:graphicFrameLocks noGrp="1"/>
          </p:cNvGraphicFramePr>
          <p:nvPr/>
        </p:nvGraphicFramePr>
        <p:xfrm>
          <a:off x="2327275" y="823913"/>
          <a:ext cx="4346575" cy="1859280"/>
        </p:xfrm>
        <a:graphic>
          <a:graphicData uri="http://schemas.openxmlformats.org/drawingml/2006/table">
            <a:tbl>
              <a:tblPr/>
              <a:tblGrid>
                <a:gridCol w="3276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699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127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charset="0"/>
                          <a:cs typeface="Arial" charset="0"/>
                        </a:rPr>
                        <a:t>ГІМНАЗІЇ, ЯКІ ОБСЛУГОВУЄ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charset="0"/>
                          <a:cs typeface="Arial" charset="0"/>
                        </a:rPr>
                        <a:t>ЦЕНТРАЛІЗОВАНА БУХГАЛТЕРІЯ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200" b="1" i="1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charset="0"/>
                          <a:cs typeface="Arial" charset="0"/>
                        </a:rPr>
                        <a:t>в т. числі благодійна допомога – 24,8 </a:t>
                      </a:r>
                      <a:endParaRPr kumimoji="0" lang="uk-UA" sz="1400" b="1" i="0" u="none" strike="noStrike" cap="none" normalizeH="0" baseline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sz="1400" b="1" i="0" u="none" strike="noStrike" cap="none" normalizeH="0" baseline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charset="0"/>
                          <a:cs typeface="Arial" charset="0"/>
                        </a:rPr>
                        <a:t>2 806</a:t>
                      </a:r>
                      <a:r>
                        <a:rPr kumimoji="0" lang="uk-UA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charset="0"/>
                          <a:cs typeface="Arial" charset="0"/>
                        </a:rPr>
                        <a:t>,</a:t>
                      </a: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charset="0"/>
                          <a:cs typeface="Arial" charset="0"/>
                        </a:rPr>
                        <a:t>7</a:t>
                      </a:r>
                      <a:endParaRPr kumimoji="0" lang="uk-UA" sz="1400" b="1" i="0" u="none" strike="noStrike" cap="none" normalizeH="0" baseline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300" b="1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заробітна плата з нарахуваннями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300" b="1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 10</a:t>
                      </a:r>
                      <a:r>
                        <a:rPr kumimoji="0" lang="en-US" sz="1300" b="1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uk-UA" sz="1300" b="1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451,</a:t>
                      </a:r>
                      <a:r>
                        <a:rPr kumimoji="0" lang="en-US" sz="1300" b="1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8</a:t>
                      </a:r>
                      <a:endParaRPr kumimoji="0" lang="uk-UA" sz="1300" b="1" i="0" u="none" strike="noStrike" cap="none" normalizeH="0" baseline="0">
                        <a:ln>
                          <a:noFill/>
                        </a:ln>
                        <a:solidFill>
                          <a:srgbClr val="6633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300" b="1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комунальні послуги та енергоносії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300" b="1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en-US" sz="1300" b="1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uk-UA" sz="1300" b="1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1 67</a:t>
                      </a:r>
                      <a:r>
                        <a:rPr kumimoji="0" lang="en-US" sz="1300" b="1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  <a:r>
                        <a:rPr kumimoji="0" lang="uk-UA" sz="1300" b="1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,</a:t>
                      </a:r>
                      <a:r>
                        <a:rPr kumimoji="0" lang="en-US" sz="1300" b="1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  <a:endParaRPr kumimoji="0" lang="uk-UA" sz="1300" b="1" i="0" u="none" strike="noStrike" cap="none" normalizeH="0" baseline="0">
                        <a:ln>
                          <a:noFill/>
                        </a:ln>
                        <a:solidFill>
                          <a:srgbClr val="6633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300" b="1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продукти харчування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300" b="1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 </a:t>
                      </a:r>
                      <a:r>
                        <a:rPr kumimoji="0" lang="en-US" sz="1300" b="1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 </a:t>
                      </a:r>
                      <a:r>
                        <a:rPr kumimoji="0" lang="uk-UA" sz="1300" b="1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588,2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300" b="1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поточні видатки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300" b="1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    93,4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43139" name="Group 131"/>
          <p:cNvGraphicFramePr>
            <a:graphicFrameLocks noGrp="1"/>
          </p:cNvGraphicFramePr>
          <p:nvPr/>
        </p:nvGraphicFramePr>
        <p:xfrm>
          <a:off x="2327275" y="2814638"/>
          <a:ext cx="4346575" cy="2103120"/>
        </p:xfrm>
        <a:graphic>
          <a:graphicData uri="http://schemas.openxmlformats.org/drawingml/2006/table">
            <a:tbl>
              <a:tblPr/>
              <a:tblGrid>
                <a:gridCol w="33353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112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charset="0"/>
                          <a:cs typeface="Arial" charset="0"/>
                        </a:rPr>
                        <a:t>ГІМНАЗІЯ №3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200" b="1" i="1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charset="0"/>
                          <a:cs typeface="Arial" charset="0"/>
                        </a:rPr>
                        <a:t>в т. числі благодійна допомога – 19,8</a:t>
                      </a:r>
                      <a:endParaRPr kumimoji="0" lang="uk-UA" sz="1400" b="1" i="0" u="none" strike="noStrike" cap="none" normalizeH="0" baseline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charset="0"/>
                          <a:cs typeface="Arial" charset="0"/>
                        </a:rPr>
                        <a:t>4 </a:t>
                      </a: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charset="0"/>
                          <a:cs typeface="Arial" charset="0"/>
                        </a:rPr>
                        <a:t>073</a:t>
                      </a:r>
                      <a:r>
                        <a:rPr kumimoji="0" lang="uk-UA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charset="0"/>
                          <a:cs typeface="Arial" charset="0"/>
                        </a:rPr>
                        <a:t>,</a:t>
                      </a: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  <a:endParaRPr kumimoji="0" lang="uk-UA" sz="1400" b="1" i="0" u="none" strike="noStrike" cap="none" normalizeH="0" baseline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70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300" b="1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заробітна плата з нарахуваннями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300" b="1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3</a:t>
                      </a:r>
                      <a:r>
                        <a:rPr kumimoji="0" lang="en-US" sz="1300" b="1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uk-UA" sz="1300" b="1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059,2</a:t>
                      </a: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70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300" b="1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комунальні послуги та енергоносії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300" b="1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694,9</a:t>
                      </a: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70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300" b="1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продукти харчування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300" b="1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en-US" sz="1300" b="1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uk-UA" sz="1300" b="1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187,</a:t>
                      </a:r>
                      <a:r>
                        <a:rPr kumimoji="0" lang="en-US" sz="1300" b="1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uk-UA" sz="1300" b="1" i="0" u="none" strike="noStrike" cap="none" normalizeH="0" baseline="0">
                        <a:ln>
                          <a:noFill/>
                        </a:ln>
                        <a:solidFill>
                          <a:srgbClr val="6633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71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300" b="1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капітальні видатки в т.ч.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100" b="1" i="1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(теплолічильники мех. </a:t>
                      </a:r>
                      <a:r>
                        <a:rPr kumimoji="0" lang="en-US" sz="1100" b="1" i="1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Skylar Int 8 DN50)</a:t>
                      </a:r>
                      <a:endParaRPr kumimoji="0" lang="uk-UA" sz="1100" b="1" i="1" u="none" strike="noStrike" cap="none" normalizeH="0" baseline="0">
                        <a:ln>
                          <a:noFill/>
                        </a:ln>
                        <a:solidFill>
                          <a:srgbClr val="6633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300" b="1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en-US" sz="1300" b="1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 </a:t>
                      </a:r>
                      <a:r>
                        <a:rPr kumimoji="0" lang="uk-UA" sz="1300" b="1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98,0</a:t>
                      </a: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270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300" b="1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поточні  видатки                  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300" b="1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34,1</a:t>
                      </a: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573463" y="244475"/>
            <a:ext cx="9817100" cy="9953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100"/>
              </a:spcBef>
              <a:spcAft>
                <a:spcPts val="0"/>
              </a:spcAft>
              <a:defRPr/>
            </a:pPr>
            <a:r>
              <a:rPr lang="uk-UA" altLang="uk-UA" sz="2400" b="1" dirty="0">
                <a:solidFill>
                  <a:srgbClr val="660033"/>
                </a:solidFill>
                <a:latin typeface="+mj-lt"/>
                <a:cs typeface="+mn-cs"/>
              </a:rPr>
              <a:t>СОЦІАЛЬНИЙ ЗАХИСТ ТА СОЦІАЛЬНЕ ЗАБЕЗПЕЧЕННЯ </a:t>
            </a:r>
          </a:p>
          <a:p>
            <a:pPr fontAlgn="auto">
              <a:spcBef>
                <a:spcPts val="100"/>
              </a:spcBef>
              <a:spcAft>
                <a:spcPts val="0"/>
              </a:spcAft>
              <a:defRPr/>
            </a:pPr>
            <a:endParaRPr lang="uk-UA" altLang="uk-UA" sz="700" b="1" i="1" dirty="0">
              <a:solidFill>
                <a:srgbClr val="660033"/>
              </a:solidFill>
              <a:latin typeface="+mj-lt"/>
              <a:cs typeface="+mn-cs"/>
            </a:endParaRPr>
          </a:p>
          <a:p>
            <a:pPr algn="ctr" fontAlgn="auto">
              <a:spcBef>
                <a:spcPts val="100"/>
              </a:spcBef>
              <a:spcAft>
                <a:spcPts val="0"/>
              </a:spcAft>
              <a:defRPr/>
            </a:pPr>
            <a:r>
              <a:rPr lang="uk-UA" altLang="uk-UA" sz="2400" b="1" i="1" dirty="0">
                <a:solidFill>
                  <a:srgbClr val="660033"/>
                </a:solidFill>
                <a:latin typeface="+mj-lt"/>
                <a:cs typeface="+mn-cs"/>
              </a:rPr>
              <a:t>8 495,2 </a:t>
            </a:r>
            <a:r>
              <a:rPr lang="uk-UA" altLang="uk-UA" sz="1600" b="1" i="1" dirty="0">
                <a:solidFill>
                  <a:srgbClr val="660033"/>
                </a:solidFill>
                <a:latin typeface="+mj-lt"/>
                <a:cs typeface="+mn-cs"/>
              </a:rPr>
              <a:t>тис. грн.</a:t>
            </a:r>
          </a:p>
        </p:txBody>
      </p:sp>
      <p:graphicFrame>
        <p:nvGraphicFramePr>
          <p:cNvPr id="5" name="Таблиця 4"/>
          <p:cNvGraphicFramePr>
            <a:graphicFrameLocks noGrp="1"/>
          </p:cNvGraphicFramePr>
          <p:nvPr/>
        </p:nvGraphicFramePr>
        <p:xfrm>
          <a:off x="2376084" y="1578120"/>
          <a:ext cx="4496622" cy="2499360"/>
        </p:xfrm>
        <a:graphic>
          <a:graphicData uri="http://schemas.openxmlformats.org/drawingml/2006/table">
            <a:tbl>
              <a:tblPr firstRow="1" bandRow="1">
                <a:tableStyleId>{3C2FFA5D-87B4-456A-9821-1D502468CF0F}</a:tableStyleId>
              </a:tblPr>
              <a:tblGrid>
                <a:gridCol w="34416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5493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/>
                      <a:r>
                        <a:rPr lang="uk-UA" sz="1600" b="1" dirty="0">
                          <a:solidFill>
                            <a:srgbClr val="002060"/>
                          </a:solidFill>
                          <a:latin typeface="+mj-lt"/>
                        </a:rPr>
                        <a:t>заробітна плата з нарахуваннями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>
                          <a:solidFill>
                            <a:srgbClr val="002060"/>
                          </a:solidFill>
                          <a:latin typeface="+mj-lt"/>
                        </a:rPr>
                        <a:t>3 710,6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uk-UA" sz="1600" b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програми та заходи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>
                          <a:solidFill>
                            <a:srgbClr val="002060"/>
                          </a:solidFill>
                          <a:latin typeface="+mj-lt"/>
                        </a:rPr>
                        <a:t>4 063,8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uk-UA" sz="1600" b="1" dirty="0">
                          <a:solidFill>
                            <a:srgbClr val="002060"/>
                          </a:solidFill>
                          <a:latin typeface="+mj-lt"/>
                        </a:rPr>
                        <a:t>допомоги, пільги населенню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>
                          <a:solidFill>
                            <a:srgbClr val="002060"/>
                          </a:solidFill>
                          <a:latin typeface="+mj-lt"/>
                        </a:rPr>
                        <a:t>327,5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uk-UA" sz="1600" b="1" dirty="0">
                          <a:solidFill>
                            <a:srgbClr val="002060"/>
                          </a:solidFill>
                          <a:latin typeface="+mj-lt"/>
                        </a:rPr>
                        <a:t>комунальні послуги та енергоносії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>
                          <a:solidFill>
                            <a:srgbClr val="002060"/>
                          </a:solidFill>
                          <a:latin typeface="+mj-lt"/>
                        </a:rPr>
                        <a:t>266,1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uk-UA" sz="1600" b="1" dirty="0">
                          <a:solidFill>
                            <a:srgbClr val="002060"/>
                          </a:solidFill>
                          <a:latin typeface="+mj-lt"/>
                        </a:rPr>
                        <a:t>поточні видатки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>
                          <a:solidFill>
                            <a:srgbClr val="002060"/>
                          </a:solidFill>
                          <a:latin typeface="+mj-lt"/>
                        </a:rPr>
                        <a:t>112,2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uk-UA" sz="1600" b="1" dirty="0">
                          <a:solidFill>
                            <a:srgbClr val="002060"/>
                          </a:solidFill>
                          <a:latin typeface="+mj-lt"/>
                        </a:rPr>
                        <a:t>продукти харчування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>
                          <a:solidFill>
                            <a:srgbClr val="002060"/>
                          </a:solidFill>
                          <a:latin typeface="+mj-lt"/>
                        </a:rPr>
                        <a:t>15,0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44103" name="Group 71"/>
          <p:cNvGraphicFramePr>
            <a:graphicFrameLocks noGrp="1"/>
          </p:cNvGraphicFramePr>
          <p:nvPr/>
        </p:nvGraphicFramePr>
        <p:xfrm>
          <a:off x="2374900" y="4468813"/>
          <a:ext cx="4497388" cy="2003425"/>
        </p:xfrm>
        <a:graphic>
          <a:graphicData uri="http://schemas.openxmlformats.org/drawingml/2006/table">
            <a:tbl>
              <a:tblPr/>
              <a:tblGrid>
                <a:gridCol w="34115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858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556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charset="0"/>
                          <a:cs typeface="Arial" charset="0"/>
                        </a:rPr>
                        <a:t>Територіальний центр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0" i="1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charset="0"/>
                          <a:cs typeface="Arial" charset="0"/>
                        </a:rPr>
                        <a:t>в т. числі благодійна допомога – 15,0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charset="0"/>
                          <a:cs typeface="Arial" charset="0"/>
                        </a:rPr>
                        <a:t>1 81</a:t>
                      </a: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r>
                        <a:rPr kumimoji="0" lang="uk-UA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charset="0"/>
                          <a:cs typeface="Arial" charset="0"/>
                        </a:rPr>
                        <a:t>,3</a:t>
                      </a: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7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заробітна плата з нарахуваннями</a:t>
                      </a:r>
                      <a:endParaRPr kumimoji="0" lang="uk-UA" sz="1400" b="0" i="0" u="none" strike="noStrike" cap="none" normalizeH="0" baseline="0">
                        <a:ln>
                          <a:noFill/>
                        </a:ln>
                        <a:solidFill>
                          <a:srgbClr val="6633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1 522,9</a:t>
                      </a: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7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комунальні послуги та енергоносії</a:t>
                      </a:r>
                      <a:endParaRPr kumimoji="0" lang="uk-UA" sz="1400" b="0" i="0" u="none" strike="noStrike" cap="none" normalizeH="0" baseline="0">
                        <a:ln>
                          <a:noFill/>
                        </a:ln>
                        <a:solidFill>
                          <a:srgbClr val="6633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161,5</a:t>
                      </a: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23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Програма «Університет народної освіти»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64,6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sz="1400" b="1" i="0" u="none" strike="noStrike" cap="none" normalizeH="0" baseline="0">
                        <a:ln>
                          <a:noFill/>
                        </a:ln>
                        <a:solidFill>
                          <a:srgbClr val="6633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7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поточні видатки</a:t>
                      </a:r>
                      <a:endParaRPr kumimoji="0" lang="uk-UA" sz="1400" b="0" i="0" u="none" strike="noStrike" cap="none" normalizeH="0" baseline="0">
                        <a:ln>
                          <a:noFill/>
                        </a:ln>
                        <a:solidFill>
                          <a:srgbClr val="6633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47,3</a:t>
                      </a: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44104" name="Group 72"/>
          <p:cNvGraphicFramePr>
            <a:graphicFrameLocks noGrp="1"/>
          </p:cNvGraphicFramePr>
          <p:nvPr/>
        </p:nvGraphicFramePr>
        <p:xfrm>
          <a:off x="7169150" y="1582738"/>
          <a:ext cx="4513263" cy="1414464"/>
        </p:xfrm>
        <a:graphic>
          <a:graphicData uri="http://schemas.openxmlformats.org/drawingml/2006/table">
            <a:tbl>
              <a:tblPr/>
              <a:tblGrid>
                <a:gridCol w="36385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747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286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charset="0"/>
                          <a:cs typeface="Arial" charset="0"/>
                        </a:rPr>
                        <a:t>ЧМКЦ «Дорога в життя»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charset="0"/>
                          <a:cs typeface="Arial" charset="0"/>
                        </a:rPr>
                        <a:t>965,3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86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заробітна плата з нарахуваннями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861,1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86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комунальні послуги та енергоносії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54,4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86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поточні видатки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49,8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44105" name="Group 7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19095921"/>
              </p:ext>
            </p:extLst>
          </p:nvPr>
        </p:nvGraphicFramePr>
        <p:xfrm>
          <a:off x="7224713" y="3200400"/>
          <a:ext cx="4457700" cy="1268413"/>
        </p:xfrm>
        <a:graphic>
          <a:graphicData uri="http://schemas.openxmlformats.org/drawingml/2006/table">
            <a:tbl>
              <a:tblPr/>
              <a:tblGrid>
                <a:gridCol w="34671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540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charset="0"/>
                          <a:cs typeface="Arial" charset="0"/>
                        </a:rPr>
                        <a:t>Управління </a:t>
                      </a:r>
                      <a:r>
                        <a:rPr kumimoji="0" lang="uk-UA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charset="0"/>
                          <a:cs typeface="Arial" charset="0"/>
                        </a:rPr>
                        <a:t>соціального захисту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charset="0"/>
                          <a:cs typeface="Arial" charset="0"/>
                        </a:rPr>
                        <a:t>748,4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76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заробітна плата з нарахуваннями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700,9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комунальні послуги та енергоносії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36,2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492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поточні видатки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11,3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44106" name="Group 74"/>
          <p:cNvGraphicFramePr>
            <a:graphicFrameLocks noGrp="1"/>
          </p:cNvGraphicFramePr>
          <p:nvPr/>
        </p:nvGraphicFramePr>
        <p:xfrm>
          <a:off x="7185025" y="4670425"/>
          <a:ext cx="4497388" cy="1335405"/>
        </p:xfrm>
        <a:graphic>
          <a:graphicData uri="http://schemas.openxmlformats.org/drawingml/2006/table">
            <a:tbl>
              <a:tblPr/>
              <a:tblGrid>
                <a:gridCol w="3632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651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charset="0"/>
                          <a:cs typeface="Arial" charset="0"/>
                        </a:rPr>
                        <a:t>Служба у справах дітей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charset="0"/>
                          <a:cs typeface="Arial" charset="0"/>
                        </a:rPr>
                        <a:t>356,3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60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заробітна плата з нарахуваннями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338,5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16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комунальні послуги та енергоносії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14,0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92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поточні видатки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3,8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5087" name="Group 31"/>
          <p:cNvGraphicFramePr>
            <a:graphicFrameLocks noGrp="1"/>
          </p:cNvGraphicFramePr>
          <p:nvPr/>
        </p:nvGraphicFramePr>
        <p:xfrm>
          <a:off x="2892425" y="1127125"/>
          <a:ext cx="8201025" cy="5127314"/>
        </p:xfrm>
        <a:graphic>
          <a:graphicData uri="http://schemas.openxmlformats.org/drawingml/2006/table">
            <a:tbl>
              <a:tblPr/>
              <a:tblGrid>
                <a:gridCol w="62817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192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11188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19194D"/>
                          </a:solidFill>
                          <a:effectLst/>
                          <a:latin typeface="Arial" charset="0"/>
                          <a:cs typeface="Arial" charset="0"/>
                        </a:rPr>
                        <a:t>Програма соціальної підтримки «Турбота»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1" i="1" u="none" strike="noStrike" cap="none" normalizeH="0" baseline="0">
                          <a:ln>
                            <a:noFill/>
                          </a:ln>
                          <a:solidFill>
                            <a:srgbClr val="19194D"/>
                          </a:solidFill>
                          <a:effectLst/>
                          <a:latin typeface="Arial" charset="0"/>
                          <a:cs typeface="Arial" charset="0"/>
                        </a:rPr>
                        <a:t>3 999,2</a:t>
                      </a:r>
                      <a:r>
                        <a:rPr kumimoji="0" lang="uk-UA" sz="2200" b="1" i="1" u="none" strike="noStrike" cap="none" normalizeH="0" baseline="0">
                          <a:ln>
                            <a:noFill/>
                          </a:ln>
                          <a:solidFill>
                            <a:srgbClr val="19194D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uk-UA" sz="1600" b="1" i="1" u="none" strike="noStrike" cap="none" normalizeH="0" baseline="0">
                          <a:ln>
                            <a:noFill/>
                          </a:ln>
                          <a:solidFill>
                            <a:srgbClr val="19194D"/>
                          </a:solidFill>
                          <a:effectLst/>
                          <a:latin typeface="Arial" charset="0"/>
                          <a:cs typeface="Arial" charset="0"/>
                        </a:rPr>
                        <a:t>тис. грн.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8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500" b="1" i="1" u="none" strike="noStrike" cap="none" normalizeH="0" baseline="0">
                          <a:ln>
                            <a:noFill/>
                          </a:ln>
                          <a:solidFill>
                            <a:srgbClr val="19194D"/>
                          </a:solidFill>
                          <a:effectLst/>
                          <a:latin typeface="Arial" charset="0"/>
                          <a:cs typeface="Arial" charset="0"/>
                        </a:rPr>
                        <a:t>компенсація за надгробки військовослужбовців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500" b="1" i="1" u="none" strike="noStrike" cap="none" normalizeH="0" baseline="0">
                          <a:ln>
                            <a:noFill/>
                          </a:ln>
                          <a:solidFill>
                            <a:srgbClr val="19194D"/>
                          </a:solidFill>
                          <a:effectLst/>
                          <a:latin typeface="Arial" charset="0"/>
                          <a:cs typeface="Arial" charset="0"/>
                        </a:rPr>
                        <a:t>1 611,5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8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500" b="1" i="1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адресна грошова допомога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500" b="1" i="1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722,0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8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500" b="1" i="1" u="none" strike="noStrike" cap="none" normalizeH="0" baseline="0">
                          <a:ln>
                            <a:noFill/>
                          </a:ln>
                          <a:solidFill>
                            <a:srgbClr val="19194D"/>
                          </a:solidFill>
                          <a:effectLst/>
                          <a:latin typeface="Arial" charset="0"/>
                          <a:cs typeface="Arial" charset="0"/>
                        </a:rPr>
                        <a:t>пільговий проїзд автомобільним транспортом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500" b="1" i="1" u="none" strike="noStrike" cap="none" normalizeH="0" baseline="0">
                          <a:ln>
                            <a:noFill/>
                          </a:ln>
                          <a:solidFill>
                            <a:srgbClr val="19194D"/>
                          </a:solidFill>
                          <a:effectLst/>
                          <a:latin typeface="Arial" charset="0"/>
                          <a:cs typeface="Arial" charset="0"/>
                        </a:rPr>
                        <a:t>585,6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8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500" b="1" i="1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рідкісні захворювання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500" b="1" i="1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330,6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8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500" b="1" i="1" u="none" strike="noStrike" cap="none" normalizeH="0" baseline="0">
                          <a:ln>
                            <a:noFill/>
                          </a:ln>
                          <a:solidFill>
                            <a:srgbClr val="19194D"/>
                          </a:solidFill>
                          <a:effectLst/>
                          <a:latin typeface="Arial" charset="0"/>
                          <a:cs typeface="Arial" charset="0"/>
                        </a:rPr>
                        <a:t>забезпечення безоплатного відпуску лікарських засобів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500" b="1" i="1" u="none" strike="noStrike" cap="none" normalizeH="0" baseline="0">
                          <a:ln>
                            <a:noFill/>
                          </a:ln>
                          <a:solidFill>
                            <a:srgbClr val="19194D"/>
                          </a:solidFill>
                          <a:effectLst/>
                          <a:latin typeface="Arial" charset="0"/>
                          <a:cs typeface="Arial" charset="0"/>
                        </a:rPr>
                        <a:t>163,2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38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500" b="1" i="1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лікування військовослужбовців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500" b="1" i="1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125,0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38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500" b="1" i="1" u="none" strike="noStrike" cap="none" normalizeH="0" baseline="0">
                          <a:ln>
                            <a:noFill/>
                          </a:ln>
                          <a:solidFill>
                            <a:srgbClr val="19194D"/>
                          </a:solidFill>
                          <a:effectLst/>
                          <a:latin typeface="Arial" charset="0"/>
                          <a:cs typeface="Arial" charset="0"/>
                        </a:rPr>
                        <a:t>фінансова підтримка БО «Дім милосердя»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500" b="1" i="1" u="none" strike="noStrike" cap="none" normalizeH="0" baseline="0">
                          <a:ln>
                            <a:noFill/>
                          </a:ln>
                          <a:solidFill>
                            <a:srgbClr val="19194D"/>
                          </a:solidFill>
                          <a:effectLst/>
                          <a:latin typeface="Arial" charset="0"/>
                          <a:cs typeface="Arial" charset="0"/>
                        </a:rPr>
                        <a:t>122,0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38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500" b="1" i="1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надання соціальних послуг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500" b="1" i="1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109,9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38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500" b="1" i="1" u="none" strike="noStrike" cap="none" normalizeH="0" baseline="0">
                          <a:ln>
                            <a:noFill/>
                          </a:ln>
                          <a:solidFill>
                            <a:srgbClr val="19194D"/>
                          </a:solidFill>
                          <a:effectLst/>
                          <a:latin typeface="Arial" charset="0"/>
                          <a:cs typeface="Arial" charset="0"/>
                        </a:rPr>
                        <a:t>фінансова підтримка БСМ « Карітас»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500" b="1" i="1" u="none" strike="noStrike" cap="none" normalizeH="0" baseline="0">
                          <a:ln>
                            <a:noFill/>
                          </a:ln>
                          <a:solidFill>
                            <a:srgbClr val="19194D"/>
                          </a:solidFill>
                          <a:effectLst/>
                          <a:latin typeface="Arial" charset="0"/>
                          <a:cs typeface="Arial" charset="0"/>
                        </a:rPr>
                        <a:t>75,0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38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500" b="1" i="1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компенсація пільг ЖКГ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500" b="1" i="1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70,4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38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500" b="1" i="1" u="none" strike="noStrike" cap="none" normalizeH="0" baseline="0">
                          <a:ln>
                            <a:noFill/>
                          </a:ln>
                          <a:solidFill>
                            <a:srgbClr val="19194D"/>
                          </a:solidFill>
                          <a:effectLst/>
                          <a:latin typeface="Arial" charset="0"/>
                          <a:cs typeface="Arial" charset="0"/>
                        </a:rPr>
                        <a:t>забезпечення дровами військовослужбовців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500" b="1" i="1" u="none" strike="noStrike" cap="none" normalizeH="0" baseline="0">
                          <a:ln>
                            <a:noFill/>
                          </a:ln>
                          <a:solidFill>
                            <a:srgbClr val="19194D"/>
                          </a:solidFill>
                          <a:effectLst/>
                          <a:latin typeface="Arial" charset="0"/>
                          <a:cs typeface="Arial" charset="0"/>
                        </a:rPr>
                        <a:t>63,3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38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500" b="1" i="1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пільговий проїзд на залізничному транспорті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500" b="1" i="1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19,5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38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500" b="1" i="1" u="none" strike="noStrike" cap="none" normalizeH="0" baseline="0">
                          <a:ln>
                            <a:noFill/>
                          </a:ln>
                          <a:solidFill>
                            <a:srgbClr val="19194D"/>
                          </a:solidFill>
                          <a:effectLst/>
                          <a:latin typeface="Arial" charset="0"/>
                          <a:cs typeface="Arial" charset="0"/>
                        </a:rPr>
                        <a:t>компенсація пільг послуги зв'язку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500" b="1" i="1" u="none" strike="noStrike" cap="none" normalizeH="0" baseline="0">
                          <a:ln>
                            <a:noFill/>
                          </a:ln>
                          <a:solidFill>
                            <a:srgbClr val="19194D"/>
                          </a:solidFill>
                          <a:effectLst/>
                          <a:latin typeface="Arial" charset="0"/>
                          <a:cs typeface="Arial" charset="0"/>
                        </a:rPr>
                        <a:t>1,2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3554413" y="188913"/>
            <a:ext cx="9551987" cy="8445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100"/>
              </a:spcBef>
              <a:spcAft>
                <a:spcPts val="0"/>
              </a:spcAft>
              <a:defRPr/>
            </a:pPr>
            <a:r>
              <a:rPr lang="uk-UA" altLang="uk-UA" sz="2400" b="1" dirty="0">
                <a:solidFill>
                  <a:srgbClr val="660033"/>
                </a:solidFill>
                <a:latin typeface="+mj-lt"/>
                <a:cs typeface="+mn-cs"/>
              </a:rPr>
              <a:t>СОЦІАЛЬНИЙ ЗАХИСТ ТА СОЦІАЛЬНЕ ЗАБЕЗПЕЧЕННЯ </a:t>
            </a:r>
          </a:p>
          <a:p>
            <a:pPr algn="ctr" fontAlgn="auto">
              <a:spcBef>
                <a:spcPts val="100"/>
              </a:spcBef>
              <a:spcAft>
                <a:spcPts val="0"/>
              </a:spcAft>
              <a:defRPr/>
            </a:pPr>
            <a:endParaRPr lang="uk-UA" altLang="uk-UA" sz="2400" b="1" i="1" dirty="0">
              <a:solidFill>
                <a:srgbClr val="660033"/>
              </a:solidFill>
              <a:latin typeface="+mj-lt"/>
              <a:cs typeface="+mn-c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AutoShape 2" descr="Download Free png Abstract Geometric Graphic Element Png ..."/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uk-UA" altLang="uk-UA">
              <a:solidFill>
                <a:srgbClr val="000000"/>
              </a:solidFill>
            </a:endParaRPr>
          </a:p>
        </p:txBody>
      </p:sp>
      <p:sp>
        <p:nvSpPr>
          <p:cNvPr id="15362" name="AutoShape 34" descr="Download Free png Abstract Geometric Graphic Element Png ..."/>
          <p:cNvSpPr>
            <a:spLocks noChangeAspect="1" noChangeArrowheads="1"/>
          </p:cNvSpPr>
          <p:nvPr/>
        </p:nvSpPr>
        <p:spPr bwMode="auto">
          <a:xfrm>
            <a:off x="6096000" y="35814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uk-UA" altLang="uk-UA">
              <a:solidFill>
                <a:srgbClr val="000000"/>
              </a:solidFill>
            </a:endParaRPr>
          </a:p>
        </p:txBody>
      </p:sp>
      <p:sp>
        <p:nvSpPr>
          <p:cNvPr id="15363" name="object 3"/>
          <p:cNvSpPr>
            <a:spLocks/>
          </p:cNvSpPr>
          <p:nvPr/>
        </p:nvSpPr>
        <p:spPr bwMode="auto">
          <a:xfrm>
            <a:off x="4962525" y="0"/>
            <a:ext cx="6934200" cy="652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256159" rIns="0" bIns="0">
            <a:spAutoFit/>
          </a:bodyPr>
          <a:lstStyle/>
          <a:p>
            <a:pPr marL="84138" indent="-84138" algn="r" defTabSz="179388">
              <a:spcBef>
                <a:spcPts val="100"/>
              </a:spcBef>
              <a:tabLst>
                <a:tab pos="2963863" algn="l"/>
              </a:tabLst>
            </a:pPr>
            <a:r>
              <a:rPr lang="uk-UA" altLang="uk-UA" sz="2600" b="1">
                <a:solidFill>
                  <a:srgbClr val="336699"/>
                </a:solidFill>
              </a:rPr>
              <a:t>      </a:t>
            </a:r>
            <a:r>
              <a:rPr lang="uk-UA" altLang="uk-UA" sz="2400" b="1">
                <a:solidFill>
                  <a:srgbClr val="660033"/>
                </a:solidFill>
              </a:rPr>
              <a:t>СТРУКТУРА  ДОХОДІВ  БЮДЖЕТУ</a:t>
            </a:r>
            <a:endParaRPr lang="uk-UA" altLang="uk-UA" sz="2400" b="1" i="1" u="sng">
              <a:solidFill>
                <a:srgbClr val="660033"/>
              </a:solidFill>
            </a:endParaRPr>
          </a:p>
        </p:txBody>
      </p:sp>
      <p:sp>
        <p:nvSpPr>
          <p:cNvPr id="15364" name="AutoShape 26"/>
          <p:cNvSpPr>
            <a:spLocks noChangeArrowheads="1"/>
          </p:cNvSpPr>
          <p:nvPr/>
        </p:nvSpPr>
        <p:spPr bwMode="auto">
          <a:xfrm>
            <a:off x="2713038" y="2481263"/>
            <a:ext cx="2424112" cy="146685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uk-UA" altLang="uk-UA" sz="2800" b="1">
                <a:solidFill>
                  <a:srgbClr val="660033"/>
                </a:solidFill>
              </a:rPr>
              <a:t>113 665,7</a:t>
            </a:r>
            <a:r>
              <a:rPr lang="uk-UA" altLang="uk-UA" sz="2400" b="1">
                <a:solidFill>
                  <a:srgbClr val="660033"/>
                </a:solidFill>
              </a:rPr>
              <a:t> </a:t>
            </a:r>
          </a:p>
          <a:p>
            <a:pPr algn="ctr" eaLnBrk="0" hangingPunct="0"/>
            <a:r>
              <a:rPr lang="uk-UA" altLang="uk-UA" sz="1600" b="1">
                <a:solidFill>
                  <a:srgbClr val="003366"/>
                </a:solidFill>
              </a:rPr>
              <a:t>ТИС.ГРН</a:t>
            </a:r>
          </a:p>
        </p:txBody>
      </p:sp>
      <p:graphicFrame>
        <p:nvGraphicFramePr>
          <p:cNvPr id="26764" name="Group 140"/>
          <p:cNvGraphicFramePr>
            <a:graphicFrameLocks noGrp="1"/>
          </p:cNvGraphicFramePr>
          <p:nvPr/>
        </p:nvGraphicFramePr>
        <p:xfrm>
          <a:off x="6169025" y="1182688"/>
          <a:ext cx="5035550" cy="1579563"/>
        </p:xfrm>
        <a:graphic>
          <a:graphicData uri="http://schemas.openxmlformats.org/drawingml/2006/table">
            <a:tbl>
              <a:tblPr/>
              <a:tblGrid>
                <a:gridCol w="36544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811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318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2000" b="1" i="0" u="sng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charset="0"/>
                          <a:cs typeface="Arial" charset="0"/>
                        </a:rPr>
                        <a:t>ЗАГАЛЬНИЙ ФОНД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4597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4597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597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charset="0"/>
                          <a:cs typeface="Arial" charset="0"/>
                        </a:rPr>
                        <a:t>110 999,8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rgbClr val="4597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597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597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35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ВЛАСНІ ДОХОДИ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4597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4597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597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65 234,2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rgbClr val="4597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597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597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8418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ОФІЦІЙНІ ТРАНСФЕРТИ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4597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4597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597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45 765,6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rgbClr val="4597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597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597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26765" name="Group 141"/>
          <p:cNvGraphicFramePr>
            <a:graphicFrameLocks noGrp="1"/>
          </p:cNvGraphicFramePr>
          <p:nvPr/>
        </p:nvGraphicFramePr>
        <p:xfrm>
          <a:off x="6181725" y="3224213"/>
          <a:ext cx="5022850" cy="2200275"/>
        </p:xfrm>
        <a:graphic>
          <a:graphicData uri="http://schemas.openxmlformats.org/drawingml/2006/table">
            <a:tbl>
              <a:tblPr/>
              <a:tblGrid>
                <a:gridCol w="36464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763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778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2000" b="1" i="0" u="sng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charset="0"/>
                          <a:cs typeface="Arial" charset="0"/>
                        </a:rPr>
                        <a:t>СПЕЦІАЛЬНИЙ ФОНД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4597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4597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597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charset="0"/>
                          <a:cs typeface="Arial" charset="0"/>
                        </a:rPr>
                        <a:t>2 665,9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rgbClr val="4597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597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597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953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Власні надходження бюджетних установ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4597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4597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597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altLang="uk-UA" sz="1800" b="1" i="1" u="none" strike="noStrike" cap="none" normalizeH="0" baseline="0">
                        <a:ln>
                          <a:noFill/>
                        </a:ln>
                        <a:solidFill>
                          <a:srgbClr val="663300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2 461,0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rgbClr val="4597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597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597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35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Доходи бюджету розвитку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4597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4597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597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106,7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rgbClr val="4597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597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597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35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Інші податки і збори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4597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4597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597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98,2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rgbClr val="4597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597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597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5394" name="Rectangle 4"/>
          <p:cNvSpPr>
            <a:spLocks noChangeArrowheads="1"/>
          </p:cNvSpPr>
          <p:nvPr/>
        </p:nvSpPr>
        <p:spPr bwMode="auto">
          <a:xfrm>
            <a:off x="2352675" y="5803900"/>
            <a:ext cx="9380538" cy="612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4291" tIns="32146" rIns="64291" bIns="32146">
            <a:spAutoFit/>
          </a:bodyPr>
          <a:lstStyle/>
          <a:p>
            <a:pPr algn="ctr" defTabSz="642938" eaLnBrk="0" hangingPunct="0"/>
            <a:r>
              <a:rPr lang="uk-UA" altLang="uk-UA" b="1" i="1">
                <a:solidFill>
                  <a:srgbClr val="333333"/>
                </a:solidFill>
              </a:rPr>
              <a:t>В порівнянні з І кварталом 2025 року надходження загального фонду </a:t>
            </a:r>
          </a:p>
          <a:p>
            <a:pPr algn="ctr" defTabSz="642938" eaLnBrk="0" hangingPunct="0"/>
            <a:r>
              <a:rPr lang="uk-UA" altLang="uk-UA" b="1" i="1">
                <a:solidFill>
                  <a:srgbClr val="333333"/>
                </a:solidFill>
              </a:rPr>
              <a:t>зросли на 13,1% або  + 7 557,9 тис. грн.</a:t>
            </a:r>
            <a:r>
              <a:rPr lang="uk-UA" altLang="uk-UA" sz="1600" b="1" i="1">
                <a:solidFill>
                  <a:srgbClr val="333333"/>
                </a:solidFill>
              </a:rPr>
              <a:t>      </a:t>
            </a:r>
            <a:endParaRPr lang="ru-RU" altLang="uk-UA" sz="1600" b="1" i="1">
              <a:solidFill>
                <a:srgbClr val="333333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6107" name="Group 27"/>
          <p:cNvGraphicFramePr>
            <a:graphicFrameLocks noGrp="1"/>
          </p:cNvGraphicFramePr>
          <p:nvPr/>
        </p:nvGraphicFramePr>
        <p:xfrm>
          <a:off x="3051175" y="1158875"/>
          <a:ext cx="7756525" cy="4764406"/>
        </p:xfrm>
        <a:graphic>
          <a:graphicData uri="http://schemas.openxmlformats.org/drawingml/2006/table">
            <a:tbl>
              <a:tblPr/>
              <a:tblGrid>
                <a:gridCol w="63007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557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14338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1" i="1" u="none" strike="noStrike" cap="none" normalizeH="0" baseline="0">
                          <a:ln>
                            <a:noFill/>
                          </a:ln>
                          <a:solidFill>
                            <a:srgbClr val="19194D"/>
                          </a:solidFill>
                          <a:effectLst/>
                          <a:latin typeface="Arial" charset="0"/>
                          <a:cs typeface="Arial" charset="0"/>
                        </a:rPr>
                        <a:t>Обласний бюджет  614,7</a:t>
                      </a:r>
                      <a:r>
                        <a:rPr kumimoji="0" lang="uk-UA" sz="2200" b="1" i="1" u="none" strike="noStrike" cap="none" normalizeH="0" baseline="0">
                          <a:ln>
                            <a:noFill/>
                          </a:ln>
                          <a:solidFill>
                            <a:srgbClr val="19194D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uk-UA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19194D"/>
                          </a:solidFill>
                          <a:effectLst/>
                          <a:latin typeface="Arial" charset="0"/>
                          <a:cs typeface="Arial" charset="0"/>
                        </a:rPr>
                        <a:t>тис. грн.</a:t>
                      </a:r>
                      <a:endParaRPr kumimoji="0" lang="uk-UA" sz="2200" b="1" i="1" u="none" strike="noStrike" cap="none" normalizeH="0" baseline="0">
                        <a:ln>
                          <a:noFill/>
                        </a:ln>
                        <a:solidFill>
                          <a:srgbClr val="19194D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651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1" i="1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забезпечення діяльності фахівців з супроводу ветеранів та демобілізованих осіб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1" i="1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287,2</a:t>
                      </a: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651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1" i="1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charset="0"/>
                          <a:cs typeface="Arial" charset="0"/>
                        </a:rPr>
                        <a:t>пільгове медичне обслуговування людей, постраждалих внаслідок чорнобильської катастрофи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1" i="1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charset="0"/>
                          <a:cs typeface="Arial" charset="0"/>
                        </a:rPr>
                        <a:t>214,9</a:t>
                      </a: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127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1" i="1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надання допомоги членам сімей загиблих під час проведення АТО,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1" i="1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в т. ч. сім’ям загиблих героїв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1" i="1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62,7</a:t>
                      </a: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127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1" i="1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charset="0"/>
                          <a:cs typeface="Arial" charset="0"/>
                        </a:rPr>
                        <a:t>доплата до пенсій ветеранам ОУН-УПА, щомісячна допомога членам сімей загиблих в Афганістані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1" i="1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charset="0"/>
                          <a:cs typeface="Arial" charset="0"/>
                        </a:rPr>
                        <a:t>36,3</a:t>
                      </a: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58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1" i="1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виплати сім’ям загиблих з числа ВПО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1" i="1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8,0</a:t>
                      </a: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127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1" i="1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виплата особам з інвалідністю на бензин, ремонт автомобілів, колясок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1" i="1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5,6</a:t>
                      </a: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3525838" y="150813"/>
            <a:ext cx="9144000" cy="6445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100"/>
              </a:spcBef>
              <a:spcAft>
                <a:spcPts val="0"/>
              </a:spcAft>
              <a:defRPr/>
            </a:pPr>
            <a:r>
              <a:rPr lang="uk-UA" altLang="uk-UA" sz="2400" b="1" dirty="0">
                <a:solidFill>
                  <a:srgbClr val="660033"/>
                </a:solidFill>
                <a:latin typeface="+mj-lt"/>
                <a:cs typeface="+mn-cs"/>
              </a:rPr>
              <a:t>СОЦІАЛЬНИЙ ЗАХИСТ ТА СОЦІАЛЬНЕ ЗАБЕЗПЕЧЕННЯ </a:t>
            </a:r>
          </a:p>
          <a:p>
            <a:pPr algn="ctr" fontAlgn="auto">
              <a:spcBef>
                <a:spcPts val="100"/>
              </a:spcBef>
              <a:spcAft>
                <a:spcPts val="0"/>
              </a:spcAft>
              <a:defRPr/>
            </a:pPr>
            <a:endParaRPr lang="uk-UA" altLang="uk-UA" sz="1100" b="1" i="1" dirty="0">
              <a:solidFill>
                <a:srgbClr val="660033"/>
              </a:solidFill>
              <a:latin typeface="+mj-lt"/>
              <a:cs typeface="+mn-cs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я 1"/>
          <p:cNvGraphicFramePr>
            <a:graphicFrameLocks noGrp="1"/>
          </p:cNvGraphicFramePr>
          <p:nvPr/>
        </p:nvGraphicFramePr>
        <p:xfrm>
          <a:off x="2673674" y="1429562"/>
          <a:ext cx="3952568" cy="1061361"/>
        </p:xfrm>
        <a:graphic>
          <a:graphicData uri="http://schemas.openxmlformats.org/drawingml/2006/table">
            <a:tbl>
              <a:tblPr firstRow="1" bandRow="1">
                <a:tableStyleId>{D113A9D2-9D6B-4929-AA2D-F23B5EE8CBE7}</a:tableStyleId>
              </a:tblPr>
              <a:tblGrid>
                <a:gridCol w="279430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5826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6474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b="1" dirty="0">
                          <a:solidFill>
                            <a:srgbClr val="002060"/>
                          </a:solidFill>
                        </a:rPr>
                        <a:t>комунальні послуги та енергоносії</a:t>
                      </a:r>
                      <a:endParaRPr lang="uk-UA" sz="1600" dirty="0">
                        <a:solidFill>
                          <a:srgbClr val="002060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miter lim="800000"/>
                    </a:lnT>
                    <a:lnB w="2540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>
                          <a:solidFill>
                            <a:srgbClr val="002060"/>
                          </a:solidFill>
                        </a:rPr>
                        <a:t>5 171,8</a:t>
                      </a:r>
                      <a:endParaRPr lang="uk-UA" sz="1600" b="1" dirty="0">
                        <a:solidFill>
                          <a:srgbClr val="002060"/>
                        </a:solidFill>
                        <a:latin typeface="+mj-lt"/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noFill/>
                      <a:prstDash val="solid"/>
                      <a:miter lim="800000"/>
                    </a:lnR>
                    <a:lnT w="12700" cap="flat" cmpd="sng" algn="ctr">
                      <a:noFill/>
                      <a:prstDash val="solid"/>
                      <a:miter lim="800000"/>
                    </a:lnT>
                    <a:lnB w="2540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224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b="1" dirty="0">
                          <a:solidFill>
                            <a:srgbClr val="002060"/>
                          </a:solidFill>
                        </a:rPr>
                        <a:t>програми та заходи</a:t>
                      </a:r>
                      <a:endParaRPr lang="uk-UA" sz="1600" b="1" dirty="0">
                        <a:solidFill>
                          <a:srgbClr val="002060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>
                          <a:solidFill>
                            <a:srgbClr val="002060"/>
                          </a:solidFill>
                        </a:rPr>
                        <a:t>385,3</a:t>
                      </a:r>
                      <a:endParaRPr lang="uk-UA" sz="1600" b="1" dirty="0">
                        <a:solidFill>
                          <a:srgbClr val="002060"/>
                        </a:solidFill>
                        <a:latin typeface="+mj-lt"/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noFill/>
                      <a:prstDash val="solid"/>
                      <a:miter lim="800000"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35870" name="Group 30"/>
          <p:cNvGraphicFramePr>
            <a:graphicFrameLocks noGrp="1"/>
          </p:cNvGraphicFramePr>
          <p:nvPr/>
        </p:nvGraphicFramePr>
        <p:xfrm>
          <a:off x="6826250" y="1598613"/>
          <a:ext cx="4503738" cy="1402080"/>
        </p:xfrm>
        <a:graphic>
          <a:graphicData uri="http://schemas.openxmlformats.org/drawingml/2006/table">
            <a:tbl>
              <a:tblPr/>
              <a:tblGrid>
                <a:gridCol w="30956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71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509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33375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charset="0"/>
                          <a:cs typeface="Arial" charset="0"/>
                        </a:rPr>
                        <a:t>КНП «Чортківська центральна міська лікарня»    4 831,4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415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комунальні послуги та енергоносії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4 741,2</a:t>
                      </a: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68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Програма «Здорова громада»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1" i="1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(пільгові пенсії)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90,2</a:t>
                      </a: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47131" name="Group 27"/>
          <p:cNvGraphicFramePr>
            <a:graphicFrameLocks noGrp="1"/>
          </p:cNvGraphicFramePr>
          <p:nvPr/>
        </p:nvGraphicFramePr>
        <p:xfrm>
          <a:off x="2730500" y="3814763"/>
          <a:ext cx="4321175" cy="1915796"/>
        </p:xfrm>
        <a:graphic>
          <a:graphicData uri="http://schemas.openxmlformats.org/drawingml/2006/table">
            <a:tbl>
              <a:tblPr/>
              <a:tblGrid>
                <a:gridCol w="33559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65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820738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charset="0"/>
                          <a:cs typeface="Arial" charset="0"/>
                        </a:rPr>
                        <a:t>КНП «Центр первинної медико-санітарної допомоги»    634,3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35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комунальні послуги та енергоносії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339,2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79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Програма «Здорова громада» </a:t>
                      </a:r>
                      <a:r>
                        <a:rPr kumimoji="0" lang="uk-UA" sz="1400" b="1" i="1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(капітальний ремонт приміщення с. Пастуше для ФАП)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295,1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35871" name="Group 31"/>
          <p:cNvGraphicFramePr>
            <a:graphicFrameLocks noGrp="1"/>
          </p:cNvGraphicFramePr>
          <p:nvPr/>
        </p:nvGraphicFramePr>
        <p:xfrm>
          <a:off x="7485063" y="3665538"/>
          <a:ext cx="3952875" cy="1271270"/>
        </p:xfrm>
        <a:graphic>
          <a:graphicData uri="http://schemas.openxmlformats.org/drawingml/2006/table">
            <a:tbl>
              <a:tblPr/>
              <a:tblGrid>
                <a:gridCol w="35131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97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charset="0"/>
                          <a:cs typeface="Arial" charset="0"/>
                        </a:rPr>
                        <a:t>КНП «Чортківська міська стоматологічна поліклініка»</a:t>
                      </a: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91, 4</a:t>
                      </a:r>
                      <a:endParaRPr kumimoji="0" lang="uk-UA" sz="1600" b="1" i="0" u="none" strike="noStrike" cap="none" normalizeH="0" baseline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921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комунальні послуги та енергоносії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sz="1400" b="1" i="0" u="none" strike="noStrike" cap="none" normalizeH="0" baseline="0">
                        <a:ln>
                          <a:noFill/>
                        </a:ln>
                        <a:solidFill>
                          <a:srgbClr val="6633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3856038" y="155575"/>
            <a:ext cx="7989887" cy="842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100"/>
              </a:spcBef>
              <a:spcAft>
                <a:spcPts val="0"/>
              </a:spcAft>
              <a:defRPr/>
            </a:pPr>
            <a:r>
              <a:rPr lang="uk-UA" altLang="uk-UA" sz="2400" b="1" dirty="0">
                <a:solidFill>
                  <a:srgbClr val="660033"/>
                </a:solidFill>
                <a:latin typeface="+mj-lt"/>
                <a:cs typeface="+mn-cs"/>
              </a:rPr>
              <a:t>ОХОРОНА ЗДОРОВ’Я               </a:t>
            </a:r>
            <a:r>
              <a:rPr lang="uk-UA" altLang="uk-UA" sz="2400" b="1" i="1" dirty="0">
                <a:solidFill>
                  <a:srgbClr val="660033"/>
                </a:solidFill>
                <a:latin typeface="+mj-lt"/>
                <a:cs typeface="+mn-cs"/>
              </a:rPr>
              <a:t>5 557,1 </a:t>
            </a:r>
            <a:r>
              <a:rPr lang="uk-UA" altLang="uk-UA" sz="1600" b="1" i="1" dirty="0">
                <a:solidFill>
                  <a:srgbClr val="660033"/>
                </a:solidFill>
                <a:latin typeface="+mj-lt"/>
                <a:cs typeface="+mn-cs"/>
              </a:rPr>
              <a:t>тис. грн.</a:t>
            </a:r>
          </a:p>
          <a:p>
            <a:pPr algn="ctr" fontAlgn="auto">
              <a:spcBef>
                <a:spcPts val="100"/>
              </a:spcBef>
              <a:spcAft>
                <a:spcPts val="0"/>
              </a:spcAft>
              <a:defRPr/>
            </a:pPr>
            <a:endParaRPr lang="uk-UA" altLang="uk-UA" sz="2400" b="1" i="1" dirty="0">
              <a:solidFill>
                <a:srgbClr val="660033"/>
              </a:solidFill>
              <a:latin typeface="+mj-lt"/>
              <a:cs typeface="+mn-cs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2379663" y="152400"/>
            <a:ext cx="9418637" cy="46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altLang="uk-UA" sz="2400" b="1" dirty="0">
                <a:solidFill>
                  <a:srgbClr val="660033"/>
                </a:solidFill>
                <a:latin typeface="+mj-lt"/>
                <a:cs typeface="+mn-cs"/>
              </a:rPr>
              <a:t>КУЛЬТУРА ТА МИСТЕЦТВО    7 789,1 </a:t>
            </a:r>
            <a:r>
              <a:rPr lang="uk-UA" altLang="uk-UA" sz="2000" b="1" i="1" dirty="0">
                <a:solidFill>
                  <a:srgbClr val="660033"/>
                </a:solidFill>
                <a:latin typeface="+mj-lt"/>
                <a:cs typeface="+mn-cs"/>
              </a:rPr>
              <a:t>тис. грн.</a:t>
            </a:r>
            <a:endParaRPr lang="ru-RU" altLang="uk-UA" sz="2400" b="1" i="1" dirty="0">
              <a:solidFill>
                <a:srgbClr val="660033"/>
              </a:solidFill>
              <a:latin typeface="+mj-lt"/>
              <a:cs typeface="+mn-cs"/>
            </a:endParaRPr>
          </a:p>
        </p:txBody>
      </p:sp>
      <p:graphicFrame>
        <p:nvGraphicFramePr>
          <p:cNvPr id="13" name="Таблиця 12"/>
          <p:cNvGraphicFramePr>
            <a:graphicFrameLocks noGrp="1"/>
          </p:cNvGraphicFramePr>
          <p:nvPr/>
        </p:nvGraphicFramePr>
        <p:xfrm>
          <a:off x="2361622" y="890906"/>
          <a:ext cx="3856823" cy="1905434"/>
        </p:xfrm>
        <a:graphic>
          <a:graphicData uri="http://schemas.openxmlformats.org/drawingml/2006/table">
            <a:tbl>
              <a:tblPr firstRow="1" bandRow="1">
                <a:tableStyleId>{3C2FFA5D-87B4-456A-9821-1D502468CF0F}</a:tableStyleId>
              </a:tblPr>
              <a:tblGrid>
                <a:gridCol w="27301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2672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08835">
                <a:tc>
                  <a:txBody>
                    <a:bodyPr/>
                    <a:lstStyle/>
                    <a:p>
                      <a:r>
                        <a:rPr lang="uk-UA" sz="1600" b="1" dirty="0">
                          <a:solidFill>
                            <a:srgbClr val="002060"/>
                          </a:solidFill>
                          <a:latin typeface="+mn-lt"/>
                        </a:rPr>
                        <a:t>заробітна плата з нарахуваннями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miter lim="800000"/>
                    </a:lnL>
                    <a:lnR w="12700" cap="flat" cmpd="sng" algn="ctr">
                      <a:noFill/>
                      <a:prstDash val="solid"/>
                      <a:miter lim="800000"/>
                    </a:lnR>
                    <a:lnT w="19050" cap="flat" cmpd="sng" algn="ctr">
                      <a:noFill/>
                      <a:prstDash val="solid"/>
                      <a:miter lim="800000"/>
                    </a:lnT>
                    <a:lnB w="1270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>
                          <a:solidFill>
                            <a:srgbClr val="002060"/>
                          </a:solidFill>
                          <a:latin typeface="+mn-lt"/>
                        </a:rPr>
                        <a:t>6 267,8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miter lim="800000"/>
                    </a:lnL>
                    <a:lnR w="12700" cap="flat" cmpd="sng" algn="ctr">
                      <a:noFill/>
                      <a:prstDash val="solid"/>
                      <a:miter lim="800000"/>
                    </a:lnR>
                    <a:lnT w="19050" cap="flat" cmpd="sng" algn="ctr">
                      <a:noFill/>
                      <a:prstDash val="solid"/>
                      <a:miter lim="800000"/>
                    </a:lnT>
                    <a:lnB w="1270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8835">
                <a:tc>
                  <a:txBody>
                    <a:bodyPr/>
                    <a:lstStyle/>
                    <a:p>
                      <a:r>
                        <a:rPr lang="uk-UA" sz="1600" b="1" dirty="0">
                          <a:solidFill>
                            <a:srgbClr val="002060"/>
                          </a:solidFill>
                          <a:latin typeface="+mn-lt"/>
                        </a:rPr>
                        <a:t>комунальні послуги та енергоносії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miter lim="800000"/>
                    </a:lnL>
                    <a:lnR w="12700" cap="flat" cmpd="sng" algn="ctr">
                      <a:noFill/>
                      <a:prstDash val="solid"/>
                      <a:miter lim="800000"/>
                    </a:lnR>
                    <a:lnT w="12700" cap="flat" cmpd="sng" algn="ctr">
                      <a:noFill/>
                      <a:prstDash val="solid"/>
                      <a:miter lim="800000"/>
                    </a:lnT>
                    <a:lnB w="1270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>
                          <a:solidFill>
                            <a:srgbClr val="002060"/>
                          </a:solidFill>
                          <a:latin typeface="+mn-lt"/>
                        </a:rPr>
                        <a:t>610,9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miter lim="800000"/>
                    </a:lnL>
                    <a:lnR w="12700" cap="flat" cmpd="sng" algn="ctr">
                      <a:noFill/>
                      <a:prstDash val="solid"/>
                      <a:miter lim="800000"/>
                    </a:lnR>
                    <a:lnT w="12700" cap="flat" cmpd="sng" algn="ctr">
                      <a:noFill/>
                      <a:prstDash val="solid"/>
                      <a:miter lim="800000"/>
                    </a:lnT>
                    <a:lnB w="1270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3551">
                <a:tc>
                  <a:txBody>
                    <a:bodyPr/>
                    <a:lstStyle/>
                    <a:p>
                      <a:r>
                        <a:rPr lang="uk-UA" sz="1600" b="1" dirty="0">
                          <a:solidFill>
                            <a:srgbClr val="002060"/>
                          </a:solidFill>
                          <a:latin typeface="+mn-lt"/>
                        </a:rPr>
                        <a:t>програми та заходи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miter lim="800000"/>
                    </a:lnL>
                    <a:lnR w="12700" cap="flat" cmpd="sng" algn="ctr">
                      <a:noFill/>
                      <a:prstDash val="solid"/>
                      <a:miter lim="800000"/>
                    </a:lnR>
                    <a:lnT w="12700" cap="flat" cmpd="sng" algn="ctr">
                      <a:noFill/>
                      <a:prstDash val="solid"/>
                      <a:miter lim="800000"/>
                    </a:lnT>
                    <a:lnB w="1270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>
                          <a:solidFill>
                            <a:srgbClr val="002060"/>
                          </a:solidFill>
                          <a:latin typeface="+mn-lt"/>
                        </a:rPr>
                        <a:t>461,0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miter lim="800000"/>
                    </a:lnL>
                    <a:lnR w="12700" cap="flat" cmpd="sng" algn="ctr">
                      <a:noFill/>
                      <a:prstDash val="solid"/>
                      <a:miter lim="800000"/>
                    </a:lnR>
                    <a:lnT w="12700" cap="flat" cmpd="sng" algn="ctr">
                      <a:noFill/>
                      <a:prstDash val="solid"/>
                      <a:miter lim="800000"/>
                    </a:lnT>
                    <a:lnB w="1270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2484">
                <a:tc>
                  <a:txBody>
                    <a:bodyPr/>
                    <a:lstStyle/>
                    <a:p>
                      <a:r>
                        <a:rPr lang="uk-UA" sz="1600" b="1" dirty="0">
                          <a:solidFill>
                            <a:srgbClr val="002060"/>
                          </a:solidFill>
                          <a:latin typeface="+mn-lt"/>
                        </a:rPr>
                        <a:t>поточні видатки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miter lim="800000"/>
                    </a:lnL>
                    <a:lnR w="12700" cap="flat" cmpd="sng" algn="ctr">
                      <a:noFill/>
                      <a:prstDash val="solid"/>
                      <a:miter lim="800000"/>
                    </a:lnR>
                    <a:lnT w="12700" cap="flat" cmpd="sng" algn="ctr">
                      <a:noFill/>
                      <a:prstDash val="solid"/>
                      <a:miter lim="800000"/>
                    </a:lnT>
                    <a:lnB w="1270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>
                          <a:solidFill>
                            <a:srgbClr val="002060"/>
                          </a:solidFill>
                          <a:latin typeface="+mn-lt"/>
                        </a:rPr>
                        <a:t>449,4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miter lim="800000"/>
                    </a:lnL>
                    <a:lnR w="12700" cap="flat" cmpd="sng" algn="ctr">
                      <a:noFill/>
                      <a:prstDash val="solid"/>
                      <a:miter lim="800000"/>
                    </a:lnR>
                    <a:lnT w="12700" cap="flat" cmpd="sng" algn="ctr">
                      <a:noFill/>
                      <a:prstDash val="solid"/>
                      <a:miter lim="800000"/>
                    </a:lnT>
                    <a:lnB w="1270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49206" name="Group 54"/>
          <p:cNvGraphicFramePr>
            <a:graphicFrameLocks noGrp="1"/>
          </p:cNvGraphicFramePr>
          <p:nvPr/>
        </p:nvGraphicFramePr>
        <p:xfrm>
          <a:off x="6691313" y="3984625"/>
          <a:ext cx="4821237" cy="1249680"/>
        </p:xfrm>
        <a:graphic>
          <a:graphicData uri="http://schemas.openxmlformats.org/drawingml/2006/table">
            <a:tbl>
              <a:tblPr/>
              <a:tblGrid>
                <a:gridCol w="34417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795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96863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charset="0"/>
                          <a:cs typeface="Arial" charset="0"/>
                        </a:rPr>
                        <a:t>Бібліотека           1 026,7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9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+mj-lt"/>
                        <a:buNone/>
                        <a:tabLst/>
                      </a:pPr>
                      <a:r>
                        <a:rPr kumimoji="0" lang="uk-UA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заробітна плата з нарахуваннями</a:t>
                      </a:r>
                      <a:endParaRPr kumimoji="0" lang="uk-UA" sz="1400" b="0" i="0" u="none" strike="noStrike" cap="none" normalizeH="0" baseline="0">
                        <a:ln>
                          <a:noFill/>
                        </a:ln>
                        <a:solidFill>
                          <a:srgbClr val="6633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899,6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9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комунальні послуги та енергоносії</a:t>
                      </a:r>
                      <a:endParaRPr kumimoji="0" lang="uk-UA" sz="1400" b="0" i="0" u="none" strike="noStrike" cap="none" normalizeH="0" baseline="0">
                        <a:ln>
                          <a:noFill/>
                        </a:ln>
                        <a:solidFill>
                          <a:srgbClr val="6633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111,7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9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поточні видатки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15,4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37972" name="Group 84"/>
          <p:cNvGraphicFramePr>
            <a:graphicFrameLocks noGrp="1"/>
          </p:cNvGraphicFramePr>
          <p:nvPr/>
        </p:nvGraphicFramePr>
        <p:xfrm>
          <a:off x="6691313" y="925513"/>
          <a:ext cx="4821237" cy="1281494"/>
        </p:xfrm>
        <a:graphic>
          <a:graphicData uri="http://schemas.openxmlformats.org/drawingml/2006/table">
            <a:tbl>
              <a:tblPr/>
              <a:tblGrid>
                <a:gridCol w="34417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795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1275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charset="0"/>
                          <a:cs typeface="Arial" charset="0"/>
                        </a:rPr>
                        <a:t>Мистецька школа                 3 499,7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заробітна плата з нарахуваннями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2 955,4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97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поточні видатки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283,2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44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комунальні послуги та енергоносії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261,1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37970" name="Group 82"/>
          <p:cNvGraphicFramePr>
            <a:graphicFrameLocks noGrp="1"/>
          </p:cNvGraphicFramePr>
          <p:nvPr/>
        </p:nvGraphicFramePr>
        <p:xfrm>
          <a:off x="6691313" y="2439988"/>
          <a:ext cx="4821237" cy="1349375"/>
        </p:xfrm>
        <a:graphic>
          <a:graphicData uri="http://schemas.openxmlformats.org/drawingml/2006/table">
            <a:tbl>
              <a:tblPr/>
              <a:tblGrid>
                <a:gridCol w="34877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33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735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charset="0"/>
                          <a:cs typeface="Arial" charset="0"/>
                        </a:rPr>
                        <a:t>Будинки культури             2 101,7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1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заробітна плата з нарахуваннями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1 771,1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17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комунальні послуги та енергоносії 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187,3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24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поточні видатки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143,3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37964" name="Group 76"/>
          <p:cNvGraphicFramePr>
            <a:graphicFrameLocks noGrp="1"/>
          </p:cNvGraphicFramePr>
          <p:nvPr/>
        </p:nvGraphicFramePr>
        <p:xfrm>
          <a:off x="2379663" y="5178425"/>
          <a:ext cx="4029075" cy="944880"/>
        </p:xfrm>
        <a:graphic>
          <a:graphicData uri="http://schemas.openxmlformats.org/drawingml/2006/table">
            <a:tbl>
              <a:tblPr/>
              <a:tblGrid>
                <a:gridCol w="2717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445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6673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92100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charset="0"/>
                          <a:cs typeface="Arial" charset="0"/>
                        </a:rPr>
                        <a:t>Музейна резиденція       53,8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575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комунальні послуги та енергоносії</a:t>
                      </a:r>
                      <a:endParaRPr kumimoji="0" lang="uk-UA" sz="1400" b="0" i="0" u="none" strike="noStrike" cap="none" normalizeH="0" baseline="0">
                        <a:ln>
                          <a:noFill/>
                        </a:ln>
                        <a:solidFill>
                          <a:srgbClr val="6633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50,8</a:t>
                      </a: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00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поточні видатки</a:t>
                      </a:r>
                      <a:endParaRPr kumimoji="0" lang="uk-UA" sz="1400" b="0" i="0" u="none" strike="noStrike" cap="none" normalizeH="0" baseline="0">
                        <a:ln>
                          <a:noFill/>
                        </a:ln>
                        <a:solidFill>
                          <a:srgbClr val="6633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            3,0</a:t>
                      </a: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30" name="Таблиця 29"/>
          <p:cNvGraphicFramePr>
            <a:graphicFrameLocks noGrp="1"/>
          </p:cNvGraphicFramePr>
          <p:nvPr/>
        </p:nvGraphicFramePr>
        <p:xfrm>
          <a:off x="6698915" y="5416989"/>
          <a:ext cx="4821574" cy="1082848"/>
        </p:xfrm>
        <a:graphic>
          <a:graphicData uri="http://schemas.openxmlformats.org/drawingml/2006/table">
            <a:tbl>
              <a:tblPr firstRow="1" bandRow="1">
                <a:tableStyleId>{3C2FFA5D-87B4-456A-9821-1D502468CF0F}</a:tableStyleId>
              </a:tblPr>
              <a:tblGrid>
                <a:gridCol w="378030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4126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97044">
                <a:tc>
                  <a:txBody>
                    <a:bodyPr/>
                    <a:lstStyle/>
                    <a:p>
                      <a:r>
                        <a:rPr lang="uk-UA" sz="1600" b="1" dirty="0">
                          <a:solidFill>
                            <a:srgbClr val="002060"/>
                          </a:solidFill>
                          <a:latin typeface="+mj-lt"/>
                        </a:rPr>
                        <a:t>Програма розвитку культури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>
                          <a:solidFill>
                            <a:srgbClr val="002060"/>
                          </a:solidFill>
                          <a:latin typeface="+mj-lt"/>
                        </a:rPr>
                        <a:t>267,3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85804">
                <a:tc>
                  <a:txBody>
                    <a:bodyPr/>
                    <a:lstStyle/>
                    <a:p>
                      <a:r>
                        <a:rPr lang="uk-UA" sz="1600" b="1" dirty="0">
                          <a:solidFill>
                            <a:srgbClr val="002060"/>
                          </a:solidFill>
                          <a:latin typeface="+mj-lt"/>
                        </a:rPr>
                        <a:t>Програма фінансової підтримки </a:t>
                      </a:r>
                    </a:p>
                    <a:p>
                      <a:r>
                        <a:rPr lang="uk-UA" sz="1600" b="1" dirty="0">
                          <a:solidFill>
                            <a:srgbClr val="002060"/>
                          </a:solidFill>
                          <a:latin typeface="+mj-lt"/>
                        </a:rPr>
                        <a:t>КП «Чортківський ТІЦ»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>
                          <a:solidFill>
                            <a:srgbClr val="002060"/>
                          </a:solidFill>
                          <a:latin typeface="+mj-lt"/>
                        </a:rPr>
                        <a:t>193,7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37951" name="Group 63"/>
          <p:cNvGraphicFramePr>
            <a:graphicFrameLocks noGrp="1"/>
          </p:cNvGraphicFramePr>
          <p:nvPr/>
        </p:nvGraphicFramePr>
        <p:xfrm>
          <a:off x="2379663" y="3162300"/>
          <a:ext cx="3856037" cy="1432560"/>
        </p:xfrm>
        <a:graphic>
          <a:graphicData uri="http://schemas.openxmlformats.org/drawingml/2006/table">
            <a:tbl>
              <a:tblPr/>
              <a:tblGrid>
                <a:gridCol w="31908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651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19125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charset="0"/>
                          <a:cs typeface="Arial" charset="0"/>
                        </a:rPr>
                        <a:t>Управління культури, централізована бухгалтерія        646,2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9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заробітна плата з нарахуваннями</a:t>
                      </a:r>
                      <a:endParaRPr kumimoji="0" lang="uk-UA" sz="1800" b="0" i="0" u="none" strike="noStrike" cap="none" normalizeH="0" baseline="0">
                        <a:ln>
                          <a:noFill/>
                        </a:ln>
                        <a:solidFill>
                          <a:srgbClr val="6633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641,8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1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поточні видатки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4,4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232150" y="185738"/>
            <a:ext cx="8326438" cy="10414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100"/>
              </a:spcBef>
              <a:spcAft>
                <a:spcPts val="0"/>
              </a:spcAft>
              <a:defRPr/>
            </a:pPr>
            <a:r>
              <a:rPr lang="uk-UA" altLang="uk-UA" sz="2400" b="1" dirty="0">
                <a:solidFill>
                  <a:srgbClr val="660033"/>
                </a:solidFill>
                <a:latin typeface="Arial"/>
                <a:cs typeface="+mn-cs"/>
              </a:rPr>
              <a:t>ЖИТЛОВО-КОМУНАЛЬНЕ ГОСПОДАРСТВО  </a:t>
            </a:r>
          </a:p>
          <a:p>
            <a:pPr algn="r" fontAlgn="auto">
              <a:spcBef>
                <a:spcPts val="100"/>
              </a:spcBef>
              <a:spcAft>
                <a:spcPts val="0"/>
              </a:spcAft>
              <a:defRPr/>
            </a:pPr>
            <a:endParaRPr lang="uk-UA" altLang="uk-UA" sz="1100" b="1" dirty="0">
              <a:solidFill>
                <a:srgbClr val="660033"/>
              </a:solidFill>
              <a:latin typeface="Arial"/>
              <a:cs typeface="+mn-cs"/>
            </a:endParaRPr>
          </a:p>
          <a:p>
            <a:pPr algn="r" fontAlgn="auto">
              <a:spcBef>
                <a:spcPts val="100"/>
              </a:spcBef>
              <a:spcAft>
                <a:spcPts val="0"/>
              </a:spcAft>
              <a:defRPr/>
            </a:pPr>
            <a:r>
              <a:rPr lang="uk-UA" altLang="uk-UA" sz="2400" b="1" dirty="0">
                <a:solidFill>
                  <a:srgbClr val="660033"/>
                </a:solidFill>
                <a:latin typeface="Arial"/>
                <a:cs typeface="+mn-cs"/>
              </a:rPr>
              <a:t>15 809,0 </a:t>
            </a:r>
            <a:r>
              <a:rPr lang="uk-UA" altLang="uk-UA" sz="1600" b="1" i="1" dirty="0">
                <a:solidFill>
                  <a:srgbClr val="660033"/>
                </a:solidFill>
                <a:latin typeface="+mj-lt"/>
                <a:cs typeface="+mn-cs"/>
              </a:rPr>
              <a:t>тис. грн.</a:t>
            </a:r>
          </a:p>
        </p:txBody>
      </p:sp>
      <p:graphicFrame>
        <p:nvGraphicFramePr>
          <p:cNvPr id="51279" name="Group 79"/>
          <p:cNvGraphicFramePr>
            <a:graphicFrameLocks noGrp="1"/>
          </p:cNvGraphicFramePr>
          <p:nvPr/>
        </p:nvGraphicFramePr>
        <p:xfrm>
          <a:off x="2495550" y="3762375"/>
          <a:ext cx="4733925" cy="1686560"/>
        </p:xfrm>
        <a:graphic>
          <a:graphicData uri="http://schemas.openxmlformats.org/drawingml/2006/table">
            <a:tbl>
              <a:tblPr/>
              <a:tblGrid>
                <a:gridCol w="33734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604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3180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19194D"/>
                          </a:solidFill>
                          <a:effectLst/>
                          <a:latin typeface="Arial" charset="0"/>
                          <a:cs typeface="Arial" charset="0"/>
                        </a:rPr>
                        <a:t>Програма фінансової підтримки 1 566,9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87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КП ЧОРТКІВСЬКИЙ МІСЬКИЙ ТРАНСПОРТ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      600,0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11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КП «ЧОРТКІВ ДІМ»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      485,2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254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КП «ЧОРТКІВСЬКЕ ВУВКГ»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      481,7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51284" name="Group 8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8387505"/>
              </p:ext>
            </p:extLst>
          </p:nvPr>
        </p:nvGraphicFramePr>
        <p:xfrm>
          <a:off x="7396163" y="3059483"/>
          <a:ext cx="4373562" cy="1463040"/>
        </p:xfrm>
        <a:graphic>
          <a:graphicData uri="http://schemas.openxmlformats.org/drawingml/2006/table">
            <a:tbl>
              <a:tblPr/>
              <a:tblGrid>
                <a:gridCol w="35210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524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80718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19194D"/>
                          </a:solidFill>
                          <a:effectLst/>
                          <a:latin typeface="Arial" charset="0"/>
                          <a:cs typeface="Arial" charset="0"/>
                        </a:rPr>
                        <a:t>Програма поповнення статутного капіталу                                      570,8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653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КП «БЛАГОУСТРІЙ»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296,2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7010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КП ЧОРТКІВСЬКИЙ МІСЬКИЙ ТРАНСПОРТ</a:t>
                      </a:r>
                      <a:endParaRPr kumimoji="0" lang="uk-UA" sz="1800" b="0" i="0" u="none" strike="noStrike" cap="none" normalizeH="0" baseline="0">
                        <a:ln>
                          <a:noFill/>
                        </a:ln>
                        <a:solidFill>
                          <a:srgbClr val="6633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274,6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51285" name="Group 8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3803678"/>
              </p:ext>
            </p:extLst>
          </p:nvPr>
        </p:nvGraphicFramePr>
        <p:xfrm>
          <a:off x="7396163" y="4955458"/>
          <a:ext cx="4373562" cy="1327355"/>
        </p:xfrm>
        <a:graphic>
          <a:graphicData uri="http://schemas.openxmlformats.org/drawingml/2006/table">
            <a:tbl>
              <a:tblPr/>
              <a:tblGrid>
                <a:gridCol w="33067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3528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19194D"/>
                          </a:solidFill>
                          <a:effectLst/>
                          <a:latin typeface="Arial" charset="0"/>
                          <a:cs typeface="Arial" charset="0"/>
                        </a:rPr>
                        <a:t>Інші програми                        1 051,4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167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Програма підтримки та ефективного розвитку ОСББ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1 027,8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039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Програма інформатизації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23,6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40003" name="Group 67"/>
          <p:cNvGraphicFramePr>
            <a:graphicFrameLocks noGrp="1"/>
          </p:cNvGraphicFramePr>
          <p:nvPr/>
        </p:nvGraphicFramePr>
        <p:xfrm>
          <a:off x="2495550" y="1063625"/>
          <a:ext cx="4733925" cy="1945323"/>
        </p:xfrm>
        <a:graphic>
          <a:graphicData uri="http://schemas.openxmlformats.org/drawingml/2006/table">
            <a:tbl>
              <a:tblPr/>
              <a:tblGrid>
                <a:gridCol w="3657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763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0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charset="0"/>
                          <a:cs typeface="Arial" charset="0"/>
                        </a:rPr>
                        <a:t>заробітна плата з нарахуваннями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charset="0"/>
                          <a:cs typeface="Arial" charset="0"/>
                        </a:rPr>
                        <a:t>7 656,3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11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charset="0"/>
                          <a:cs typeface="Arial" charset="0"/>
                        </a:rPr>
                        <a:t>програми та заходи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charset="0"/>
                          <a:cs typeface="Arial" charset="0"/>
                        </a:rPr>
                        <a:t>3 189,1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38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charset="0"/>
                          <a:cs typeface="Arial" charset="0"/>
                        </a:rPr>
                        <a:t>поточні придбання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charset="0"/>
                          <a:cs typeface="Arial" charset="0"/>
                        </a:rPr>
                        <a:t>  2 245,9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35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charset="0"/>
                          <a:cs typeface="Arial" charset="0"/>
                        </a:rPr>
                        <a:t>комунальні послуги та енергоносії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charset="0"/>
                          <a:cs typeface="Arial" charset="0"/>
                        </a:rPr>
                        <a:t>1 611,4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86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charset="0"/>
                          <a:cs typeface="Arial" charset="0"/>
                        </a:rPr>
                        <a:t>оплата послуг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charset="0"/>
                          <a:cs typeface="Arial" charset="0"/>
                        </a:rPr>
                        <a:t>  1 106,3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2" name="Таблиця 1">
            <a:extLst>
              <a:ext uri="{FF2B5EF4-FFF2-40B4-BE49-F238E27FC236}">
                <a16:creationId xmlns:a16="http://schemas.microsoft.com/office/drawing/2014/main" id="{DAD23DB0-451D-F9E0-AE98-62C19A0BBE8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65865329"/>
              </p:ext>
            </p:extLst>
          </p:nvPr>
        </p:nvGraphicFramePr>
        <p:xfrm>
          <a:off x="7396162" y="1209357"/>
          <a:ext cx="4505785" cy="1554480"/>
        </p:xfrm>
        <a:graphic>
          <a:graphicData uri="http://schemas.openxmlformats.org/drawingml/2006/table">
            <a:tbl>
              <a:tblPr/>
              <a:tblGrid>
                <a:gridCol w="3621407">
                  <a:extLst>
                    <a:ext uri="{9D8B030D-6E8A-4147-A177-3AD203B41FA5}">
                      <a16:colId xmlns:a16="http://schemas.microsoft.com/office/drawing/2014/main" val="2795115174"/>
                    </a:ext>
                  </a:extLst>
                </a:gridCol>
                <a:gridCol w="884378">
                  <a:extLst>
                    <a:ext uri="{9D8B030D-6E8A-4147-A177-3AD203B41FA5}">
                      <a16:colId xmlns:a16="http://schemas.microsoft.com/office/drawing/2014/main" val="2392501209"/>
                    </a:ext>
                  </a:extLst>
                </a:gridCol>
              </a:tblGrid>
              <a:tr h="57800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19194D"/>
                          </a:solidFill>
                          <a:effectLst/>
                          <a:latin typeface="Arial" charset="0"/>
                          <a:cs typeface="Arial" charset="0"/>
                        </a:rPr>
                        <a:t>Управління комунального господарства                                539,4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50214871"/>
                  </a:ext>
                </a:extLst>
              </a:tr>
              <a:tr h="27524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заробітна плата з нарахуваннями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500,3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5499556"/>
                  </a:ext>
                </a:extLst>
              </a:tr>
              <a:tr h="27524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комунальні послуги та енергоносії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 </a:t>
                      </a:r>
                      <a:r>
                        <a:rPr kumimoji="0" lang="uk-UA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23,5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7054767"/>
                  </a:ext>
                </a:extLst>
              </a:tr>
              <a:tr h="27524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поточні видатки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 </a:t>
                      </a:r>
                      <a:r>
                        <a:rPr kumimoji="0" lang="uk-UA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15,6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598455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153DDE6-81F2-F028-2B3A-5619121771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2318" name="Group 94">
            <a:extLst>
              <a:ext uri="{FF2B5EF4-FFF2-40B4-BE49-F238E27FC236}">
                <a16:creationId xmlns:a16="http://schemas.microsoft.com/office/drawing/2014/main" id="{7EE5ECCC-BC82-EEFB-EB73-AECEBC1CDA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8418265"/>
              </p:ext>
            </p:extLst>
          </p:nvPr>
        </p:nvGraphicFramePr>
        <p:xfrm>
          <a:off x="2447925" y="1493605"/>
          <a:ext cx="4438650" cy="4450080"/>
        </p:xfrm>
        <a:graphic>
          <a:graphicData uri="http://schemas.openxmlformats.org/drawingml/2006/table">
            <a:tbl>
              <a:tblPr/>
              <a:tblGrid>
                <a:gridCol w="3481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572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56166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19194D"/>
                          </a:solidFill>
                          <a:effectLst/>
                          <a:latin typeface="Arial" charset="0"/>
                          <a:cs typeface="Arial" charset="0"/>
                        </a:rPr>
                        <a:t>КП «Благоустрій»         10 189,9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44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заробітна плата з нарахуваннями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5 833,8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44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161645"/>
                          </a:solidFill>
                          <a:effectLst/>
                          <a:latin typeface="Arial" charset="0"/>
                          <a:cs typeface="Arial" charset="0"/>
                        </a:rPr>
                        <a:t>Придбання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161645"/>
                          </a:solidFill>
                          <a:effectLst/>
                          <a:latin typeface="Arial" charset="0"/>
                          <a:cs typeface="Arial" charset="0"/>
                        </a:rPr>
                        <a:t>1 754,1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44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паливо і запчастини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0" i="1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1 214,7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44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електротовари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0" i="1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247,7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44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пісок, технічна сіль, технічна гума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0" i="1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203,2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44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ритуальна атрибутика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0" i="1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 88,5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044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161645"/>
                          </a:solidFill>
                          <a:effectLst/>
                          <a:latin typeface="Arial" charset="0"/>
                          <a:cs typeface="Arial" charset="0"/>
                        </a:rPr>
                        <a:t>Комунальні послуги та енергоносії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161645"/>
                          </a:solidFill>
                          <a:effectLst/>
                          <a:latin typeface="Arial" charset="0"/>
                          <a:cs typeface="Arial" charset="0"/>
                        </a:rPr>
                        <a:t>1 518,5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044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161645"/>
                          </a:solidFill>
                          <a:effectLst/>
                          <a:latin typeface="Arial" charset="0"/>
                          <a:cs typeface="Arial" charset="0"/>
                        </a:rPr>
                        <a:t>Оплата послуг (крім комунальних)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161645"/>
                          </a:solidFill>
                          <a:effectLst/>
                          <a:latin typeface="Arial" charset="0"/>
                          <a:cs typeface="Arial" charset="0"/>
                        </a:rPr>
                        <a:t>1 083,5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0456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ремонт автомобіля, послуги по перевезенню транспорту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0" i="1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547,2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9680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оренда приміщення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0" i="1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225,6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50456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послуги бульдозера, ескаватора, навантажувача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0" i="1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196,7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044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інші послуги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114,0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D2CC5854-A9AF-7045-C444-65E9CE3B70BA}"/>
              </a:ext>
            </a:extLst>
          </p:cNvPr>
          <p:cNvSpPr txBox="1"/>
          <p:nvPr/>
        </p:nvSpPr>
        <p:spPr>
          <a:xfrm>
            <a:off x="2447925" y="133350"/>
            <a:ext cx="9453563" cy="4603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100"/>
              </a:spcBef>
              <a:spcAft>
                <a:spcPts val="0"/>
              </a:spcAft>
              <a:defRPr/>
            </a:pPr>
            <a:r>
              <a:rPr lang="uk-UA" altLang="uk-UA" sz="2400" b="1" dirty="0">
                <a:solidFill>
                  <a:srgbClr val="660033"/>
                </a:solidFill>
                <a:latin typeface="+mj-lt"/>
                <a:cs typeface="+mn-cs"/>
              </a:rPr>
              <a:t>ЖИТЛОВО-КОМУНАЛЬНЕ ГОСПОДАРСТВО</a:t>
            </a:r>
            <a:endParaRPr lang="uk-UA" altLang="uk-UA" sz="2400" b="1" i="1" dirty="0">
              <a:solidFill>
                <a:srgbClr val="660033"/>
              </a:solidFill>
              <a:latin typeface="+mj-lt"/>
              <a:cs typeface="+mn-cs"/>
            </a:endParaRPr>
          </a:p>
        </p:txBody>
      </p:sp>
      <p:graphicFrame>
        <p:nvGraphicFramePr>
          <p:cNvPr id="52317" name="Group 93">
            <a:extLst>
              <a:ext uri="{FF2B5EF4-FFF2-40B4-BE49-F238E27FC236}">
                <a16:creationId xmlns:a16="http://schemas.microsoft.com/office/drawing/2014/main" id="{18993E2F-73CE-3CC2-915A-03E2C2F6285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24255559"/>
              </p:ext>
            </p:extLst>
          </p:nvPr>
        </p:nvGraphicFramePr>
        <p:xfrm>
          <a:off x="7181850" y="1541612"/>
          <a:ext cx="4557713" cy="3133630"/>
        </p:xfrm>
        <a:graphic>
          <a:graphicData uri="http://schemas.openxmlformats.org/drawingml/2006/table">
            <a:tbl>
              <a:tblPr/>
              <a:tblGrid>
                <a:gridCol w="35687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890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14151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19194D"/>
                          </a:solidFill>
                          <a:effectLst/>
                          <a:latin typeface="Arial" charset="0"/>
                          <a:cs typeface="Arial" charset="0"/>
                        </a:rPr>
                        <a:t>КП «Парковий культурно-спортивний комплекс»                                    1 890,6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007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заробітна плата з нарахуваннями </a:t>
                      </a:r>
                      <a:endParaRPr kumimoji="0" lang="uk-UA" sz="1800" b="0" i="0" u="none" strike="noStrike" cap="none" normalizeH="0" baseline="0">
                        <a:ln>
                          <a:noFill/>
                        </a:ln>
                        <a:solidFill>
                          <a:srgbClr val="6633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1 322,2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007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161645"/>
                          </a:solidFill>
                          <a:effectLst/>
                          <a:latin typeface="Arial" charset="0"/>
                          <a:cs typeface="Arial" charset="0"/>
                        </a:rPr>
                        <a:t>Придбання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161645"/>
                          </a:solidFill>
                          <a:effectLst/>
                          <a:latin typeface="Arial" charset="0"/>
                          <a:cs typeface="Arial" charset="0"/>
                        </a:rPr>
                        <a:t>  491,8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007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основні засоби </a:t>
                      </a:r>
                      <a:r>
                        <a:rPr kumimoji="0" lang="uk-UA" sz="1400" b="1" i="1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(подрібнювач гілок)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0" i="1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267,8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007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паливо і запчастини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0" i="1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170,9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4007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інші придбання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0" i="1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53,1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5955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161645"/>
                          </a:solidFill>
                          <a:effectLst/>
                          <a:latin typeface="Arial" charset="0"/>
                          <a:cs typeface="Arial" charset="0"/>
                        </a:rPr>
                        <a:t>Комунальні послуги та енергоносії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161645"/>
                          </a:solidFill>
                          <a:effectLst/>
                          <a:latin typeface="Arial" charset="0"/>
                          <a:cs typeface="Arial" charset="0"/>
                        </a:rPr>
                        <a:t>  69,4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5955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161645"/>
                          </a:solidFill>
                          <a:effectLst/>
                          <a:latin typeface="Arial" charset="0"/>
                          <a:cs typeface="Arial" charset="0"/>
                        </a:rPr>
                        <a:t>ОПЛАТА ПОСЛУГ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161645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 7,2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aphicFrame>
        <p:nvGraphicFramePr>
          <p:cNvPr id="2" name="Таблиця 1">
            <a:extLst>
              <a:ext uri="{FF2B5EF4-FFF2-40B4-BE49-F238E27FC236}">
                <a16:creationId xmlns:a16="http://schemas.microsoft.com/office/drawing/2014/main" id="{AAEB3CBC-0158-33C7-6E57-8D93D4C3AE32}"/>
              </a:ext>
            </a:extLst>
          </p:cNvPr>
          <p:cNvGraphicFramePr>
            <a:graphicFrameLocks noGrp="1"/>
          </p:cNvGraphicFramePr>
          <p:nvPr/>
        </p:nvGraphicFramePr>
        <p:xfrm>
          <a:off x="3849329" y="837481"/>
          <a:ext cx="5825613" cy="4603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25613">
                  <a:extLst>
                    <a:ext uri="{9D8B030D-6E8A-4147-A177-3AD203B41FA5}">
                      <a16:colId xmlns:a16="http://schemas.microsoft.com/office/drawing/2014/main" val="1599433153"/>
                    </a:ext>
                  </a:extLst>
                </a:gridCol>
              </a:tblGrid>
              <a:tr h="460375">
                <a:tc>
                  <a:txBody>
                    <a:bodyPr/>
                    <a:lstStyle/>
                    <a:p>
                      <a:pPr algn="ctr"/>
                      <a:r>
                        <a:rPr lang="uk-UA" b="1" dirty="0">
                          <a:solidFill>
                            <a:srgbClr val="002060"/>
                          </a:solidFill>
                        </a:rPr>
                        <a:t>ПРОГРАМА БЛАГОУСТРОЮ 12 080,5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3407556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6617692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9"/>
          <p:cNvSpPr>
            <a:spLocks noChangeArrowheads="1"/>
          </p:cNvSpPr>
          <p:nvPr/>
        </p:nvSpPr>
        <p:spPr bwMode="auto">
          <a:xfrm>
            <a:off x="2911475" y="155575"/>
            <a:ext cx="8105775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uk-UA" altLang="uk-UA" sz="2400" b="1">
                <a:solidFill>
                  <a:srgbClr val="660033"/>
                </a:solidFill>
              </a:rPr>
              <a:t>ДЕРЖАВНЕ УПРАВЛІННЯ  </a:t>
            </a:r>
          </a:p>
        </p:txBody>
      </p:sp>
      <p:graphicFrame>
        <p:nvGraphicFramePr>
          <p:cNvPr id="5" name="Таблиця 4"/>
          <p:cNvGraphicFramePr>
            <a:graphicFrameLocks noGrp="1"/>
          </p:cNvGraphicFramePr>
          <p:nvPr/>
        </p:nvGraphicFramePr>
        <p:xfrm>
          <a:off x="3013417" y="1033690"/>
          <a:ext cx="5812458" cy="2018136"/>
        </p:xfrm>
        <a:graphic>
          <a:graphicData uri="http://schemas.openxmlformats.org/drawingml/2006/table">
            <a:tbl>
              <a:tblPr firstRow="1" bandRow="1">
                <a:tableStyleId>{3C2FFA5D-87B4-456A-9821-1D502468CF0F}</a:tableStyleId>
              </a:tblPr>
              <a:tblGrid>
                <a:gridCol w="39078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0460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83484">
                <a:tc>
                  <a:txBody>
                    <a:bodyPr/>
                    <a:lstStyle/>
                    <a:p>
                      <a:r>
                        <a:rPr lang="uk-UA" sz="1600" b="1" dirty="0">
                          <a:solidFill>
                            <a:srgbClr val="002060"/>
                          </a:solidFill>
                          <a:latin typeface="+mn-lt"/>
                        </a:rPr>
                        <a:t>заробітна плата з нарахуваннями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miter lim="800000"/>
                    </a:lnL>
                    <a:lnR w="12700" cap="flat" cmpd="sng" algn="ctr">
                      <a:noFill/>
                      <a:prstDash val="solid"/>
                      <a:miter lim="800000"/>
                    </a:lnR>
                    <a:lnT w="19050" cap="flat" cmpd="sng" algn="ctr">
                      <a:noFill/>
                      <a:prstDash val="solid"/>
                      <a:miter lim="800000"/>
                    </a:lnT>
                    <a:lnB w="1270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>
                          <a:solidFill>
                            <a:srgbClr val="002060"/>
                          </a:solidFill>
                          <a:latin typeface="+mn-lt"/>
                        </a:rPr>
                        <a:t>6 233,4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miter lim="800000"/>
                    </a:lnL>
                    <a:lnR w="12700" cap="flat" cmpd="sng" algn="ctr">
                      <a:noFill/>
                      <a:prstDash val="solid"/>
                      <a:miter lim="800000"/>
                    </a:lnR>
                    <a:lnT w="19050" cap="flat" cmpd="sng" algn="ctr">
                      <a:noFill/>
                      <a:prstDash val="solid"/>
                      <a:miter lim="800000"/>
                    </a:lnT>
                    <a:lnB w="1270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4113">
                <a:tc>
                  <a:txBody>
                    <a:bodyPr/>
                    <a:lstStyle/>
                    <a:p>
                      <a:r>
                        <a:rPr lang="uk-UA" sz="1600" b="1" dirty="0">
                          <a:solidFill>
                            <a:srgbClr val="002060"/>
                          </a:solidFill>
                          <a:latin typeface="+mn-lt"/>
                        </a:rPr>
                        <a:t>програми та заходи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miter lim="800000"/>
                    </a:lnL>
                    <a:lnR w="12700" cap="flat" cmpd="sng" algn="ctr">
                      <a:noFill/>
                      <a:prstDash val="solid"/>
                      <a:miter lim="800000"/>
                    </a:lnR>
                    <a:lnT w="19050" cap="flat" cmpd="sng" algn="ctr">
                      <a:noFill/>
                      <a:prstDash val="solid"/>
                      <a:miter lim="800000"/>
                    </a:lnT>
                    <a:lnB w="1270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>
                          <a:solidFill>
                            <a:srgbClr val="002060"/>
                          </a:solidFill>
                          <a:latin typeface="+mn-lt"/>
                        </a:rPr>
                        <a:t>1 987,4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miter lim="800000"/>
                    </a:lnL>
                    <a:lnR w="12700" cap="flat" cmpd="sng" algn="ctr">
                      <a:noFill/>
                      <a:prstDash val="solid"/>
                      <a:miter lim="800000"/>
                    </a:lnR>
                    <a:lnT w="19050" cap="flat" cmpd="sng" algn="ctr">
                      <a:noFill/>
                      <a:prstDash val="solid"/>
                      <a:miter lim="800000"/>
                    </a:lnT>
                    <a:lnB w="1270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87055">
                <a:tc>
                  <a:txBody>
                    <a:bodyPr/>
                    <a:lstStyle/>
                    <a:p>
                      <a:r>
                        <a:rPr lang="uk-UA" sz="1600" b="1" dirty="0">
                          <a:solidFill>
                            <a:srgbClr val="002060"/>
                          </a:solidFill>
                          <a:latin typeface="+mn-lt"/>
                        </a:rPr>
                        <a:t>поточні видатки </a:t>
                      </a:r>
                    </a:p>
                    <a:p>
                      <a:r>
                        <a:rPr lang="uk-UA" sz="1600" b="0" i="1" dirty="0">
                          <a:solidFill>
                            <a:srgbClr val="002060"/>
                          </a:solidFill>
                          <a:latin typeface="+mn-lt"/>
                        </a:rPr>
                        <a:t>(в т. ч. благодійна допомога – 924,4)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miter lim="800000"/>
                    </a:lnL>
                    <a:lnR w="12700" cap="flat" cmpd="sng" algn="ctr">
                      <a:noFill/>
                      <a:prstDash val="solid"/>
                      <a:miter lim="800000"/>
                    </a:lnR>
                    <a:lnT w="19050" cap="flat" cmpd="sng" algn="ctr">
                      <a:noFill/>
                      <a:prstDash val="solid"/>
                      <a:miter lim="800000"/>
                    </a:lnT>
                    <a:lnB w="1270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>
                          <a:solidFill>
                            <a:srgbClr val="002060"/>
                          </a:solidFill>
                          <a:latin typeface="+mn-lt"/>
                        </a:rPr>
                        <a:t>1 277,9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miter lim="800000"/>
                    </a:lnL>
                    <a:lnR w="12700" cap="flat" cmpd="sng" algn="ctr">
                      <a:noFill/>
                      <a:prstDash val="solid"/>
                      <a:miter lim="800000"/>
                    </a:lnR>
                    <a:lnT w="19050" cap="flat" cmpd="sng" algn="ctr">
                      <a:noFill/>
                      <a:prstDash val="solid"/>
                      <a:miter lim="800000"/>
                    </a:lnT>
                    <a:lnB w="1270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83484">
                <a:tc>
                  <a:txBody>
                    <a:bodyPr/>
                    <a:lstStyle/>
                    <a:p>
                      <a:r>
                        <a:rPr lang="uk-UA" sz="1600" b="1" dirty="0">
                          <a:solidFill>
                            <a:srgbClr val="002060"/>
                          </a:solidFill>
                          <a:latin typeface="+mn-lt"/>
                        </a:rPr>
                        <a:t>комунальні послуги та енергоносії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miter lim="800000"/>
                    </a:lnL>
                    <a:lnR w="12700" cap="flat" cmpd="sng" algn="ctr">
                      <a:noFill/>
                      <a:prstDash val="solid"/>
                      <a:miter lim="800000"/>
                    </a:lnR>
                    <a:lnT w="12700" cap="flat" cmpd="sng" algn="ctr">
                      <a:noFill/>
                      <a:prstDash val="solid"/>
                      <a:miter lim="800000"/>
                    </a:lnT>
                    <a:lnB w="1270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>
                          <a:solidFill>
                            <a:srgbClr val="002060"/>
                          </a:solidFill>
                          <a:latin typeface="+mn-lt"/>
                        </a:rPr>
                        <a:t>547,0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miter lim="800000"/>
                    </a:lnL>
                    <a:lnR w="12700" cap="flat" cmpd="sng" algn="ctr">
                      <a:noFill/>
                      <a:prstDash val="solid"/>
                      <a:miter lim="800000"/>
                    </a:lnR>
                    <a:lnT w="12700" cap="flat" cmpd="sng" algn="ctr">
                      <a:noFill/>
                      <a:prstDash val="solid"/>
                      <a:miter lim="800000"/>
                    </a:lnT>
                    <a:lnB w="1270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53267" name="Group 19"/>
          <p:cNvGraphicFramePr>
            <a:graphicFrameLocks noGrp="1"/>
          </p:cNvGraphicFramePr>
          <p:nvPr/>
        </p:nvGraphicFramePr>
        <p:xfrm>
          <a:off x="2911475" y="3189288"/>
          <a:ext cx="7893050" cy="3115438"/>
        </p:xfrm>
        <a:graphic>
          <a:graphicData uri="http://schemas.openxmlformats.org/drawingml/2006/table">
            <a:tbl>
              <a:tblPr/>
              <a:tblGrid>
                <a:gridCol w="66817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112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016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charset="0"/>
                          <a:cs typeface="Arial" charset="0"/>
                        </a:rPr>
                        <a:t>Фінансування місцевих програм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charset="0"/>
                          <a:cs typeface="Arial" charset="0"/>
                        </a:rPr>
                        <a:t>1 987,3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65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charset="0"/>
                          <a:cs typeface="Arial" charset="0"/>
                        </a:rPr>
                        <a:t>Програма соціальної підтримки «Турбота»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1" i="1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придбання банерів, меморіальних дощок, лампадок, корзин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1" i="1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одноразова допомога членам сімей безвісті зниклих  в/службовців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1" i="1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одноразова допомога військовослужбовцям</a:t>
                      </a:r>
                      <a:r>
                        <a:rPr kumimoji="0" lang="ru-RU" sz="1400" b="1" i="1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, </a:t>
                      </a:r>
                      <a:r>
                        <a:rPr kumimoji="0" lang="uk-UA" sz="1400" b="1" i="1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які повернулися з полону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1" i="1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грошова винагорода до нагрудного знаку «За честь та відвагу»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1" i="1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мікрофінансування бізнесу ветеранів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charset="0"/>
                          <a:cs typeface="Arial" charset="0"/>
                        </a:rPr>
                        <a:t>398,4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1" i="1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151,4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1" i="1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140,0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1" i="1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50,0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1" i="1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32,0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1" i="1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25,0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731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uk-UA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charset="0"/>
                          <a:cs typeface="Arial" charset="0"/>
                        </a:rPr>
                        <a:t>Програма підтримки  КП «АМЕР»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400" b="1" i="1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фінансова підтримка (заробітна плата з нарахуваннями)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1" i="1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послуги з інженерного проектування електричних мереж для індустріального парку </a:t>
                      </a:r>
                      <a:r>
                        <a:rPr kumimoji="0" lang="ru-RU" sz="1400" b="1" i="1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"CHORTKIV-WEST"</a:t>
                      </a:r>
                      <a:endParaRPr kumimoji="0" lang="uk-UA" sz="1400" b="1" i="1" u="none" strike="noStrike" cap="none" normalizeH="0" baseline="0">
                        <a:ln>
                          <a:noFill/>
                        </a:ln>
                        <a:solidFill>
                          <a:srgbClr val="6633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charset="0"/>
                          <a:cs typeface="Arial" charset="0"/>
                        </a:rPr>
                        <a:t>486,6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1" i="1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275,2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sz="1400" b="1" i="1" u="none" strike="noStrike" cap="none" normalizeH="0" baseline="0">
                        <a:ln>
                          <a:noFill/>
                        </a:ln>
                        <a:solidFill>
                          <a:srgbClr val="6633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1" i="1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211,4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" name="AutoShape 28"/>
          <p:cNvSpPr>
            <a:spLocks noChangeArrowheads="1"/>
          </p:cNvSpPr>
          <p:nvPr/>
        </p:nvSpPr>
        <p:spPr bwMode="auto">
          <a:xfrm>
            <a:off x="9563100" y="1335088"/>
            <a:ext cx="1784350" cy="1149350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uk-UA" sz="1867" dirty="0">
                <a:solidFill>
                  <a:srgbClr val="660033"/>
                </a:solidFill>
              </a:rPr>
              <a:t>   </a:t>
            </a:r>
            <a:r>
              <a:rPr lang="uk-UA" altLang="uk-UA" sz="2000" dirty="0">
                <a:solidFill>
                  <a:srgbClr val="660033"/>
                </a:solidFill>
              </a:rPr>
              <a:t>10 045,6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altLang="uk-UA" sz="2000" i="1" dirty="0">
                <a:solidFill>
                  <a:srgbClr val="002060"/>
                </a:solidFill>
                <a:latin typeface="Arial"/>
              </a:rPr>
              <a:t>   </a:t>
            </a:r>
            <a:r>
              <a:rPr lang="uk-UA" altLang="uk-UA" sz="1800" i="1" dirty="0">
                <a:solidFill>
                  <a:srgbClr val="002060"/>
                </a:solidFill>
                <a:latin typeface="Arial"/>
              </a:rPr>
              <a:t>тис. грн.</a:t>
            </a:r>
            <a:endParaRPr lang="uk-UA" altLang="uk-UA" sz="2000" dirty="0">
              <a:solidFill>
                <a:srgbClr val="663300"/>
              </a:solidFill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3032" name="Group 24"/>
          <p:cNvGraphicFramePr>
            <a:graphicFrameLocks noGrp="1"/>
          </p:cNvGraphicFramePr>
          <p:nvPr/>
        </p:nvGraphicFramePr>
        <p:xfrm>
          <a:off x="3244850" y="3252788"/>
          <a:ext cx="6962775" cy="3230880"/>
        </p:xfrm>
        <a:graphic>
          <a:graphicData uri="http://schemas.openxmlformats.org/drawingml/2006/table">
            <a:tbl>
              <a:tblPr/>
              <a:tblGrid>
                <a:gridCol w="58832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79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413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charset="0"/>
                          <a:cs typeface="Arial" charset="0"/>
                        </a:rPr>
                        <a:t>Програма розвитку  місцевого самоврядування та міжнародного співробітництва </a:t>
                      </a:r>
                      <a:endParaRPr kumimoji="0" lang="uk-UA" sz="1600" b="1" i="0" u="none" strike="noStrike" cap="none" normalizeH="0" baseline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charset="0"/>
                          <a:cs typeface="Arial" charset="0"/>
                        </a:rPr>
                        <a:t>142,0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191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charset="0"/>
                          <a:cs typeface="Arial" charset="0"/>
                        </a:rPr>
                        <a:t>Програма захисту від надзвичайних ситуацій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1" i="1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придбання пального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1" i="1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послуги з адміністрування системи оповіщення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1" i="1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«Повітряна тривога»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charset="0"/>
                          <a:cs typeface="Arial" charset="0"/>
                        </a:rPr>
                        <a:t>114,0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1" i="1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84,8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sz="1400" b="1" i="1" u="none" strike="noStrike" cap="none" normalizeH="0" baseline="0">
                        <a:ln>
                          <a:noFill/>
                        </a:ln>
                        <a:solidFill>
                          <a:srgbClr val="6633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1" i="1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29,2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55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charset="0"/>
                          <a:cs typeface="Arial" charset="0"/>
                        </a:rPr>
                        <a:t>Програма інформатизації громади</a:t>
                      </a:r>
                      <a:endParaRPr kumimoji="0" lang="uk-UA" sz="1600" b="1" i="0" u="none" strike="noStrike" cap="none" normalizeH="0" baseline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charset="0"/>
                          <a:cs typeface="Arial" charset="0"/>
                        </a:rPr>
                        <a:t>85,9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55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charset="0"/>
                          <a:cs typeface="Arial" charset="0"/>
                        </a:rPr>
                        <a:t>Програма сприяння виконанню рішень судів </a:t>
                      </a:r>
                      <a:endParaRPr kumimoji="0" lang="uk-UA" sz="1600" b="1" i="0" u="none" strike="noStrike" cap="none" normalizeH="0" baseline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charset="0"/>
                          <a:cs typeface="Arial" charset="0"/>
                        </a:rPr>
                        <a:t>8,0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09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charset="0"/>
                          <a:cs typeface="Arial" charset="0"/>
                        </a:rPr>
                        <a:t>Програма «Безпечна громада» </a:t>
                      </a:r>
                      <a:endParaRPr kumimoji="0" lang="uk-UA" sz="1600" b="1" i="0" u="none" strike="noStrike" cap="none" normalizeH="0" baseline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charset="0"/>
                          <a:cs typeface="Arial" charset="0"/>
                        </a:rPr>
                        <a:t>2,7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09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sz="1600" b="1" i="1" u="none" strike="noStrike" cap="none" normalizeH="0" baseline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sz="1600" b="1" i="1" u="none" strike="noStrike" cap="none" normalizeH="0" baseline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09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600" b="1" i="1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charset="0"/>
                          <a:cs typeface="Arial" charset="0"/>
                        </a:rPr>
                        <a:t>Членські внески до асоціацій ОМС</a:t>
                      </a:r>
                      <a:endParaRPr kumimoji="0" lang="uk-UA" sz="1600" b="1" i="1" u="none" strike="noStrike" cap="none" normalizeH="0" baseline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1" i="1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charset="0"/>
                          <a:cs typeface="Arial" charset="0"/>
                        </a:rPr>
                        <a:t>24,0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aphicFrame>
        <p:nvGraphicFramePr>
          <p:cNvPr id="54298" name="Group 26"/>
          <p:cNvGraphicFramePr>
            <a:graphicFrameLocks noGrp="1"/>
          </p:cNvGraphicFramePr>
          <p:nvPr/>
        </p:nvGraphicFramePr>
        <p:xfrm>
          <a:off x="4038600" y="936625"/>
          <a:ext cx="7032625" cy="2194560"/>
        </p:xfrm>
        <a:graphic>
          <a:graphicData uri="http://schemas.openxmlformats.org/drawingml/2006/table">
            <a:tbl>
              <a:tblPr/>
              <a:tblGrid>
                <a:gridCol w="59531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79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8731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charset="0"/>
                          <a:cs typeface="Arial" charset="0"/>
                        </a:rPr>
                        <a:t>Програма </a:t>
                      </a:r>
                      <a:r>
                        <a:rPr kumimoji="0" lang="uk-UA" altLang="uk-UA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charset="0"/>
                          <a:cs typeface="Arial" charset="0"/>
                        </a:rPr>
                        <a:t>управління комунальним майном та землями громади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400" b="1" i="1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приєднання до системи розподілу електромережі будівлі ветеранського простору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1" i="1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проект землеустрою щодо відведення земельної ділянки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charset="0"/>
                          <a:cs typeface="Arial" charset="0"/>
                        </a:rPr>
                        <a:t>424,5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sz="1600" b="1" i="0" u="none" strike="noStrike" cap="none" normalizeH="0" baseline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1" i="1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349,5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sz="1400" b="1" i="1" u="none" strike="noStrike" cap="none" normalizeH="0" baseline="0">
                        <a:ln>
                          <a:noFill/>
                        </a:ln>
                        <a:solidFill>
                          <a:srgbClr val="6633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1" i="1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75,0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508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charset="0"/>
                          <a:cs typeface="Arial" charset="0"/>
                        </a:rPr>
                        <a:t>Програма  «Обороноздатність»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1" i="1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придбання БПлА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1" i="1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придбання генератора, автозапчастин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1" i="1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ремонт автомобіля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charset="0"/>
                          <a:cs typeface="Arial" charset="0"/>
                        </a:rPr>
                        <a:t>301,2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1" i="1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170,0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1" i="1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118,3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1" i="1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12,9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43030" name="Rectangle 24"/>
          <p:cNvSpPr>
            <a:spLocks noChangeArrowheads="1"/>
          </p:cNvSpPr>
          <p:nvPr/>
        </p:nvSpPr>
        <p:spPr bwMode="auto">
          <a:xfrm>
            <a:off x="5522913" y="168275"/>
            <a:ext cx="49006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uk-UA" altLang="uk-UA" sz="2400" b="1">
                <a:solidFill>
                  <a:srgbClr val="660033"/>
                </a:solidFill>
              </a:rPr>
              <a:t>ДЕРЖАВНЕ УПРАВЛІННЯ</a:t>
            </a:r>
            <a:endParaRPr lang="uk-UA" sz="2400" b="1">
              <a:solidFill>
                <a:srgbClr val="660033"/>
              </a:solidFill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2417763" y="131763"/>
            <a:ext cx="8518525" cy="461962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auto">
              <a:spcBef>
                <a:spcPct val="0"/>
              </a:spcBef>
              <a:spcAft>
                <a:spcPts val="0"/>
              </a:spcAft>
              <a:buFontTx/>
              <a:buNone/>
              <a:defRPr/>
            </a:pPr>
            <a:r>
              <a:rPr lang="uk-UA" altLang="uk-UA" sz="2400" b="1" dirty="0">
                <a:solidFill>
                  <a:srgbClr val="660033"/>
                </a:solidFill>
                <a:latin typeface="+mj-lt"/>
                <a:cs typeface="Arial" panose="020B0604020202020204" pitchFamily="34" charset="0"/>
              </a:rPr>
              <a:t>ІНШІ ВИДАТКИ</a:t>
            </a:r>
          </a:p>
        </p:txBody>
      </p:sp>
      <p:sp>
        <p:nvSpPr>
          <p:cNvPr id="3" name="AutoShape 28"/>
          <p:cNvSpPr>
            <a:spLocks noChangeArrowheads="1"/>
          </p:cNvSpPr>
          <p:nvPr/>
        </p:nvSpPr>
        <p:spPr bwMode="auto">
          <a:xfrm>
            <a:off x="3195638" y="1103313"/>
            <a:ext cx="1690687" cy="1039812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uk-UA" altLang="uk-UA" sz="1867">
              <a:solidFill>
                <a:srgbClr val="000000"/>
              </a:solidFill>
            </a:endParaRPr>
          </a:p>
        </p:txBody>
      </p:sp>
      <p:sp>
        <p:nvSpPr>
          <p:cNvPr id="4" name="Rectangle 14"/>
          <p:cNvSpPr>
            <a:spLocks noChangeArrowheads="1"/>
          </p:cNvSpPr>
          <p:nvPr/>
        </p:nvSpPr>
        <p:spPr bwMode="auto">
          <a:xfrm>
            <a:off x="3465513" y="1300163"/>
            <a:ext cx="1152525" cy="676275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fontAlgn="auto">
              <a:spcBef>
                <a:spcPct val="0"/>
              </a:spcBef>
              <a:spcAft>
                <a:spcPts val="0"/>
              </a:spcAft>
              <a:buFontTx/>
              <a:buNone/>
              <a:defRPr/>
            </a:pPr>
            <a:r>
              <a:rPr lang="uk-UA" altLang="uk-UA" sz="2200" b="1" dirty="0">
                <a:solidFill>
                  <a:srgbClr val="660033"/>
                </a:solidFill>
                <a:latin typeface="+mj-lt"/>
                <a:cs typeface="+mn-cs"/>
              </a:rPr>
              <a:t>2 480,6</a:t>
            </a:r>
          </a:p>
          <a:p>
            <a:pPr algn="ctr" fontAlgn="auto">
              <a:spcBef>
                <a:spcPct val="0"/>
              </a:spcBef>
              <a:spcAft>
                <a:spcPts val="0"/>
              </a:spcAft>
              <a:buFontTx/>
              <a:buNone/>
              <a:defRPr/>
            </a:pPr>
            <a:r>
              <a:rPr lang="uk-UA" altLang="uk-UA" sz="1600" b="1" i="1" dirty="0">
                <a:solidFill>
                  <a:srgbClr val="002060"/>
                </a:solidFill>
                <a:latin typeface="+mj-lt"/>
                <a:cs typeface="+mn-cs"/>
              </a:rPr>
              <a:t>тис. грн.</a:t>
            </a:r>
            <a:endParaRPr lang="ru-RU" altLang="uk-UA" sz="1600" b="1" i="1" dirty="0">
              <a:solidFill>
                <a:srgbClr val="002060"/>
              </a:solidFill>
              <a:latin typeface="+mj-lt"/>
              <a:cs typeface="+mn-cs"/>
            </a:endParaRPr>
          </a:p>
        </p:txBody>
      </p:sp>
      <p:graphicFrame>
        <p:nvGraphicFramePr>
          <p:cNvPr id="6" name="Таблиця 5"/>
          <p:cNvGraphicFramePr>
            <a:graphicFrameLocks noGrp="1"/>
          </p:cNvGraphicFramePr>
          <p:nvPr/>
        </p:nvGraphicFramePr>
        <p:xfrm>
          <a:off x="2490788" y="2932113"/>
          <a:ext cx="3604525" cy="1609143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36045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049067">
                <a:tc>
                  <a:txBody>
                    <a:bodyPr/>
                    <a:lstStyle/>
                    <a:p>
                      <a:pPr algn="ctr" eaLnBrk="1" hangingPunct="1">
                        <a:spcBef>
                          <a:spcPct val="0"/>
                        </a:spcBef>
                        <a:buFontTx/>
                        <a:buNone/>
                      </a:pPr>
                      <a:r>
                        <a:rPr lang="uk-UA" altLang="uk-UA" sz="1800" dirty="0">
                          <a:solidFill>
                            <a:srgbClr val="002060"/>
                          </a:solidFill>
                          <a:latin typeface="+mj-lt"/>
                        </a:rPr>
                        <a:t>Погашення кредиту, </a:t>
                      </a:r>
                      <a:endParaRPr lang="en-US" altLang="uk-UA" sz="1800" dirty="0">
                        <a:solidFill>
                          <a:srgbClr val="002060"/>
                        </a:solidFill>
                        <a:latin typeface="+mj-lt"/>
                      </a:endParaRPr>
                    </a:p>
                    <a:p>
                      <a:pPr algn="ctr" eaLnBrk="1" hangingPunct="1">
                        <a:spcBef>
                          <a:spcPct val="0"/>
                        </a:spcBef>
                        <a:buFontTx/>
                        <a:buNone/>
                      </a:pPr>
                      <a:r>
                        <a:rPr lang="uk-UA" altLang="uk-UA" sz="1800" dirty="0">
                          <a:solidFill>
                            <a:srgbClr val="002060"/>
                          </a:solidFill>
                          <a:latin typeface="+mj-lt"/>
                        </a:rPr>
                        <a:t>наданого міжнародною фінансовою організацією</a:t>
                      </a:r>
                      <a:endParaRPr lang="uk-UA" dirty="0">
                        <a:solidFill>
                          <a:srgbClr val="002060"/>
                        </a:solidFill>
                        <a:latin typeface="+mj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0076">
                <a:tc>
                  <a:txBody>
                    <a:bodyPr/>
                    <a:lstStyle/>
                    <a:p>
                      <a:pPr algn="ctr"/>
                      <a:r>
                        <a:rPr lang="uk-UA" b="1" i="1" dirty="0">
                          <a:solidFill>
                            <a:srgbClr val="663300"/>
                          </a:solidFill>
                          <a:latin typeface="+mj-lt"/>
                        </a:rPr>
                        <a:t>1 265,1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7" name="Таблиця 6"/>
          <p:cNvGraphicFramePr>
            <a:graphicFrameLocks noGrp="1"/>
          </p:cNvGraphicFramePr>
          <p:nvPr/>
        </p:nvGraphicFramePr>
        <p:xfrm>
          <a:off x="2490788" y="4668838"/>
          <a:ext cx="3604525" cy="1609143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36045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049067">
                <a:tc>
                  <a:txBody>
                    <a:bodyPr/>
                    <a:lstStyle/>
                    <a:p>
                      <a:pPr algn="ctr" eaLnBrk="1" hangingPunct="1">
                        <a:spcBef>
                          <a:spcPct val="0"/>
                        </a:spcBef>
                        <a:buFontTx/>
                        <a:buNone/>
                      </a:pPr>
                      <a:r>
                        <a:rPr lang="uk-UA" dirty="0">
                          <a:solidFill>
                            <a:srgbClr val="002060"/>
                          </a:solidFill>
                          <a:latin typeface="+mj-lt"/>
                        </a:rPr>
                        <a:t>Обслуговування місцевого боргу (відсотки за кредитом)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0076">
                <a:tc>
                  <a:txBody>
                    <a:bodyPr/>
                    <a:lstStyle/>
                    <a:p>
                      <a:pPr algn="ctr"/>
                      <a:r>
                        <a:rPr lang="uk-UA" b="1" i="1" dirty="0">
                          <a:solidFill>
                            <a:srgbClr val="663300"/>
                          </a:solidFill>
                          <a:latin typeface="+mj-lt"/>
                        </a:rPr>
                        <a:t>19,0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55340" name="Group 44"/>
          <p:cNvGraphicFramePr>
            <a:graphicFrameLocks noGrp="1"/>
          </p:cNvGraphicFramePr>
          <p:nvPr/>
        </p:nvGraphicFramePr>
        <p:xfrm>
          <a:off x="6677025" y="4283075"/>
          <a:ext cx="4489450" cy="1995170"/>
        </p:xfrm>
        <a:graphic>
          <a:graphicData uri="http://schemas.openxmlformats.org/drawingml/2006/table">
            <a:tbl>
              <a:tblPr/>
              <a:tblGrid>
                <a:gridCol w="36512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016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charset="0"/>
                          <a:cs typeface="Arial" charset="0"/>
                        </a:rPr>
                        <a:t>Фінансове управління 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charset="0"/>
                          <a:cs typeface="Arial" charset="0"/>
                        </a:rPr>
                        <a:t>612,0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600" b="1" i="1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заробітна плата з нарахуваннями</a:t>
                      </a:r>
                      <a:endParaRPr kumimoji="0" lang="uk-UA" sz="1600" b="1" i="1" u="none" strike="noStrike" cap="none" normalizeH="0" baseline="0">
                        <a:ln>
                          <a:noFill/>
                        </a:ln>
                        <a:solidFill>
                          <a:srgbClr val="6633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1" i="1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582,8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600" b="1" i="1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комунальні послуги та енергоносії</a:t>
                      </a:r>
                      <a:endParaRPr kumimoji="0" lang="uk-UA" sz="1600" b="1" i="1" u="none" strike="noStrike" cap="none" normalizeH="0" baseline="0">
                        <a:ln>
                          <a:noFill/>
                        </a:ln>
                        <a:solidFill>
                          <a:srgbClr val="6633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1" i="1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23,5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1" i="1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поточні видатки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1" i="1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5,7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55344" name="Group 48"/>
          <p:cNvGraphicFramePr>
            <a:graphicFrameLocks noGrp="1"/>
          </p:cNvGraphicFramePr>
          <p:nvPr/>
        </p:nvGraphicFramePr>
        <p:xfrm>
          <a:off x="6677025" y="879475"/>
          <a:ext cx="4489450" cy="2873058"/>
        </p:xfrm>
        <a:graphic>
          <a:graphicData uri="http://schemas.openxmlformats.org/drawingml/2006/table">
            <a:tbl>
              <a:tblPr/>
              <a:tblGrid>
                <a:gridCol w="36258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63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651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charset="0"/>
                          <a:cs typeface="Arial" charset="0"/>
                        </a:rPr>
                        <a:t>Передача коштів   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charset="0"/>
                          <a:cs typeface="Arial" charset="0"/>
                        </a:rPr>
                        <a:t>584,5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63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600" b="1" i="1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charset="0"/>
                          <a:cs typeface="Arial" charset="0"/>
                        </a:rPr>
                        <a:t>до державного бюджету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sz="1600" b="1" i="1" u="none" strike="noStrike" cap="none" normalizeH="0" baseline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64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600" b="1" i="1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Програма «Обороноздатність» </a:t>
                      </a:r>
                      <a:r>
                        <a:rPr kumimoji="0" lang="uk-UA" sz="1400" b="0" i="1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(фінансове забезпечення  в/формувань</a:t>
                      </a:r>
                      <a:r>
                        <a:rPr kumimoji="0" lang="uk-UA" sz="1600" b="0" i="1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)</a:t>
                      </a:r>
                      <a:endParaRPr kumimoji="0" lang="uk-UA" altLang="uk-UA" sz="1600" b="0" i="0" u="none" strike="noStrike" cap="none" normalizeH="0" baseline="0">
                        <a:ln>
                          <a:noFill/>
                        </a:ln>
                        <a:solidFill>
                          <a:srgbClr val="6633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1" i="1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500,0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sz="1600" b="1" i="1" u="none" strike="noStrike" cap="none" normalizeH="0" baseline="0">
                        <a:ln>
                          <a:noFill/>
                        </a:ln>
                        <a:solidFill>
                          <a:srgbClr val="6633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63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600" b="1" i="1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charset="0"/>
                          <a:cs typeface="Arial" charset="0"/>
                        </a:rPr>
                        <a:t>до інших бюджетів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1" i="1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charset="0"/>
                          <a:cs typeface="Arial" charset="0"/>
                        </a:rPr>
                        <a:t>84,5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71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600" b="1" i="1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Колиндянської сільської територіальної громади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1" i="1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64,3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71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600" b="1" i="1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Товстенської селищної територіальної громади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1" i="1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20,2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WordArt 6"/>
          <p:cNvSpPr>
            <a:spLocks noChangeArrowheads="1" noChangeShapeType="1" noTextEdit="1"/>
          </p:cNvSpPr>
          <p:nvPr/>
        </p:nvSpPr>
        <p:spPr bwMode="auto">
          <a:xfrm>
            <a:off x="4051300" y="2527300"/>
            <a:ext cx="5546725" cy="97948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uk-UA" sz="4000" i="1" kern="10">
                <a:ln w="9525">
                  <a:solidFill>
                    <a:srgbClr val="C0C0C0"/>
                  </a:solidFill>
                  <a:round/>
                  <a:headEnd/>
                  <a:tailEnd/>
                </a:ln>
                <a:solidFill>
                  <a:srgbClr val="993366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Дякую  за  увагу!</a:t>
            </a:r>
          </a:p>
        </p:txBody>
      </p:sp>
      <p:sp>
        <p:nvSpPr>
          <p:cNvPr id="45059" name="Rectangle 4"/>
          <p:cNvSpPr>
            <a:spLocks/>
          </p:cNvSpPr>
          <p:nvPr/>
        </p:nvSpPr>
        <p:spPr bwMode="auto">
          <a:xfrm>
            <a:off x="2879725" y="5368925"/>
            <a:ext cx="802481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>
              <a:spcBef>
                <a:spcPct val="20000"/>
              </a:spcBef>
            </a:pPr>
            <a:r>
              <a:rPr lang="ru-RU" sz="2000" b="1" i="1">
                <a:solidFill>
                  <a:srgbClr val="74C0C6"/>
                </a:solidFill>
                <a:cs typeface="Tahoma" pitchFamily="34" charset="0"/>
              </a:rPr>
              <a:t>Фінансове  управління  Чортківської  міської  ради</a:t>
            </a:r>
            <a:endParaRPr lang="uk-UA" sz="2000" b="1" i="1">
              <a:solidFill>
                <a:srgbClr val="74C0C6"/>
              </a:solidFill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itle 1"/>
          <p:cNvSpPr>
            <a:spLocks noGrp="1"/>
          </p:cNvSpPr>
          <p:nvPr>
            <p:ph type="title" idx="4294967295"/>
          </p:nvPr>
        </p:nvSpPr>
        <p:spPr>
          <a:xfrm>
            <a:off x="3811588" y="0"/>
            <a:ext cx="8077200" cy="685800"/>
          </a:xfrm>
        </p:spPr>
        <p:txBody>
          <a:bodyPr lIns="64291" tIns="32146" rIns="64291" bIns="32146"/>
          <a:lstStyle/>
          <a:p>
            <a:pPr algn="r" eaLnBrk="1" hangingPunct="1"/>
            <a:r>
              <a:rPr lang="uk-UA" altLang="en-US" sz="2400" b="1">
                <a:solidFill>
                  <a:srgbClr val="660033"/>
                </a:solidFill>
              </a:rPr>
              <a:t>ВИКОНАННЯ ДОХОДІВ ЗАГАЛЬНОГО ФОНДУ</a:t>
            </a:r>
            <a:r>
              <a:rPr lang="uk-UA" altLang="en-US" sz="4000" b="1">
                <a:solidFill>
                  <a:srgbClr val="CC3300"/>
                </a:solidFill>
              </a:rPr>
              <a:t> </a:t>
            </a:r>
            <a:endParaRPr lang="en-GB" altLang="en-US" sz="4000" b="1">
              <a:solidFill>
                <a:srgbClr val="CC3300"/>
              </a:solidFill>
            </a:endParaRPr>
          </a:p>
        </p:txBody>
      </p:sp>
      <p:sp>
        <p:nvSpPr>
          <p:cNvPr id="16386" name="Rectangle 4"/>
          <p:cNvSpPr>
            <a:spLocks noChangeArrowheads="1"/>
          </p:cNvSpPr>
          <p:nvPr/>
        </p:nvSpPr>
        <p:spPr bwMode="auto">
          <a:xfrm>
            <a:off x="2047875" y="798513"/>
            <a:ext cx="9955213" cy="55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4291" tIns="32146" rIns="64291" bIns="32146">
            <a:spAutoFit/>
          </a:bodyPr>
          <a:lstStyle/>
          <a:p>
            <a:pPr algn="ctr" defTabSz="642938" eaLnBrk="0" hangingPunct="0"/>
            <a:r>
              <a:rPr lang="uk-UA" altLang="uk-UA" sz="1600" i="1">
                <a:solidFill>
                  <a:srgbClr val="333333"/>
                </a:solidFill>
              </a:rPr>
              <a:t>Планові показники за власними доходами  виконано на 100,7%. При запланованих </a:t>
            </a:r>
            <a:r>
              <a:rPr lang="uk-UA" altLang="uk-UA" sz="1600" i="1" u="sng">
                <a:solidFill>
                  <a:srgbClr val="333333"/>
                </a:solidFill>
              </a:rPr>
              <a:t>64 746,3</a:t>
            </a:r>
            <a:r>
              <a:rPr lang="uk-UA" altLang="uk-UA" sz="1600" i="1">
                <a:solidFill>
                  <a:srgbClr val="333333"/>
                </a:solidFill>
              </a:rPr>
              <a:t> тис. грн. надійшло </a:t>
            </a:r>
            <a:r>
              <a:rPr lang="uk-UA" altLang="uk-UA" sz="1600" i="1" u="sng">
                <a:solidFill>
                  <a:srgbClr val="333333"/>
                </a:solidFill>
              </a:rPr>
              <a:t>65 234,2</a:t>
            </a:r>
            <a:r>
              <a:rPr lang="uk-UA" altLang="uk-UA" sz="1600" i="1">
                <a:solidFill>
                  <a:srgbClr val="333333"/>
                </a:solidFill>
              </a:rPr>
              <a:t> тис. грн.,</a:t>
            </a:r>
            <a:r>
              <a:rPr lang="en-US" altLang="uk-UA" sz="1600" i="1">
                <a:solidFill>
                  <a:srgbClr val="333333"/>
                </a:solidFill>
              </a:rPr>
              <a:t> </a:t>
            </a:r>
            <a:r>
              <a:rPr lang="uk-UA" altLang="uk-UA" sz="1600" i="1">
                <a:solidFill>
                  <a:srgbClr val="333333"/>
                </a:solidFill>
              </a:rPr>
              <a:t>що на </a:t>
            </a:r>
            <a:r>
              <a:rPr lang="uk-UA" altLang="uk-UA" sz="1600" i="1" u="sng">
                <a:solidFill>
                  <a:srgbClr val="333333"/>
                </a:solidFill>
              </a:rPr>
              <a:t>487,9</a:t>
            </a:r>
            <a:r>
              <a:rPr lang="uk-UA" altLang="uk-UA" sz="1600" i="1">
                <a:solidFill>
                  <a:srgbClr val="333333"/>
                </a:solidFill>
              </a:rPr>
              <a:t> тис. грн.</a:t>
            </a:r>
            <a:r>
              <a:rPr lang="uk-UA" altLang="uk-UA" sz="1600" b="1" i="1">
                <a:solidFill>
                  <a:srgbClr val="006699"/>
                </a:solidFill>
              </a:rPr>
              <a:t> </a:t>
            </a:r>
            <a:r>
              <a:rPr lang="uk-UA" altLang="uk-UA" sz="1600" i="1">
                <a:solidFill>
                  <a:srgbClr val="333333"/>
                </a:solidFill>
              </a:rPr>
              <a:t>більше плану</a:t>
            </a:r>
            <a:r>
              <a:rPr lang="uk-UA" altLang="uk-UA" sz="1600" b="1" i="1">
                <a:solidFill>
                  <a:srgbClr val="006699"/>
                </a:solidFill>
              </a:rPr>
              <a:t> </a:t>
            </a:r>
            <a:endParaRPr lang="ru-RU" altLang="uk-UA" sz="1600" b="1" i="1">
              <a:solidFill>
                <a:srgbClr val="006699"/>
              </a:solidFill>
            </a:endParaRPr>
          </a:p>
        </p:txBody>
      </p:sp>
      <p:graphicFrame>
        <p:nvGraphicFramePr>
          <p:cNvPr id="27756" name="Group 108"/>
          <p:cNvGraphicFramePr>
            <a:graphicFrameLocks noGrp="1"/>
          </p:cNvGraphicFramePr>
          <p:nvPr/>
        </p:nvGraphicFramePr>
        <p:xfrm>
          <a:off x="2457450" y="1730375"/>
          <a:ext cx="9031288" cy="4657538"/>
        </p:xfrm>
        <a:graphic>
          <a:graphicData uri="http://schemas.openxmlformats.org/drawingml/2006/table">
            <a:tbl>
              <a:tblPr/>
              <a:tblGrid>
                <a:gridCol w="39862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112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541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4141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382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7148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Власні доходи бюджету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План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Факт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(+/-)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(%)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988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charset="0"/>
                          <a:cs typeface="Arial" charset="0"/>
                        </a:rPr>
                        <a:t>Податок на доходи фізичних осіб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charset="0"/>
                          <a:cs typeface="Arial" charset="0"/>
                        </a:rPr>
                        <a:t>36 018,1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charset="0"/>
                          <a:cs typeface="Arial" charset="0"/>
                        </a:rPr>
                        <a:t>36 294,8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charset="0"/>
                          <a:cs typeface="Arial" charset="0"/>
                        </a:rPr>
                        <a:t>276,7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charset="0"/>
                          <a:cs typeface="Arial" charset="0"/>
                        </a:rPr>
                        <a:t>100,8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19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charset="0"/>
                          <a:cs typeface="Arial" charset="0"/>
                        </a:rPr>
                        <a:t>Рентна плата за використання природних ресурсів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 150,7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 150,6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altLang="uk-UA" sz="1400" b="1" i="0" u="none" strike="noStrike" cap="none" normalizeH="0" baseline="0">
                        <a:ln>
                          <a:noFill/>
                        </a:ln>
                        <a:solidFill>
                          <a:srgbClr val="003366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charset="0"/>
                          <a:cs typeface="Arial" charset="0"/>
                        </a:rPr>
                        <a:t>-0,1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altLang="uk-UA" sz="1400" b="1" i="0" u="none" strike="noStrike" cap="none" normalizeH="0" baseline="0">
                        <a:ln>
                          <a:noFill/>
                        </a:ln>
                        <a:solidFill>
                          <a:srgbClr val="003366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charset="0"/>
                          <a:cs typeface="Arial" charset="0"/>
                        </a:rPr>
                        <a:t>  99,9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06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charset="0"/>
                          <a:cs typeface="Arial" charset="0"/>
                        </a:rPr>
                        <a:t>Акцизний податок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charset="0"/>
                          <a:cs typeface="Arial" charset="0"/>
                        </a:rPr>
                        <a:t>  9 970,0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charset="0"/>
                          <a:cs typeface="Arial" charset="0"/>
                        </a:rPr>
                        <a:t> 9 968,7   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charset="0"/>
                          <a:cs typeface="Arial" charset="0"/>
                        </a:rPr>
                        <a:t>-1,3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charset="0"/>
                          <a:cs typeface="Arial" charset="0"/>
                        </a:rPr>
                        <a:t>99,9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54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charset="0"/>
                          <a:cs typeface="Arial" charset="0"/>
                        </a:rPr>
                        <a:t>Місцеві податки і збори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charset="0"/>
                          <a:cs typeface="Arial" charset="0"/>
                        </a:rPr>
                        <a:t>16 743,0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charset="0"/>
                          <a:cs typeface="Arial" charset="0"/>
                        </a:rPr>
                        <a:t>16 929,1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charset="0"/>
                          <a:cs typeface="Arial" charset="0"/>
                        </a:rPr>
                        <a:t>186,1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charset="0"/>
                          <a:cs typeface="Arial" charset="0"/>
                        </a:rPr>
                        <a:t>101,1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222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400" b="1" i="1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- єдиний податок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400" b="1" i="1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11 149,0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400" b="1" i="1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11 125,1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400" b="1" i="1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-23,9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400" b="1" i="1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99,8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222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400" b="1" i="1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- плата за землю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400" b="1" i="1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4 340,0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400" b="1" i="1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 4 534,3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400" b="1" i="1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194,3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400" b="1" i="1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104,5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4288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400" b="1" i="1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- податок на нерухоме майно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400" b="1" i="1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1 214,0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400" b="1" i="1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 1 229,9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400" b="1" i="1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15,9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400" b="1" i="1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101,3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2701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400" b="1" i="1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- транспортний податок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400" b="1" i="1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 37,5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400" b="1" i="1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  37,5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altLang="uk-UA" sz="1400" b="1" i="1" u="none" strike="noStrike" cap="none" normalizeH="0" baseline="0">
                        <a:ln>
                          <a:noFill/>
                        </a:ln>
                        <a:solidFill>
                          <a:srgbClr val="6633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400" b="1" i="1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100,0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400" b="1" i="1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- туристичний збір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400" b="1" i="1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   2,5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400" b="1" i="1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    2,3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400" b="1" i="1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-0,2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400" b="1" i="1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92,3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altLang="uk-UA" sz="1400" b="1" i="1" u="none" strike="noStrike" cap="none" normalizeH="0" baseline="0">
                        <a:ln>
                          <a:noFill/>
                        </a:ln>
                        <a:solidFill>
                          <a:srgbClr val="6633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altLang="uk-UA" sz="1400" b="1" i="1" u="none" strike="noStrike" cap="none" normalizeH="0" baseline="0">
                        <a:ln>
                          <a:noFill/>
                        </a:ln>
                        <a:solidFill>
                          <a:srgbClr val="6633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altLang="uk-UA" sz="1400" b="1" i="1" u="none" strike="noStrike" cap="none" normalizeH="0" baseline="0">
                        <a:ln>
                          <a:noFill/>
                        </a:ln>
                        <a:solidFill>
                          <a:srgbClr val="6633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altLang="uk-UA" sz="1400" b="1" i="1" u="none" strike="noStrike" cap="none" normalizeH="0" baseline="0">
                        <a:ln>
                          <a:noFill/>
                        </a:ln>
                        <a:solidFill>
                          <a:srgbClr val="6633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altLang="uk-UA" sz="1400" b="1" i="1" u="none" strike="noStrike" cap="none" normalizeH="0" baseline="0">
                        <a:ln>
                          <a:noFill/>
                        </a:ln>
                        <a:solidFill>
                          <a:srgbClr val="6633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5175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charset="0"/>
                          <a:cs typeface="Arial" charset="0"/>
                        </a:rPr>
                        <a:t>Плата за надання адміністративних послуг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 916,5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 928,0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charset="0"/>
                          <a:cs typeface="Arial" charset="0"/>
                        </a:rPr>
                        <a:t>11,5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charset="0"/>
                          <a:cs typeface="Arial" charset="0"/>
                        </a:rPr>
                        <a:t>101,2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43021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charset="0"/>
                          <a:cs typeface="Arial" charset="0"/>
                        </a:rPr>
                        <a:t>Інші надходження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 948,0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 963,0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charset="0"/>
                          <a:cs typeface="Arial" charset="0"/>
                        </a:rPr>
                        <a:t>15,0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charset="0"/>
                          <a:cs typeface="Arial" charset="0"/>
                        </a:rPr>
                        <a:t>101,6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РАЗОМ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64 746,3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65 234,2   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487,9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100,7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1"/>
          <p:cNvSpPr>
            <a:spLocks noGrp="1"/>
          </p:cNvSpPr>
          <p:nvPr>
            <p:ph type="title" idx="4294967295"/>
          </p:nvPr>
        </p:nvSpPr>
        <p:spPr>
          <a:xfrm>
            <a:off x="5743575" y="182563"/>
            <a:ext cx="6172200" cy="609600"/>
          </a:xfrm>
        </p:spPr>
        <p:txBody>
          <a:bodyPr lIns="64291" tIns="32146" rIns="64291" bIns="32146"/>
          <a:lstStyle/>
          <a:p>
            <a:pPr algn="r" eaLnBrk="1" hangingPunct="1"/>
            <a:r>
              <a:rPr lang="uk-UA" altLang="en-US" sz="2400" b="1">
                <a:solidFill>
                  <a:srgbClr val="660033"/>
                </a:solidFill>
              </a:rPr>
              <a:t>ДОХОДИ ЗАГАЛЬНОГО ФОНДУ</a:t>
            </a:r>
            <a:endParaRPr lang="en-GB" altLang="en-US" sz="2400" b="1">
              <a:solidFill>
                <a:srgbClr val="660033"/>
              </a:solidFill>
              <a:latin typeface="Times New Roman" pitchFamily="18" charset="0"/>
            </a:endParaRPr>
          </a:p>
        </p:txBody>
      </p:sp>
      <p:graphicFrame>
        <p:nvGraphicFramePr>
          <p:cNvPr id="44481" name="Group 449"/>
          <p:cNvGraphicFramePr>
            <a:graphicFrameLocks noGrp="1"/>
          </p:cNvGraphicFramePr>
          <p:nvPr/>
        </p:nvGraphicFramePr>
        <p:xfrm>
          <a:off x="2649538" y="1454150"/>
          <a:ext cx="8669337" cy="4124328"/>
        </p:xfrm>
        <a:graphic>
          <a:graphicData uri="http://schemas.openxmlformats.org/drawingml/2006/table">
            <a:tbl>
              <a:tblPr/>
              <a:tblGrid>
                <a:gridCol w="37020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60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605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6998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763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810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altLang="uk-UA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І квартал 2026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І квартал 2025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(+/-)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(%)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528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charset="0"/>
                          <a:cs typeface="Arial" charset="0"/>
                        </a:rPr>
                        <a:t>у вигляді заробітної плати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charset="0"/>
                          <a:cs typeface="Arial" charset="0"/>
                        </a:rPr>
                        <a:t>34 355,2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charset="0"/>
                          <a:cs typeface="Arial" charset="0"/>
                        </a:rPr>
                        <a:t>32 105,2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charset="0"/>
                          <a:cs typeface="Arial" charset="0"/>
                        </a:rPr>
                        <a:t>2 250,0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charset="0"/>
                          <a:cs typeface="Arial" charset="0"/>
                        </a:rPr>
                        <a:t>107,0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0801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charset="0"/>
                          <a:cs typeface="Arial" charset="0"/>
                        </a:rPr>
                        <a:t>із доходів інших ніж заробітна плата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678,7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580,2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98,5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charset="0"/>
                          <a:cs typeface="Arial" charset="0"/>
                        </a:rPr>
                        <a:t>117,0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1118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charset="0"/>
                          <a:cs typeface="Arial" charset="0"/>
                        </a:rPr>
                        <a:t>із доходів за результатами річного декларування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673,3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851,4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charset="0"/>
                          <a:cs typeface="Arial" charset="0"/>
                        </a:rPr>
                        <a:t>-178,1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charset="0"/>
                          <a:cs typeface="Arial" charset="0"/>
                        </a:rPr>
                        <a:t>79,1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588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charset="0"/>
                          <a:cs typeface="Arial" charset="0"/>
                        </a:rPr>
                        <a:t>авансовий внесок платників, які здійснюють роздрібну торгівлю пальним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altLang="uk-UA" sz="1600" b="1" i="0" u="none" strike="noStrike" cap="none" normalizeH="0" baseline="0">
                        <a:ln>
                          <a:noFill/>
                        </a:ln>
                        <a:solidFill>
                          <a:srgbClr val="003366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 576,0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altLang="uk-UA" sz="1600" b="1" i="0" u="none" strike="noStrike" cap="none" normalizeH="0" baseline="0">
                        <a:ln>
                          <a:noFill/>
                        </a:ln>
                        <a:solidFill>
                          <a:srgbClr val="003366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384,0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altLang="uk-UA" sz="1600" b="1" i="0" u="none" strike="noStrike" cap="none" normalizeH="0" baseline="0">
                        <a:ln>
                          <a:noFill/>
                        </a:ln>
                        <a:solidFill>
                          <a:srgbClr val="003366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charset="0"/>
                          <a:cs typeface="Arial" charset="0"/>
                        </a:rPr>
                        <a:t>192,0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altLang="uk-UA" sz="1600" b="1" i="0" u="none" strike="noStrike" cap="none" normalizeH="0" baseline="0">
                        <a:ln>
                          <a:noFill/>
                        </a:ln>
                        <a:solidFill>
                          <a:srgbClr val="003366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charset="0"/>
                          <a:cs typeface="Arial" charset="0"/>
                        </a:rPr>
                        <a:t>150,0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1118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charset="0"/>
                          <a:cs typeface="Arial" charset="0"/>
                        </a:rPr>
                        <a:t>у вигляді мінімального податкового зобов’язання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  11,6 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51,2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charset="0"/>
                          <a:cs typeface="Arial" charset="0"/>
                        </a:rPr>
                        <a:t>-39,6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charset="0"/>
                          <a:cs typeface="Arial" charset="0"/>
                        </a:rPr>
                        <a:t>22,7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587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РАЗОМ 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36 294,8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33 972,0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2 322,8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107,1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44137" name="Rectangle 4"/>
          <p:cNvSpPr>
            <a:spLocks noChangeArrowheads="1"/>
          </p:cNvSpPr>
          <p:nvPr/>
        </p:nvSpPr>
        <p:spPr bwMode="auto">
          <a:xfrm>
            <a:off x="4572000" y="990600"/>
            <a:ext cx="4648200" cy="373063"/>
          </a:xfrm>
          <a:prstGeom prst="rect">
            <a:avLst/>
          </a:prstGeom>
          <a:noFill/>
          <a:ln>
            <a:noFill/>
          </a:ln>
        </p:spPr>
        <p:txBody>
          <a:bodyPr lIns="64291" tIns="32146" rIns="64291" bIns="32146">
            <a:spAutoFit/>
          </a:bodyPr>
          <a:lstStyle>
            <a:lvl1pPr defTabSz="642938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642938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642938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642938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642938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642938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642938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642938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642938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hangingPunct="0">
              <a:defRPr/>
            </a:pPr>
            <a:r>
              <a:rPr lang="uk-UA" altLang="uk-UA" sz="2000" i="1" u="sng">
                <a:solidFill>
                  <a:srgbClr val="0066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panose="020B0604020202020204" pitchFamily="34" charset="0"/>
              </a:rPr>
              <a:t>Податок на доходи фізичних осіб</a:t>
            </a:r>
            <a:r>
              <a:rPr lang="uk-UA" altLang="uk-UA" sz="1600" i="1">
                <a:solidFill>
                  <a:srgbClr val="006699"/>
                </a:solidFill>
                <a:cs typeface="Arial" panose="020B0604020202020204" pitchFamily="34" charset="0"/>
              </a:rPr>
              <a:t>       </a:t>
            </a:r>
            <a:endParaRPr lang="ru-RU" altLang="uk-UA" sz="1600" b="0" i="1">
              <a:solidFill>
                <a:srgbClr val="006699"/>
              </a:solidFill>
              <a:cs typeface="Arial" panose="020B0604020202020204" pitchFamily="34" charset="0"/>
            </a:endParaRPr>
          </a:p>
        </p:txBody>
      </p:sp>
      <p:sp>
        <p:nvSpPr>
          <p:cNvPr id="17447" name="Rectangle 4"/>
          <p:cNvSpPr>
            <a:spLocks noChangeArrowheads="1"/>
          </p:cNvSpPr>
          <p:nvPr/>
        </p:nvSpPr>
        <p:spPr bwMode="auto">
          <a:xfrm>
            <a:off x="3471863" y="5726113"/>
            <a:ext cx="6961187" cy="55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4291" tIns="32146" rIns="64291" bIns="32146">
            <a:spAutoFit/>
          </a:bodyPr>
          <a:lstStyle/>
          <a:p>
            <a:pPr algn="ctr" defTabSz="642938" eaLnBrk="0" hangingPunct="0"/>
            <a:r>
              <a:rPr lang="uk-UA" altLang="uk-UA" sz="1600" i="1">
                <a:solidFill>
                  <a:srgbClr val="333333"/>
                </a:solidFill>
              </a:rPr>
              <a:t>При плані 36 018,1  тис. грн. надійшло 36 294,8 тис. грн., що становить 100,8% або 276,7 тис. грн. більше плану</a:t>
            </a:r>
            <a:r>
              <a:rPr lang="uk-UA" altLang="uk-UA" sz="1600" b="1" i="1">
                <a:solidFill>
                  <a:srgbClr val="333333"/>
                </a:solidFill>
              </a:rPr>
              <a:t>       </a:t>
            </a:r>
            <a:endParaRPr lang="ru-RU" altLang="uk-UA" sz="1600" i="1">
              <a:solidFill>
                <a:srgbClr val="333333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68" name="Rectangle 4"/>
          <p:cNvSpPr>
            <a:spLocks noChangeArrowheads="1"/>
          </p:cNvSpPr>
          <p:nvPr/>
        </p:nvSpPr>
        <p:spPr bwMode="auto">
          <a:xfrm>
            <a:off x="5832475" y="990600"/>
            <a:ext cx="3048000" cy="368300"/>
          </a:xfrm>
          <a:prstGeom prst="rect">
            <a:avLst/>
          </a:prstGeom>
          <a:noFill/>
          <a:ln>
            <a:noFill/>
          </a:ln>
        </p:spPr>
        <p:txBody>
          <a:bodyPr lIns="64291" tIns="32146" rIns="64291" bIns="32146">
            <a:spAutoFit/>
          </a:bodyPr>
          <a:lstStyle>
            <a:lvl1pPr defTabSz="642938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642938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642938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642938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642938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642938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642938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642938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642938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hangingPunct="0">
              <a:defRPr/>
            </a:pPr>
            <a:r>
              <a:rPr lang="uk-UA" altLang="uk-UA" sz="2000" i="1" u="sng">
                <a:solidFill>
                  <a:srgbClr val="0066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panose="020B0604020202020204" pitchFamily="34" charset="0"/>
              </a:rPr>
              <a:t>Акцизний податок</a:t>
            </a:r>
            <a:r>
              <a:rPr lang="uk-UA" altLang="uk-UA" sz="1600" i="1">
                <a:solidFill>
                  <a:srgbClr val="006699"/>
                </a:solidFill>
                <a:cs typeface="Arial" panose="020B0604020202020204" pitchFamily="34" charset="0"/>
              </a:rPr>
              <a:t>       </a:t>
            </a:r>
            <a:endParaRPr lang="ru-RU" altLang="uk-UA" sz="1600" b="0" i="1">
              <a:solidFill>
                <a:srgbClr val="006699"/>
              </a:solidFill>
              <a:cs typeface="Arial" panose="020B0604020202020204" pitchFamily="34" charset="0"/>
            </a:endParaRPr>
          </a:p>
        </p:txBody>
      </p:sp>
      <p:sp>
        <p:nvSpPr>
          <p:cNvPr id="18434" name="Title 1"/>
          <p:cNvSpPr>
            <a:spLocks/>
          </p:cNvSpPr>
          <p:nvPr/>
        </p:nvSpPr>
        <p:spPr bwMode="auto">
          <a:xfrm>
            <a:off x="5730875" y="168275"/>
            <a:ext cx="61722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4291" tIns="32146" rIns="64291" bIns="32146" anchor="ctr"/>
          <a:lstStyle/>
          <a:p>
            <a:pPr algn="r"/>
            <a:r>
              <a:rPr lang="uk-UA" altLang="en-US" sz="2400" b="1">
                <a:solidFill>
                  <a:srgbClr val="660033"/>
                </a:solidFill>
              </a:rPr>
              <a:t>ДОХОДИ ЗАГАЛЬНОГО ФОНДУ</a:t>
            </a:r>
            <a:endParaRPr lang="en-GB" altLang="en-US" sz="2400" b="1">
              <a:solidFill>
                <a:srgbClr val="660033"/>
              </a:solidFill>
              <a:latin typeface="Times New Roman" pitchFamily="18" charset="0"/>
            </a:endParaRPr>
          </a:p>
        </p:txBody>
      </p:sp>
      <p:graphicFrame>
        <p:nvGraphicFramePr>
          <p:cNvPr id="29737" name="Group 41"/>
          <p:cNvGraphicFramePr>
            <a:graphicFrameLocks noGrp="1"/>
          </p:cNvGraphicFramePr>
          <p:nvPr/>
        </p:nvGraphicFramePr>
        <p:xfrm>
          <a:off x="2862263" y="1684338"/>
          <a:ext cx="8455025" cy="3630041"/>
        </p:xfrm>
        <a:graphic>
          <a:graphicData uri="http://schemas.openxmlformats.org/drawingml/2006/table">
            <a:tbl>
              <a:tblPr/>
              <a:tblGrid>
                <a:gridCol w="32448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747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747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779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826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841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altLang="uk-UA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І квартал 2026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І квартал 2025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(+/-)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(%)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75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charset="0"/>
                          <a:cs typeface="Arial" charset="0"/>
                        </a:rPr>
                        <a:t>з ввезеного на митну територію України пального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altLang="uk-UA" sz="1600" b="1" i="0" u="none" strike="noStrike" cap="none" normalizeH="0" baseline="0">
                        <a:ln>
                          <a:noFill/>
                        </a:ln>
                        <a:solidFill>
                          <a:srgbClr val="003366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charset="0"/>
                          <a:cs typeface="Arial" charset="0"/>
                        </a:rPr>
                        <a:t>5 856,4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altLang="uk-UA" sz="1600" b="1" i="0" u="none" strike="noStrike" cap="none" normalizeH="0" baseline="0">
                        <a:ln>
                          <a:noFill/>
                        </a:ln>
                        <a:solidFill>
                          <a:srgbClr val="003366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charset="0"/>
                          <a:cs typeface="Arial" charset="0"/>
                        </a:rPr>
                        <a:t>3 086,1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altLang="uk-UA" sz="1600" b="1" i="0" u="none" strike="noStrike" cap="none" normalizeH="0" baseline="0">
                        <a:ln>
                          <a:noFill/>
                        </a:ln>
                        <a:solidFill>
                          <a:srgbClr val="003366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charset="0"/>
                          <a:cs typeface="Arial" charset="0"/>
                        </a:rPr>
                        <a:t>2 770,3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altLang="uk-UA" sz="1600" b="1" i="0" u="none" strike="noStrike" cap="none" normalizeH="0" baseline="0">
                        <a:ln>
                          <a:noFill/>
                        </a:ln>
                        <a:solidFill>
                          <a:srgbClr val="003366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charset="0"/>
                          <a:cs typeface="Arial" charset="0"/>
                        </a:rPr>
                        <a:t>189,7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75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charset="0"/>
                          <a:cs typeface="Arial" charset="0"/>
                        </a:rPr>
                        <a:t>з виробленого в Україні пального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altLang="uk-UA" sz="1600" b="1" i="0" u="none" strike="noStrike" cap="none" normalizeH="0" baseline="0">
                        <a:ln>
                          <a:noFill/>
                        </a:ln>
                        <a:solidFill>
                          <a:srgbClr val="003366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492,9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altLang="uk-UA" sz="1600" b="1" i="0" u="none" strike="noStrike" cap="none" normalizeH="0" baseline="0">
                        <a:ln>
                          <a:noFill/>
                        </a:ln>
                        <a:solidFill>
                          <a:srgbClr val="003366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charset="0"/>
                          <a:cs typeface="Arial" charset="0"/>
                        </a:rPr>
                        <a:t>  673,1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altLang="uk-UA" sz="1600" b="1" i="0" u="none" strike="noStrike" cap="none" normalizeH="0" baseline="0">
                        <a:ln>
                          <a:noFill/>
                        </a:ln>
                        <a:solidFill>
                          <a:srgbClr val="003366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charset="0"/>
                          <a:cs typeface="Arial" charset="0"/>
                        </a:rPr>
                        <a:t> -180,2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altLang="uk-UA" sz="1600" b="1" i="0" u="none" strike="noStrike" cap="none" normalizeH="0" baseline="0">
                        <a:ln>
                          <a:noFill/>
                        </a:ln>
                        <a:solidFill>
                          <a:srgbClr val="003366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charset="0"/>
                          <a:cs typeface="Arial" charset="0"/>
                        </a:rPr>
                        <a:t> 73,2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6038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charset="0"/>
                          <a:cs typeface="Arial" charset="0"/>
                        </a:rPr>
                        <a:t>з роздрібної торгівлі підакцизними товарами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charset="0"/>
                          <a:cs typeface="Arial" charset="0"/>
                        </a:rPr>
                        <a:t>3 619,4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charset="0"/>
                          <a:cs typeface="Arial" charset="0"/>
                        </a:rPr>
                        <a:t>2 822,7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796,7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charset="0"/>
                          <a:cs typeface="Arial" charset="0"/>
                        </a:rPr>
                        <a:t>128,2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65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400" b="1" i="1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- тютюновими виробами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400" b="1" i="1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1 938,8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400" b="1" i="1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1 566,6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400" b="1" i="1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372,2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400" b="1" i="1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123,7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175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400" b="1" i="1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- алкогольними виробами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400" b="1" i="1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1 680,6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400" b="1" i="1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1 256,1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400" b="1" i="1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424,5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400" b="1" i="1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133,8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19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РАЗОМ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9 968,7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6 581,9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3 386,8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151,5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18471" name="Rectangle 4"/>
          <p:cNvSpPr>
            <a:spLocks noChangeArrowheads="1"/>
          </p:cNvSpPr>
          <p:nvPr/>
        </p:nvSpPr>
        <p:spPr bwMode="auto">
          <a:xfrm>
            <a:off x="3548063" y="5780088"/>
            <a:ext cx="6705600" cy="55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4291" tIns="32146" rIns="64291" bIns="32146">
            <a:spAutoFit/>
          </a:bodyPr>
          <a:lstStyle/>
          <a:p>
            <a:pPr algn="ctr" defTabSz="642938" eaLnBrk="0" hangingPunct="0"/>
            <a:r>
              <a:rPr lang="uk-UA" altLang="uk-UA" sz="1600" i="1">
                <a:solidFill>
                  <a:srgbClr val="333333"/>
                </a:solidFill>
              </a:rPr>
              <a:t>При плані 9 970,0 тис. грн. надійшло 9 968,7 тис.грн., що становить 99,9% або на 1,3 тис. грн. менше плану</a:t>
            </a:r>
            <a:r>
              <a:rPr lang="uk-UA" altLang="uk-UA" sz="1600" b="1" i="1">
                <a:solidFill>
                  <a:srgbClr val="006699"/>
                </a:solidFill>
              </a:rPr>
              <a:t>       </a:t>
            </a:r>
            <a:endParaRPr lang="ru-RU" altLang="uk-UA" sz="1600" i="1">
              <a:solidFill>
                <a:srgbClr val="006699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le 1"/>
          <p:cNvSpPr>
            <a:spLocks/>
          </p:cNvSpPr>
          <p:nvPr/>
        </p:nvSpPr>
        <p:spPr bwMode="auto">
          <a:xfrm>
            <a:off x="5746750" y="182563"/>
            <a:ext cx="61722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4291" tIns="32146" rIns="64291" bIns="32146" anchor="ctr"/>
          <a:lstStyle/>
          <a:p>
            <a:pPr algn="r"/>
            <a:r>
              <a:rPr lang="uk-UA" altLang="en-US" sz="2400" b="1">
                <a:solidFill>
                  <a:srgbClr val="660033"/>
                </a:solidFill>
              </a:rPr>
              <a:t>ДОХОДИ ЗАГАЛЬНОГО ФОНДУ</a:t>
            </a:r>
            <a:endParaRPr lang="en-GB" altLang="en-US" sz="2400" b="1">
              <a:solidFill>
                <a:srgbClr val="660033"/>
              </a:solidFill>
              <a:latin typeface="Times New Roman" pitchFamily="18" charset="0"/>
            </a:endParaRPr>
          </a:p>
        </p:txBody>
      </p:sp>
      <p:sp>
        <p:nvSpPr>
          <p:cNvPr id="48135" name="Rectangle 4"/>
          <p:cNvSpPr>
            <a:spLocks noChangeArrowheads="1"/>
          </p:cNvSpPr>
          <p:nvPr/>
        </p:nvSpPr>
        <p:spPr bwMode="auto">
          <a:xfrm>
            <a:off x="2384425" y="762000"/>
            <a:ext cx="9301163" cy="1792288"/>
          </a:xfrm>
          <a:prstGeom prst="rect">
            <a:avLst/>
          </a:prstGeom>
          <a:noFill/>
          <a:ln>
            <a:noFill/>
          </a:ln>
        </p:spPr>
        <p:txBody>
          <a:bodyPr lIns="64291" tIns="32146" rIns="64291" bIns="32146">
            <a:spAutoFit/>
          </a:bodyPr>
          <a:lstStyle/>
          <a:p>
            <a:pPr defTabSz="642938" eaLnBrk="0" hangingPunct="0">
              <a:defRPr/>
            </a:pPr>
            <a:r>
              <a:rPr lang="uk-UA" altLang="uk-UA" b="1" i="1">
                <a:solidFill>
                  <a:srgbClr val="663300"/>
                </a:solidFill>
              </a:rPr>
              <a:t> Місцеві податки і збори</a:t>
            </a:r>
          </a:p>
          <a:p>
            <a:pPr algn="ctr" defTabSz="642938" eaLnBrk="0" hangingPunct="0">
              <a:defRPr/>
            </a:pPr>
            <a:r>
              <a:rPr lang="uk-UA" altLang="uk-UA" b="1" i="1">
                <a:solidFill>
                  <a:srgbClr val="663300"/>
                </a:solidFill>
              </a:rPr>
              <a:t>  </a:t>
            </a:r>
            <a:r>
              <a:rPr lang="uk-UA" altLang="uk-UA" sz="1600" i="1">
                <a:solidFill>
                  <a:srgbClr val="333333"/>
                </a:solidFill>
              </a:rPr>
              <a:t>В загальній сумі власних надходжень місцеві податки і збори становлять 25,9%.</a:t>
            </a:r>
          </a:p>
          <a:p>
            <a:pPr algn="ctr" defTabSz="642938" eaLnBrk="0" hangingPunct="0">
              <a:lnSpc>
                <a:spcPct val="90000"/>
              </a:lnSpc>
              <a:defRPr/>
            </a:pPr>
            <a:r>
              <a:rPr lang="uk-UA" altLang="uk-UA" sz="1600" i="1">
                <a:solidFill>
                  <a:srgbClr val="333333"/>
                </a:solidFill>
              </a:rPr>
              <a:t>За І квартал надійшло 16 929,1 тис. грн., що становить 101,1%  або + 186,1 тис. грн..</a:t>
            </a:r>
          </a:p>
          <a:p>
            <a:pPr algn="ctr" defTabSz="642938" eaLnBrk="0" hangingPunct="0">
              <a:lnSpc>
                <a:spcPct val="90000"/>
              </a:lnSpc>
              <a:defRPr/>
            </a:pPr>
            <a:r>
              <a:rPr lang="uk-UA" altLang="uk-UA" sz="1600" i="1">
                <a:solidFill>
                  <a:srgbClr val="333333"/>
                </a:solidFill>
              </a:rPr>
              <a:t>Найбільшу питому вагу в структурі місцевих податків і зборів займає єдиний податок – 65,7%  та плата за землю 26,8%.</a:t>
            </a:r>
            <a:r>
              <a:rPr lang="uk-UA" altLang="uk-UA" sz="1400" i="1">
                <a:solidFill>
                  <a:srgbClr val="333333"/>
                </a:solidFill>
              </a:rPr>
              <a:t>       </a:t>
            </a:r>
          </a:p>
          <a:p>
            <a:pPr algn="ctr" defTabSz="642938" eaLnBrk="0" hangingPunct="0">
              <a:defRPr/>
            </a:pPr>
            <a:endParaRPr lang="uk-UA" altLang="uk-UA" sz="1400" i="1">
              <a:solidFill>
                <a:srgbClr val="333333"/>
              </a:solidFill>
            </a:endParaRPr>
          </a:p>
          <a:p>
            <a:pPr algn="ctr" defTabSz="642938" eaLnBrk="0" hangingPunct="0">
              <a:defRPr/>
            </a:pPr>
            <a:r>
              <a:rPr lang="uk-UA" altLang="uk-UA" sz="2000" b="1" i="1">
                <a:solidFill>
                  <a:srgbClr val="0066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 </a:t>
            </a:r>
            <a:r>
              <a:rPr lang="uk-UA" altLang="uk-UA" sz="2000" b="1" i="1" u="sng">
                <a:solidFill>
                  <a:srgbClr val="0066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Єдиний податок</a:t>
            </a:r>
            <a:endParaRPr lang="ru-RU" altLang="uk-UA" sz="2000" b="1" i="1" u="sng">
              <a:solidFill>
                <a:srgbClr val="006699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graphicFrame>
        <p:nvGraphicFramePr>
          <p:cNvPr id="31774" name="Group 30"/>
          <p:cNvGraphicFramePr>
            <a:graphicFrameLocks noGrp="1"/>
          </p:cNvGraphicFramePr>
          <p:nvPr/>
        </p:nvGraphicFramePr>
        <p:xfrm>
          <a:off x="2820988" y="2786063"/>
          <a:ext cx="8513762" cy="2905252"/>
        </p:xfrm>
        <a:graphic>
          <a:graphicData uri="http://schemas.openxmlformats.org/drawingml/2006/table">
            <a:tbl>
              <a:tblPr/>
              <a:tblGrid>
                <a:gridCol w="30178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160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160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8586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7791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9848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altLang="uk-UA" sz="1600" b="1" i="0" u="none" strike="noStrike" cap="none" normalizeH="0" baseline="0">
                        <a:ln>
                          <a:noFill/>
                        </a:ln>
                        <a:solidFill>
                          <a:srgbClr val="333333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І квартал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2026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І квартал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2025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(+/-)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(%)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8261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charset="0"/>
                          <a:cs typeface="Arial" charset="0"/>
                        </a:rPr>
                        <a:t>Єдиний податок з фізичних осіб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altLang="uk-UA" sz="1600" b="1" i="0" u="none" strike="noStrike" cap="none" normalizeH="0" baseline="0">
                        <a:ln>
                          <a:noFill/>
                        </a:ln>
                        <a:solidFill>
                          <a:srgbClr val="003366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charset="0"/>
                          <a:cs typeface="Arial" charset="0"/>
                        </a:rPr>
                        <a:t>9 974,6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altLang="uk-UA" sz="1600" b="1" i="0" u="none" strike="noStrike" cap="none" normalizeH="0" baseline="0">
                        <a:ln>
                          <a:noFill/>
                        </a:ln>
                        <a:solidFill>
                          <a:srgbClr val="003366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charset="0"/>
                          <a:cs typeface="Arial" charset="0"/>
                        </a:rPr>
                        <a:t>9 469,7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altLang="uk-UA" sz="1600" b="1" i="0" u="none" strike="noStrike" cap="none" normalizeH="0" baseline="0">
                        <a:ln>
                          <a:noFill/>
                        </a:ln>
                        <a:solidFill>
                          <a:srgbClr val="003366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charset="0"/>
                          <a:cs typeface="Arial" charset="0"/>
                        </a:rPr>
                        <a:t>504,9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altLang="uk-UA" sz="1600" b="1" i="0" u="none" strike="noStrike" cap="none" normalizeH="0" baseline="0">
                        <a:ln>
                          <a:noFill/>
                        </a:ln>
                        <a:solidFill>
                          <a:srgbClr val="003366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charset="0"/>
                          <a:cs typeface="Arial" charset="0"/>
                        </a:rPr>
                        <a:t>105,3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78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charset="0"/>
                          <a:cs typeface="Arial" charset="0"/>
                        </a:rPr>
                        <a:t>Єдиний податок з с/г товаровиробників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altLang="uk-UA" sz="1600" b="1" i="0" u="none" strike="noStrike" cap="none" normalizeH="0" baseline="0">
                        <a:ln>
                          <a:noFill/>
                        </a:ln>
                        <a:solidFill>
                          <a:srgbClr val="003366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charset="0"/>
                          <a:cs typeface="Arial" charset="0"/>
                        </a:rPr>
                        <a:t>830,0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altLang="uk-UA" sz="1600" b="1" i="0" u="none" strike="noStrike" cap="none" normalizeH="0" baseline="0">
                        <a:ln>
                          <a:noFill/>
                        </a:ln>
                        <a:solidFill>
                          <a:srgbClr val="003366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charset="0"/>
                          <a:cs typeface="Arial" charset="0"/>
                        </a:rPr>
                        <a:t>400,1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altLang="uk-UA" sz="1600" b="1" i="0" u="none" strike="noStrike" cap="none" normalizeH="0" baseline="0">
                        <a:ln>
                          <a:noFill/>
                        </a:ln>
                        <a:solidFill>
                          <a:srgbClr val="003366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charset="0"/>
                          <a:cs typeface="Arial" charset="0"/>
                        </a:rPr>
                        <a:t>429,9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altLang="uk-UA" sz="1600" b="1" i="0" u="none" strike="noStrike" cap="none" normalizeH="0" baseline="0">
                        <a:ln>
                          <a:noFill/>
                        </a:ln>
                        <a:solidFill>
                          <a:srgbClr val="003366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charset="0"/>
                          <a:cs typeface="Arial" charset="0"/>
                        </a:rPr>
                        <a:t>207,4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794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charset="0"/>
                          <a:cs typeface="Arial" charset="0"/>
                        </a:rPr>
                        <a:t>Єдиний податок з юридичних осіб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altLang="uk-UA" sz="1600" b="1" i="0" u="none" strike="noStrike" cap="none" normalizeH="0" baseline="0">
                        <a:ln>
                          <a:noFill/>
                        </a:ln>
                        <a:solidFill>
                          <a:srgbClr val="003366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charset="0"/>
                          <a:cs typeface="Arial" charset="0"/>
                        </a:rPr>
                        <a:t>320,5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altLang="uk-UA" sz="1600" b="1" i="0" u="none" strike="noStrike" cap="none" normalizeH="0" baseline="0">
                        <a:ln>
                          <a:noFill/>
                        </a:ln>
                        <a:solidFill>
                          <a:srgbClr val="003366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charset="0"/>
                          <a:cs typeface="Arial" charset="0"/>
                        </a:rPr>
                        <a:t>423,7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altLang="uk-UA" sz="1600" b="1" i="0" u="none" strike="noStrike" cap="none" normalizeH="0" baseline="0">
                        <a:ln>
                          <a:noFill/>
                        </a:ln>
                        <a:solidFill>
                          <a:srgbClr val="003366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charset="0"/>
                          <a:cs typeface="Arial" charset="0"/>
                        </a:rPr>
                        <a:t>-103,2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altLang="uk-UA" sz="1600" b="1" i="0" u="none" strike="noStrike" cap="none" normalizeH="0" baseline="0">
                        <a:ln>
                          <a:noFill/>
                        </a:ln>
                        <a:solidFill>
                          <a:srgbClr val="003366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charset="0"/>
                          <a:cs typeface="Arial" charset="0"/>
                        </a:rPr>
                        <a:t>75,6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37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РАЗОМ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11 125,1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10 293,5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831,6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108,1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le 1"/>
          <p:cNvSpPr>
            <a:spLocks/>
          </p:cNvSpPr>
          <p:nvPr/>
        </p:nvSpPr>
        <p:spPr bwMode="auto">
          <a:xfrm>
            <a:off x="5689600" y="182563"/>
            <a:ext cx="61722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4291" tIns="32146" rIns="64291" bIns="32146" anchor="ctr"/>
          <a:lstStyle/>
          <a:p>
            <a:pPr algn="r"/>
            <a:r>
              <a:rPr lang="uk-UA" altLang="en-US" sz="2400" b="1">
                <a:solidFill>
                  <a:srgbClr val="660033"/>
                </a:solidFill>
              </a:rPr>
              <a:t>ДОХОДИ ЗАГАЛЬНОГО ФОНДУ</a:t>
            </a:r>
            <a:endParaRPr lang="en-GB" altLang="en-US" sz="2400" b="1">
              <a:solidFill>
                <a:srgbClr val="660033"/>
              </a:solidFill>
              <a:latin typeface="Times New Roman" pitchFamily="18" charset="0"/>
            </a:endParaRPr>
          </a:p>
        </p:txBody>
      </p:sp>
      <p:sp>
        <p:nvSpPr>
          <p:cNvPr id="56323" name="Rectangle 4"/>
          <p:cNvSpPr>
            <a:spLocks noChangeArrowheads="1"/>
          </p:cNvSpPr>
          <p:nvPr/>
        </p:nvSpPr>
        <p:spPr bwMode="auto">
          <a:xfrm>
            <a:off x="2314575" y="838200"/>
            <a:ext cx="8048625" cy="1027113"/>
          </a:xfrm>
          <a:prstGeom prst="rect">
            <a:avLst/>
          </a:prstGeom>
          <a:noFill/>
          <a:ln>
            <a:noFill/>
          </a:ln>
        </p:spPr>
        <p:txBody>
          <a:bodyPr lIns="64291" tIns="32146" rIns="64291" bIns="32146">
            <a:spAutoFit/>
          </a:bodyPr>
          <a:lstStyle/>
          <a:p>
            <a:pPr defTabSz="642938" eaLnBrk="0" hangingPunct="0">
              <a:defRPr/>
            </a:pPr>
            <a:r>
              <a:rPr lang="uk-UA" altLang="uk-UA" b="1" i="1">
                <a:solidFill>
                  <a:srgbClr val="663300"/>
                </a:solidFill>
              </a:rPr>
              <a:t>   Місцеві податки і збори</a:t>
            </a:r>
          </a:p>
          <a:p>
            <a:pPr algn="ctr" defTabSz="642938" eaLnBrk="0" hangingPunct="0">
              <a:lnSpc>
                <a:spcPct val="90000"/>
              </a:lnSpc>
              <a:defRPr/>
            </a:pPr>
            <a:endParaRPr lang="uk-UA" altLang="uk-UA" sz="1400" i="1">
              <a:solidFill>
                <a:srgbClr val="663300"/>
              </a:solidFill>
            </a:endParaRPr>
          </a:p>
          <a:p>
            <a:pPr algn="ctr" defTabSz="642938" eaLnBrk="0" hangingPunct="0">
              <a:lnSpc>
                <a:spcPct val="90000"/>
              </a:lnSpc>
              <a:defRPr/>
            </a:pPr>
            <a:endParaRPr lang="uk-UA" altLang="uk-UA" sz="1400" i="1">
              <a:solidFill>
                <a:srgbClr val="663300"/>
              </a:solidFill>
            </a:endParaRPr>
          </a:p>
          <a:p>
            <a:pPr algn="ctr" defTabSz="642938" eaLnBrk="0" hangingPunct="0">
              <a:defRPr/>
            </a:pPr>
            <a:r>
              <a:rPr lang="uk-UA" altLang="uk-UA" sz="2000" b="1" i="1">
                <a:solidFill>
                  <a:srgbClr val="0066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                </a:t>
            </a:r>
            <a:r>
              <a:rPr lang="uk-UA" altLang="uk-UA" sz="2000" b="1" i="1" u="sng">
                <a:solidFill>
                  <a:srgbClr val="0066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Плата за землю</a:t>
            </a:r>
            <a:endParaRPr lang="ru-RU" altLang="uk-UA" sz="2000" b="1" i="1" u="sng">
              <a:solidFill>
                <a:srgbClr val="006699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graphicFrame>
        <p:nvGraphicFramePr>
          <p:cNvPr id="56624" name="Group 304"/>
          <p:cNvGraphicFramePr>
            <a:graphicFrameLocks noGrp="1"/>
          </p:cNvGraphicFramePr>
          <p:nvPr/>
        </p:nvGraphicFramePr>
        <p:xfrm>
          <a:off x="2782888" y="2071688"/>
          <a:ext cx="8593137" cy="3605214"/>
        </p:xfrm>
        <a:graphic>
          <a:graphicData uri="http://schemas.openxmlformats.org/drawingml/2006/table">
            <a:tbl>
              <a:tblPr/>
              <a:tblGrid>
                <a:gridCol w="29400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954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970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4301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1758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223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altLang="uk-UA" sz="1600" b="1" i="0" u="none" strike="noStrike" cap="none" normalizeH="0" baseline="0">
                        <a:ln>
                          <a:noFill/>
                        </a:ln>
                        <a:solidFill>
                          <a:srgbClr val="0033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І квартал 2026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І квартал 2025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(+/-)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(%)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56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charset="0"/>
                          <a:cs typeface="Arial" charset="0"/>
                        </a:rPr>
                        <a:t>Орендна плата з юридичних осіб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charset="0"/>
                          <a:cs typeface="Arial" charset="0"/>
                        </a:rPr>
                        <a:t>1 835,9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altLang="uk-UA" sz="1600" b="1" i="0" u="none" strike="noStrike" cap="none" normalizeH="0" baseline="0">
                        <a:ln>
                          <a:noFill/>
                        </a:ln>
                        <a:solidFill>
                          <a:srgbClr val="003366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charset="0"/>
                          <a:cs typeface="Arial" charset="0"/>
                        </a:rPr>
                        <a:t>2 166,4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charset="0"/>
                          <a:cs typeface="Arial" charset="0"/>
                        </a:rPr>
                        <a:t>-330,5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charset="0"/>
                          <a:cs typeface="Arial" charset="0"/>
                        </a:rPr>
                        <a:t>84,7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556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charset="0"/>
                          <a:cs typeface="Arial" charset="0"/>
                        </a:rPr>
                        <a:t>Земельний податок з юридичних осіб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charset="0"/>
                          <a:cs typeface="Arial" charset="0"/>
                        </a:rPr>
                        <a:t>1 757,4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charset="0"/>
                          <a:cs typeface="Arial" charset="0"/>
                        </a:rPr>
                        <a:t>1 432,4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charset="0"/>
                          <a:cs typeface="Arial" charset="0"/>
                        </a:rPr>
                        <a:t>325,0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charset="0"/>
                          <a:cs typeface="Arial" charset="0"/>
                        </a:rPr>
                        <a:t>122,7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556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charset="0"/>
                          <a:cs typeface="Arial" charset="0"/>
                        </a:rPr>
                        <a:t>Орендна плата з фізичних осіб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charset="0"/>
                          <a:cs typeface="Arial" charset="0"/>
                        </a:rPr>
                        <a:t>780,6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charset="0"/>
                          <a:cs typeface="Arial" charset="0"/>
                        </a:rPr>
                        <a:t>659,9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charset="0"/>
                          <a:cs typeface="Arial" charset="0"/>
                        </a:rPr>
                        <a:t>120,7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charset="0"/>
                          <a:cs typeface="Arial" charset="0"/>
                        </a:rPr>
                        <a:t>118,3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064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charset="0"/>
                          <a:cs typeface="Arial" charset="0"/>
                        </a:rPr>
                        <a:t>Земельний податок з фізичних осіб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charset="0"/>
                          <a:cs typeface="Arial" charset="0"/>
                        </a:rPr>
                        <a:t>160,4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charset="0"/>
                          <a:cs typeface="Arial" charset="0"/>
                        </a:rPr>
                        <a:t>92,6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charset="0"/>
                          <a:cs typeface="Arial" charset="0"/>
                        </a:rPr>
                        <a:t>67,8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charset="0"/>
                          <a:cs typeface="Arial" charset="0"/>
                        </a:rPr>
                        <a:t>173,2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095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РАЗОМ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4 534,3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4 351,3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183,0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104,2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21538" name="Rectangle 4"/>
          <p:cNvSpPr>
            <a:spLocks noChangeArrowheads="1"/>
          </p:cNvSpPr>
          <p:nvPr/>
        </p:nvSpPr>
        <p:spPr bwMode="auto">
          <a:xfrm>
            <a:off x="3429000" y="5821363"/>
            <a:ext cx="6705600" cy="55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4291" tIns="32146" rIns="64291" bIns="32146">
            <a:spAutoFit/>
          </a:bodyPr>
          <a:lstStyle/>
          <a:p>
            <a:pPr algn="ctr" defTabSz="642938" eaLnBrk="0" hangingPunct="0"/>
            <a:r>
              <a:rPr lang="uk-UA" altLang="uk-UA" sz="1600" i="1">
                <a:solidFill>
                  <a:srgbClr val="333333"/>
                </a:solidFill>
              </a:rPr>
              <a:t>При плані 4 340,0 тис. грн. надійшло 4 534,3 тис.грн., що становить 104,5% або на 194,3 тис. грн. більше плану</a:t>
            </a:r>
            <a:r>
              <a:rPr lang="uk-UA" altLang="uk-UA" sz="1600" b="1" i="1">
                <a:solidFill>
                  <a:srgbClr val="333333"/>
                </a:solidFill>
              </a:rPr>
              <a:t>       </a:t>
            </a:r>
            <a:endParaRPr lang="ru-RU" altLang="uk-UA" sz="1600" i="1">
              <a:solidFill>
                <a:srgbClr val="333333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itle 1"/>
          <p:cNvSpPr>
            <a:spLocks/>
          </p:cNvSpPr>
          <p:nvPr/>
        </p:nvSpPr>
        <p:spPr bwMode="auto">
          <a:xfrm>
            <a:off x="5718175" y="168275"/>
            <a:ext cx="61722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4291" tIns="32146" rIns="64291" bIns="32146" anchor="ctr"/>
          <a:lstStyle/>
          <a:p>
            <a:pPr algn="r"/>
            <a:r>
              <a:rPr lang="uk-UA" altLang="en-US" sz="2400" b="1">
                <a:solidFill>
                  <a:srgbClr val="660033"/>
                </a:solidFill>
              </a:rPr>
              <a:t>ДОХОДИ ЗАГАЛЬНОГО ФОНДУ</a:t>
            </a:r>
            <a:endParaRPr lang="en-GB" altLang="en-US" sz="2400" b="1">
              <a:solidFill>
                <a:srgbClr val="660033"/>
              </a:solidFill>
              <a:latin typeface="Times New Roman" pitchFamily="18" charset="0"/>
            </a:endParaRPr>
          </a:p>
        </p:txBody>
      </p:sp>
      <p:sp>
        <p:nvSpPr>
          <p:cNvPr id="49158" name="Rectangle 4"/>
          <p:cNvSpPr>
            <a:spLocks noChangeArrowheads="1"/>
          </p:cNvSpPr>
          <p:nvPr/>
        </p:nvSpPr>
        <p:spPr bwMode="auto">
          <a:xfrm>
            <a:off x="2286000" y="838200"/>
            <a:ext cx="9372600" cy="1027113"/>
          </a:xfrm>
          <a:prstGeom prst="rect">
            <a:avLst/>
          </a:prstGeom>
          <a:noFill/>
          <a:ln>
            <a:noFill/>
          </a:ln>
        </p:spPr>
        <p:txBody>
          <a:bodyPr lIns="64291" tIns="32146" rIns="64291" bIns="32146">
            <a:spAutoFit/>
          </a:bodyPr>
          <a:lstStyle>
            <a:lvl1pPr defTabSz="642938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642938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642938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642938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642938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642938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642938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642938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642938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hangingPunct="0">
              <a:defRPr/>
            </a:pPr>
            <a:r>
              <a:rPr lang="uk-UA" altLang="uk-UA" i="1">
                <a:solidFill>
                  <a:srgbClr val="663300"/>
                </a:solidFill>
                <a:cs typeface="Arial" panose="020B0604020202020204" pitchFamily="34" charset="0"/>
              </a:rPr>
              <a:t>  Місцеві податки і збори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lang="uk-UA" altLang="uk-UA" sz="1400" b="0" i="1">
              <a:solidFill>
                <a:srgbClr val="663300"/>
              </a:solidFill>
              <a:cs typeface="Arial" panose="020B060402020202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lang="uk-UA" altLang="uk-UA" sz="1400" b="0" i="1">
              <a:solidFill>
                <a:srgbClr val="663300"/>
              </a:solidFill>
              <a:cs typeface="Arial" panose="020B0604020202020204" pitchFamily="34" charset="0"/>
            </a:endParaRPr>
          </a:p>
          <a:p>
            <a:pPr algn="ctr" eaLnBrk="0" hangingPunct="0">
              <a:defRPr/>
            </a:pPr>
            <a:r>
              <a:rPr lang="uk-UA" altLang="uk-UA" sz="2000" i="1" u="sng">
                <a:solidFill>
                  <a:srgbClr val="0066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panose="020B0604020202020204" pitchFamily="34" charset="0"/>
              </a:rPr>
              <a:t>Податок на нерухомість</a:t>
            </a:r>
            <a:endParaRPr lang="ru-RU" altLang="uk-UA" sz="2000" i="1" u="sng">
              <a:solidFill>
                <a:srgbClr val="006699"/>
              </a:solidFill>
              <a:effectLst>
                <a:outerShdw blurRad="38100" dist="38100" dir="2700000" algn="tl">
                  <a:srgbClr val="C0C0C0"/>
                </a:outerShdw>
              </a:effectLst>
              <a:cs typeface="Arial" panose="020B0604020202020204" pitchFamily="34" charset="0"/>
            </a:endParaRPr>
          </a:p>
        </p:txBody>
      </p:sp>
      <p:graphicFrame>
        <p:nvGraphicFramePr>
          <p:cNvPr id="33830" name="Group 38"/>
          <p:cNvGraphicFramePr>
            <a:graphicFrameLocks noGrp="1"/>
          </p:cNvGraphicFramePr>
          <p:nvPr/>
        </p:nvGraphicFramePr>
        <p:xfrm>
          <a:off x="2565400" y="2133600"/>
          <a:ext cx="8867775" cy="3173096"/>
        </p:xfrm>
        <a:graphic>
          <a:graphicData uri="http://schemas.openxmlformats.org/drawingml/2006/table">
            <a:tbl>
              <a:tblPr/>
              <a:tblGrid>
                <a:gridCol w="36512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382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287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4776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0171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3341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altLang="uk-UA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І квартал 2026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І квартал 2025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(+/-)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(%)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1788">
                <a:tc gridSpan="5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charset="0"/>
                          <a:cs typeface="Arial" charset="0"/>
                        </a:rPr>
                        <a:t>Сплачений юридичними особами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33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600" b="1" i="1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- нежитлова нерухомість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600" b="1" i="1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781,3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600" b="1" i="1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885,1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600" b="1" i="1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-103,8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600" b="1" i="1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88,3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59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600" b="1" i="1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- житлова нерухомість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600" b="1" i="1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16,9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600" b="1" i="1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10,7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600" b="1" i="1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6,2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600" b="1" i="1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157,9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6713">
                <a:tc gridSpan="5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charset="0"/>
                          <a:cs typeface="Arial" charset="0"/>
                        </a:rPr>
                        <a:t>Сплачений фізичними особами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178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600" b="1" i="1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- нежитлова нерухомість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600" b="1" i="1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272,8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600" b="1" i="1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230,4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600" b="1" i="1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42,4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600" b="1" i="1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118,4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159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600" b="1" i="1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- житлова нерухомість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600" b="1" i="1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158,9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600" b="1" i="1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119,2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600" b="1" i="1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39,7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600" b="1" i="1" u="none" strike="noStrike" cap="none" normalizeH="0" baseline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133,3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333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РАЗОМ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1 229,9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1 245,4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-15,5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98,8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22564" name="Rectangle 4"/>
          <p:cNvSpPr>
            <a:spLocks noChangeArrowheads="1"/>
          </p:cNvSpPr>
          <p:nvPr/>
        </p:nvSpPr>
        <p:spPr bwMode="auto">
          <a:xfrm>
            <a:off x="3708400" y="5545138"/>
            <a:ext cx="6400800" cy="55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4291" tIns="32146" rIns="64291" bIns="32146">
            <a:spAutoFit/>
          </a:bodyPr>
          <a:lstStyle/>
          <a:p>
            <a:pPr algn="ctr" defTabSz="642938" eaLnBrk="0" hangingPunct="0"/>
            <a:r>
              <a:rPr lang="uk-UA" altLang="uk-UA" sz="1600" i="1">
                <a:solidFill>
                  <a:srgbClr val="333333"/>
                </a:solidFill>
              </a:rPr>
              <a:t>При плані 1 214,0 тис. грн. надійшло 1 229,9 тис.грн., що становить 101,3% або на 15,9 тис. грн. більше плану</a:t>
            </a:r>
            <a:r>
              <a:rPr lang="uk-UA" altLang="uk-UA" sz="1600" b="1" i="1">
                <a:solidFill>
                  <a:srgbClr val="006699"/>
                </a:solidFill>
              </a:rPr>
              <a:t>       </a:t>
            </a:r>
            <a:endParaRPr lang="ru-RU" altLang="uk-UA" sz="1600" i="1">
              <a:solidFill>
                <a:srgbClr val="006699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1"/>
          <p:cNvSpPr>
            <a:spLocks/>
          </p:cNvSpPr>
          <p:nvPr/>
        </p:nvSpPr>
        <p:spPr bwMode="auto">
          <a:xfrm>
            <a:off x="5753100" y="196850"/>
            <a:ext cx="61722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4291" tIns="32146" rIns="64291" bIns="32146" anchor="ctr"/>
          <a:lstStyle/>
          <a:p>
            <a:r>
              <a:rPr lang="uk-UA" altLang="en-US" sz="2400" b="1">
                <a:solidFill>
                  <a:srgbClr val="660033"/>
                </a:solidFill>
              </a:rPr>
              <a:t>ДОХОДИ ЗАГАЛЬНОГО ФОНДУ</a:t>
            </a:r>
            <a:endParaRPr lang="en-GB" altLang="en-US" sz="2400" b="1">
              <a:solidFill>
                <a:srgbClr val="660033"/>
              </a:solidFill>
              <a:latin typeface="Times New Roman" pitchFamily="18" charset="0"/>
            </a:endParaRPr>
          </a:p>
        </p:txBody>
      </p:sp>
      <p:sp>
        <p:nvSpPr>
          <p:cNvPr id="51206" name="Rectangle 4"/>
          <p:cNvSpPr>
            <a:spLocks noChangeArrowheads="1"/>
          </p:cNvSpPr>
          <p:nvPr/>
        </p:nvSpPr>
        <p:spPr bwMode="auto">
          <a:xfrm>
            <a:off x="3468688" y="955675"/>
            <a:ext cx="7162800" cy="368300"/>
          </a:xfrm>
          <a:prstGeom prst="rect">
            <a:avLst/>
          </a:prstGeom>
          <a:noFill/>
          <a:ln>
            <a:noFill/>
          </a:ln>
        </p:spPr>
        <p:txBody>
          <a:bodyPr lIns="64291" tIns="32146" rIns="64291" bIns="32146">
            <a:spAutoFit/>
          </a:bodyPr>
          <a:lstStyle>
            <a:lvl1pPr defTabSz="642938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642938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642938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642938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642938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642938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642938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642938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642938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0" hangingPunct="0">
              <a:defRPr/>
            </a:pPr>
            <a:r>
              <a:rPr lang="uk-UA" altLang="uk-UA" sz="2000" i="1" u="sng">
                <a:solidFill>
                  <a:srgbClr val="0066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panose="020B0604020202020204" pitchFamily="34" charset="0"/>
              </a:rPr>
              <a:t>Інші надходження бюджету</a:t>
            </a:r>
            <a:r>
              <a:rPr lang="uk-UA" altLang="uk-UA" sz="1600" i="1">
                <a:solidFill>
                  <a:srgbClr val="006699"/>
                </a:solidFill>
                <a:cs typeface="Arial" panose="020B0604020202020204" pitchFamily="34" charset="0"/>
              </a:rPr>
              <a:t>       </a:t>
            </a:r>
            <a:endParaRPr lang="ru-RU" altLang="uk-UA" sz="1600" b="0" i="1">
              <a:solidFill>
                <a:srgbClr val="006699"/>
              </a:solidFill>
              <a:cs typeface="Arial" panose="020B0604020202020204" pitchFamily="34" charset="0"/>
            </a:endParaRPr>
          </a:p>
        </p:txBody>
      </p:sp>
      <p:graphicFrame>
        <p:nvGraphicFramePr>
          <p:cNvPr id="34917" name="Group 101"/>
          <p:cNvGraphicFramePr>
            <a:graphicFrameLocks noGrp="1"/>
          </p:cNvGraphicFramePr>
          <p:nvPr/>
        </p:nvGraphicFramePr>
        <p:xfrm>
          <a:off x="3317875" y="1371600"/>
          <a:ext cx="8204518" cy="5040631"/>
        </p:xfrm>
        <a:graphic>
          <a:graphicData uri="http://schemas.openxmlformats.org/drawingml/2006/table">
            <a:tbl>
              <a:tblPr/>
              <a:tblGrid>
                <a:gridCol w="34956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25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25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430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636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8256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8256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16363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519113">
                <a:tc gridSpan="3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altLang="uk-UA" sz="1600" b="0" i="0" u="none" strike="noStrike" cap="none" normalizeH="0" baseline="0">
                        <a:ln>
                          <a:noFill/>
                        </a:ln>
                        <a:solidFill>
                          <a:srgbClr val="0033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І квартал 2026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І квартал 2025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(+/-)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rowSpan="13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altLang="uk-UA" sz="1600" b="1" i="0" u="none" strike="noStrike" cap="none" normalizeH="0" baseline="0">
                        <a:ln>
                          <a:noFill/>
                        </a:ln>
                        <a:solidFill>
                          <a:srgbClr val="0033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4813">
                <a:tc gridSpan="3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charset="0"/>
                          <a:cs typeface="Arial" charset="0"/>
                        </a:rPr>
                        <a:t>Плата за надання адмін послуг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charset="0"/>
                          <a:cs typeface="Arial" charset="0"/>
                        </a:rPr>
                        <a:t>928,0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charset="0"/>
                          <a:cs typeface="Arial" charset="0"/>
                        </a:rPr>
                        <a:t>608,3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charset="0"/>
                          <a:cs typeface="Arial" charset="0"/>
                        </a:rPr>
                        <a:t>319,7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70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charset="0"/>
                          <a:cs typeface="Arial" charset="0"/>
                        </a:rPr>
                        <a:t>Реклама, одноразова торгівля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   449,7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  174,7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   275,0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5763">
                <a:tc gridSpan="3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charset="0"/>
                          <a:cs typeface="Arial" charset="0"/>
                        </a:rPr>
                        <a:t>Адмін штрафи та інші санкції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charset="0"/>
                          <a:cs typeface="Arial" charset="0"/>
                        </a:rPr>
                        <a:t>396,1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  162,0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   234,1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4800">
                <a:tc gridSpan="3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charset="0"/>
                          <a:cs typeface="Arial" charset="0"/>
                        </a:rPr>
                        <a:t>Рентна плата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charset="0"/>
                          <a:cs typeface="Arial" charset="0"/>
                        </a:rPr>
                        <a:t>150,6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  170,6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    -20,0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17525">
                <a:tc gridSpan="3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charset="0"/>
                          <a:cs typeface="Arial" charset="0"/>
                        </a:rPr>
                        <a:t>Орендна плата за користування майном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charset="0"/>
                          <a:cs typeface="Arial" charset="0"/>
                        </a:rPr>
                        <a:t>57,5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    44,6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     12,9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4800">
                <a:tc gridSpan="3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charset="0"/>
                          <a:cs typeface="Arial" charset="0"/>
                        </a:rPr>
                        <a:t>Податок на прибуток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charset="0"/>
                          <a:cs typeface="Arial" charset="0"/>
                        </a:rPr>
                        <a:t>40,4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      5,5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     34,9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04800">
                <a:tc gridSpan="3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charset="0"/>
                          <a:cs typeface="Arial" charset="0"/>
                        </a:rPr>
                        <a:t>Транспортний податок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charset="0"/>
                          <a:cs typeface="Arial" charset="0"/>
                        </a:rPr>
                        <a:t>37,5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    35,8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       1,7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04800">
                <a:tc gridSpan="3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charset="0"/>
                          <a:cs typeface="Arial" charset="0"/>
                        </a:rPr>
                        <a:t>Державне мито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charset="0"/>
                          <a:cs typeface="Arial" charset="0"/>
                        </a:rPr>
                        <a:t>13,9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    27,3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    13,4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06388">
                <a:tc grid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charset="0"/>
                          <a:cs typeface="Arial" charset="0"/>
                        </a:rPr>
                        <a:t>Кошти від реалізації безхаз.майна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 4,0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altLang="uk-UA" sz="1600" b="1" i="0" u="none" strike="noStrike" cap="none" normalizeH="0" baseline="0">
                        <a:ln>
                          <a:noFill/>
                        </a:ln>
                        <a:solidFill>
                          <a:srgbClr val="003366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      4,0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31788">
                <a:tc grid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charset="0"/>
                          <a:cs typeface="Arial" charset="0"/>
                        </a:rPr>
                        <a:t>Туристичний збір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 2,3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      3,4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     -1,1   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09575">
                <a:tc grid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charset="0"/>
                          <a:cs typeface="Arial" charset="0"/>
                        </a:rPr>
                        <a:t>Частина чистого прибутку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 1,4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altLang="uk-UA" sz="1600" b="1" i="0" u="none" strike="noStrike" cap="none" normalizeH="0" baseline="0">
                        <a:ln>
                          <a:noFill/>
                        </a:ln>
                        <a:solidFill>
                          <a:srgbClr val="003366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      1,4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04800">
                <a:tc grid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РАЗОМ 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2 081,4 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1 232,2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   849,2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1_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altLang="uk-UA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altLang="uk-UA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Офіс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2699</TotalTime>
  <Words>2977</Words>
  <Application>Microsoft Office PowerPoint</Application>
  <PresentationFormat>Широкий екран</PresentationFormat>
  <Paragraphs>986</Paragraphs>
  <Slides>28</Slides>
  <Notes>3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28</vt:i4>
      </vt:variant>
    </vt:vector>
  </HeadingPairs>
  <TitlesOfParts>
    <vt:vector size="33" baseType="lpstr">
      <vt:lpstr>Aptos</vt:lpstr>
      <vt:lpstr>Arial</vt:lpstr>
      <vt:lpstr>Tahoma</vt:lpstr>
      <vt:lpstr>Times New Roman</vt:lpstr>
      <vt:lpstr>1_Оформление по умолчанию</vt:lpstr>
      <vt:lpstr>Презентація PowerPoint</vt:lpstr>
      <vt:lpstr>Презентація PowerPoint</vt:lpstr>
      <vt:lpstr>ВИКОНАННЯ ДОХОДІВ ЗАГАЛЬНОГО ФОНДУ </vt:lpstr>
      <vt:lpstr>ДОХОДИ ЗАГАЛЬНОГО ФОНДУ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Школьницька Іванна Володимирівна</dc:creator>
  <cp:lastModifiedBy>Дяків Тетяна Іванівна</cp:lastModifiedBy>
  <cp:revision>221</cp:revision>
  <cp:lastPrinted>2026-04-20T08:10:57Z</cp:lastPrinted>
  <dcterms:created xsi:type="dcterms:W3CDTF">2026-04-07T09:28:27Z</dcterms:created>
  <dcterms:modified xsi:type="dcterms:W3CDTF">2026-05-19T13:27:11Z</dcterms:modified>
</cp:coreProperties>
</file>